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4" r:id="rId2"/>
    <p:sldMasterId id="2147483688" r:id="rId3"/>
  </p:sldMasterIdLst>
  <p:notesMasterIdLst>
    <p:notesMasterId r:id="rId52"/>
  </p:notesMasterIdLst>
  <p:handoutMasterIdLst>
    <p:handoutMasterId r:id="rId53"/>
  </p:handoutMasterIdLst>
  <p:sldIdLst>
    <p:sldId id="309" r:id="rId4"/>
    <p:sldId id="285" r:id="rId5"/>
    <p:sldId id="286" r:id="rId6"/>
    <p:sldId id="287" r:id="rId7"/>
    <p:sldId id="288" r:id="rId8"/>
    <p:sldId id="333" r:id="rId9"/>
    <p:sldId id="409" r:id="rId10"/>
    <p:sldId id="337" r:id="rId11"/>
    <p:sldId id="338" r:id="rId12"/>
    <p:sldId id="339" r:id="rId13"/>
    <p:sldId id="384" r:id="rId14"/>
    <p:sldId id="385" r:id="rId15"/>
    <p:sldId id="386" r:id="rId16"/>
    <p:sldId id="354" r:id="rId17"/>
    <p:sldId id="355" r:id="rId18"/>
    <p:sldId id="356" r:id="rId19"/>
    <p:sldId id="357" r:id="rId20"/>
    <p:sldId id="387" r:id="rId21"/>
    <p:sldId id="406" r:id="rId22"/>
    <p:sldId id="362" r:id="rId23"/>
    <p:sldId id="388" r:id="rId24"/>
    <p:sldId id="389" r:id="rId25"/>
    <p:sldId id="365" r:id="rId26"/>
    <p:sldId id="398" r:id="rId27"/>
    <p:sldId id="368" r:id="rId28"/>
    <p:sldId id="399" r:id="rId29"/>
    <p:sldId id="370" r:id="rId30"/>
    <p:sldId id="371" r:id="rId31"/>
    <p:sldId id="372" r:id="rId32"/>
    <p:sldId id="373" r:id="rId33"/>
    <p:sldId id="374" r:id="rId34"/>
    <p:sldId id="375" r:id="rId35"/>
    <p:sldId id="376" r:id="rId36"/>
    <p:sldId id="401" r:id="rId37"/>
    <p:sldId id="412" r:id="rId38"/>
    <p:sldId id="413" r:id="rId39"/>
    <p:sldId id="414" r:id="rId40"/>
    <p:sldId id="405" r:id="rId41"/>
    <p:sldId id="403" r:id="rId42"/>
    <p:sldId id="410" r:id="rId43"/>
    <p:sldId id="411" r:id="rId44"/>
    <p:sldId id="390" r:id="rId45"/>
    <p:sldId id="391" r:id="rId46"/>
    <p:sldId id="397" r:id="rId47"/>
    <p:sldId id="404" r:id="rId48"/>
    <p:sldId id="417" r:id="rId49"/>
    <p:sldId id="415" r:id="rId50"/>
    <p:sldId id="416" r:id="rId5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AC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59BDB97-5C28-44BA-A7B5-BA2F3AD41C0F}" type="datetimeFigureOut">
              <a:rPr lang="en-GB" smtClean="0"/>
              <a:t>02/02/2017</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9B248EC-5DA6-4667-BE86-5E0D04B6A5DE}" type="slidenum">
              <a:rPr lang="en-GB" smtClean="0"/>
              <a:t>‹#›</a:t>
            </a:fld>
            <a:endParaRPr lang="en-GB"/>
          </a:p>
        </p:txBody>
      </p:sp>
    </p:spTree>
    <p:extLst>
      <p:ext uri="{BB962C8B-B14F-4D97-AF65-F5344CB8AC3E}">
        <p14:creationId xmlns:p14="http://schemas.microsoft.com/office/powerpoint/2010/main" val="1038024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D91E102-0A20-4801-88F4-491511B5AE08}" type="datetimeFigureOut">
              <a:rPr lang="en-GB" smtClean="0"/>
              <a:t>02/02/2017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09F0C9B-BA81-40DD-91E2-359F598EFFD4}" type="slidenum">
              <a:rPr lang="en-GB" smtClean="0"/>
              <a:t>‹#›</a:t>
            </a:fld>
            <a:endParaRPr lang="en-GB"/>
          </a:p>
        </p:txBody>
      </p:sp>
    </p:spTree>
    <p:extLst>
      <p:ext uri="{BB962C8B-B14F-4D97-AF65-F5344CB8AC3E}">
        <p14:creationId xmlns:p14="http://schemas.microsoft.com/office/powerpoint/2010/main" val="1947828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pPr defTabSz="941388"/>
            <a:fld id="{06F8421A-36CD-4406-A2AF-660C0A925F0A}" type="slidenum">
              <a:rPr lang="en-GB" smtClean="0"/>
              <a:pPr defTabSz="941388"/>
              <a:t>33</a:t>
            </a:fld>
            <a:endParaRPr lang="en-GB"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00808"/>
            <a:ext cx="7772400" cy="1470025"/>
          </a:xfrm>
        </p:spPr>
        <p:txBody>
          <a:bodyPr>
            <a:normAutofit/>
          </a:bodyPr>
          <a:lstStyle>
            <a:lvl1pPr>
              <a:defRPr sz="3200" b="1">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1331640" y="3717032"/>
            <a:ext cx="6400800" cy="1752600"/>
          </a:xfrm>
        </p:spPr>
        <p:txBody>
          <a:bodyPr>
            <a:normAutofit/>
          </a:bodyPr>
          <a:lstStyle>
            <a:lvl1pPr marL="0" indent="0" algn="ctr">
              <a:buNone/>
              <a:defRPr sz="280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395AA71F-AF75-4602-A0BA-7476F16E49A0}"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9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148064" cy="620688"/>
          </a:xfrm>
        </p:spPr>
        <p:txBody>
          <a:bodyPr>
            <a:normAutofit/>
          </a:bodyPr>
          <a:lstStyle>
            <a:lvl1pPr>
              <a:defRPr sz="2800" baseline="0">
                <a:solidFill>
                  <a:schemeClr val="bg1"/>
                </a:solidFill>
                <a:latin typeface="Calibri" panose="020F0502020204030204"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124744"/>
            <a:ext cx="8229600" cy="5001419"/>
          </a:xfrm>
        </p:spPr>
        <p:txBody>
          <a:bodyPr/>
          <a:lstStyle>
            <a:lvl1pPr>
              <a:defRPr sz="2400" baseline="0">
                <a:latin typeface="Calibri" panose="020F0502020204030204" pitchFamily="34" charset="0"/>
              </a:defRPr>
            </a:lvl1pPr>
            <a:lvl2pPr>
              <a:defRPr sz="2200" baseline="0">
                <a:latin typeface="Calibri" panose="020F0502020204030204" pitchFamily="34" charset="0"/>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7DA3B7A3-50E9-44EE-B674-2A7F67689259}"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7246BF-880D-42CA-B59D-331099AEE668}"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67544" y="1124744"/>
            <a:ext cx="4038600"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4008" y="1124744"/>
            <a:ext cx="4038600"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4815559A-F194-4FD6-BD4C-F849D8B5C03F}"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57AAEA3-4460-4FFC-9FE5-5756EE49BC5B}" type="datetime1">
              <a:rPr lang="en-GB" smtClean="0"/>
              <a:t>02/02/2017</a:t>
            </a:fld>
            <a:endParaRPr lang="en-GB"/>
          </a:p>
        </p:txBody>
      </p:sp>
      <p:sp>
        <p:nvSpPr>
          <p:cNvPr id="8" name="Footer Placeholder 7"/>
          <p:cNvSpPr>
            <a:spLocks noGrp="1"/>
          </p:cNvSpPr>
          <p:nvPr>
            <p:ph type="ftr" sz="quarter" idx="11"/>
          </p:nvPr>
        </p:nvSpPr>
        <p:spPr/>
        <p:txBody>
          <a:bodyPr/>
          <a:lstStyle/>
          <a:p>
            <a:r>
              <a:rPr lang="en-GB" smtClean="0"/>
              <a:t>Muellbauer</a:t>
            </a:r>
            <a:endParaRPr lang="en-GB"/>
          </a:p>
        </p:txBody>
      </p:sp>
      <p:sp>
        <p:nvSpPr>
          <p:cNvPr id="9" name="Slide Number Placeholder 8"/>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301CE19-F65D-4798-98A7-C6A9C3A52CB7}" type="datetime1">
              <a:rPr lang="en-GB" smtClean="0"/>
              <a:t>02/02/2017</a:t>
            </a:fld>
            <a:endParaRPr lang="en-GB"/>
          </a:p>
        </p:txBody>
      </p:sp>
      <p:sp>
        <p:nvSpPr>
          <p:cNvPr id="4" name="Footer Placeholder 3"/>
          <p:cNvSpPr>
            <a:spLocks noGrp="1"/>
          </p:cNvSpPr>
          <p:nvPr>
            <p:ph type="ftr" sz="quarter" idx="11"/>
          </p:nvPr>
        </p:nvSpPr>
        <p:spPr/>
        <p:txBody>
          <a:bodyPr/>
          <a:lstStyle/>
          <a:p>
            <a:r>
              <a:rPr lang="en-GB" smtClean="0"/>
              <a:t>Muellbauer</a:t>
            </a:r>
            <a:endParaRPr lang="en-GB"/>
          </a:p>
        </p:txBody>
      </p:sp>
      <p:sp>
        <p:nvSpPr>
          <p:cNvPr id="5" name="Slide Number Placeholder 4"/>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B35EC1-2B68-45FF-A3AA-27F157EECD23}" type="datetime1">
              <a:rPr lang="en-GB" smtClean="0"/>
              <a:t>02/02/2017</a:t>
            </a:fld>
            <a:endParaRPr lang="en-GB"/>
          </a:p>
        </p:txBody>
      </p:sp>
      <p:sp>
        <p:nvSpPr>
          <p:cNvPr id="3" name="Footer Placeholder 2"/>
          <p:cNvSpPr>
            <a:spLocks noGrp="1"/>
          </p:cNvSpPr>
          <p:nvPr>
            <p:ph type="ftr" sz="quarter" idx="11"/>
          </p:nvPr>
        </p:nvSpPr>
        <p:spPr/>
        <p:txBody>
          <a:bodyPr/>
          <a:lstStyle/>
          <a:p>
            <a:r>
              <a:rPr lang="en-GB" smtClean="0"/>
              <a:t>Muellbauer</a:t>
            </a:r>
            <a:endParaRPr lang="en-GB"/>
          </a:p>
        </p:txBody>
      </p:sp>
      <p:sp>
        <p:nvSpPr>
          <p:cNvPr id="4" name="Slide Number Placeholder 3"/>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3008313" cy="874018"/>
          </a:xfrm>
        </p:spPr>
        <p:txBody>
          <a:bodyPr anchor="b"/>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457200" y="1700808"/>
            <a:ext cx="3008313" cy="44253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B65B3-49EE-4FCD-A0D0-3AC01C39F03B}"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92695"/>
            <a:ext cx="5486400" cy="40348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6D5B92-280E-4D9A-AC15-3BE7A38FA86B}"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124744"/>
            <a:ext cx="8229600" cy="500141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A18A56-E70D-4082-B4CB-3389679EC6C3}"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4704"/>
            <a:ext cx="2057400" cy="536145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764704"/>
            <a:ext cx="6019800" cy="53614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2659845E-DCFA-4515-935D-3BC5988065CB}"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1DBCFCF1-4BE0-4C85-A627-5E33BEEBFA3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fld id="{BA8B7D62-0084-4CB3-96C5-DFF11241E94C}" type="datetime1">
              <a:rPr lang="en-GB" smtClean="0"/>
              <a:t>02/02/2017</a:t>
            </a:fld>
            <a:endParaRPr lang="en-GB"/>
          </a:p>
        </p:txBody>
      </p:sp>
      <p:sp>
        <p:nvSpPr>
          <p:cNvPr id="7" name="Rectangle 5"/>
          <p:cNvSpPr>
            <a:spLocks noGrp="1" noChangeArrowheads="1"/>
          </p:cNvSpPr>
          <p:nvPr>
            <p:ph type="ftr" sz="quarter" idx="11"/>
          </p:nvPr>
        </p:nvSpPr>
        <p:spPr>
          <a:ln/>
        </p:spPr>
        <p:txBody>
          <a:bodyPr/>
          <a:lstStyle>
            <a:lvl1pPr>
              <a:defRPr/>
            </a:lvl1pPr>
          </a:lstStyle>
          <a:p>
            <a:pPr>
              <a:defRPr/>
            </a:pPr>
            <a:r>
              <a:rPr lang="en-GB" smtClean="0"/>
              <a:t>Muellbauer</a:t>
            </a:r>
            <a:endParaRPr lang="en-GB"/>
          </a:p>
        </p:txBody>
      </p:sp>
      <p:sp>
        <p:nvSpPr>
          <p:cNvPr id="8" name="Rectangle 6"/>
          <p:cNvSpPr>
            <a:spLocks noGrp="1" noChangeArrowheads="1"/>
          </p:cNvSpPr>
          <p:nvPr>
            <p:ph type="sldNum" sz="quarter" idx="12"/>
          </p:nvPr>
        </p:nvSpPr>
        <p:spPr>
          <a:ln/>
        </p:spPr>
        <p:txBody>
          <a:bodyPr/>
          <a:lstStyle>
            <a:lvl1pPr>
              <a:defRPr/>
            </a:lvl1pPr>
          </a:lstStyle>
          <a:p>
            <a:pPr>
              <a:defRPr/>
            </a:pPr>
            <a:fld id="{5CF53AD4-E406-47C1-8A52-1725F2C7B3EF}" type="slidenum">
              <a:rPr lang="en-GB"/>
              <a:pPr>
                <a:defRPr/>
              </a:pPr>
              <a:t>‹#›</a:t>
            </a:fld>
            <a:endParaRPr lang="en-GB"/>
          </a:p>
        </p:txBody>
      </p:sp>
    </p:spTree>
    <p:extLst>
      <p:ext uri="{BB962C8B-B14F-4D97-AF65-F5344CB8AC3E}">
        <p14:creationId xmlns:p14="http://schemas.microsoft.com/office/powerpoint/2010/main" val="1042195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34E30FE-0374-4D02-813C-FE40F3D92BFC}"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2213116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D58E3C7-7203-4F1E-86FD-99EB7A000EFD}"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3806311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507626-ECA7-473C-9DEA-97495920BB3B}"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687121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EECF3AE-16CD-4B83-A671-BD0DF66AE0AF}"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4127010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CE107F8-14EE-4110-B27A-2827503D1B59}" type="datetime1">
              <a:rPr lang="en-GB" smtClean="0"/>
              <a:t>02/02/2017</a:t>
            </a:fld>
            <a:endParaRPr lang="en-GB"/>
          </a:p>
        </p:txBody>
      </p:sp>
      <p:sp>
        <p:nvSpPr>
          <p:cNvPr id="8" name="Footer Placeholder 7"/>
          <p:cNvSpPr>
            <a:spLocks noGrp="1"/>
          </p:cNvSpPr>
          <p:nvPr>
            <p:ph type="ftr" sz="quarter" idx="11"/>
          </p:nvPr>
        </p:nvSpPr>
        <p:spPr/>
        <p:txBody>
          <a:bodyPr/>
          <a:lstStyle/>
          <a:p>
            <a:r>
              <a:rPr lang="en-GB" smtClean="0"/>
              <a:t>Muellbauer</a:t>
            </a:r>
            <a:endParaRPr lang="en-GB"/>
          </a:p>
        </p:txBody>
      </p:sp>
      <p:sp>
        <p:nvSpPr>
          <p:cNvPr id="9" name="Slide Number Placeholder 8"/>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170334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3DA095A-C26F-491A-A57F-6DBCEBC2C1A6}" type="datetime1">
              <a:rPr lang="en-GB" smtClean="0"/>
              <a:t>02/02/2017</a:t>
            </a:fld>
            <a:endParaRPr lang="en-GB"/>
          </a:p>
        </p:txBody>
      </p:sp>
      <p:sp>
        <p:nvSpPr>
          <p:cNvPr id="4" name="Footer Placeholder 3"/>
          <p:cNvSpPr>
            <a:spLocks noGrp="1"/>
          </p:cNvSpPr>
          <p:nvPr>
            <p:ph type="ftr" sz="quarter" idx="11"/>
          </p:nvPr>
        </p:nvSpPr>
        <p:spPr/>
        <p:txBody>
          <a:bodyPr/>
          <a:lstStyle/>
          <a:p>
            <a:r>
              <a:rPr lang="en-GB" smtClean="0"/>
              <a:t>Muellbauer</a:t>
            </a:r>
            <a:endParaRPr lang="en-GB"/>
          </a:p>
        </p:txBody>
      </p:sp>
      <p:sp>
        <p:nvSpPr>
          <p:cNvPr id="5" name="Slide Number Placeholder 4"/>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1794542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2E34F-6D17-452B-91D6-8E9B87C32F27}" type="datetime1">
              <a:rPr lang="en-GB" smtClean="0"/>
              <a:t>02/02/2017</a:t>
            </a:fld>
            <a:endParaRPr lang="en-GB"/>
          </a:p>
        </p:txBody>
      </p:sp>
      <p:sp>
        <p:nvSpPr>
          <p:cNvPr id="3" name="Footer Placeholder 2"/>
          <p:cNvSpPr>
            <a:spLocks noGrp="1"/>
          </p:cNvSpPr>
          <p:nvPr>
            <p:ph type="ftr" sz="quarter" idx="11"/>
          </p:nvPr>
        </p:nvSpPr>
        <p:spPr/>
        <p:txBody>
          <a:bodyPr/>
          <a:lstStyle/>
          <a:p>
            <a:r>
              <a:rPr lang="en-GB" smtClean="0"/>
              <a:t>Muellbauer</a:t>
            </a:r>
            <a:endParaRPr lang="en-GB"/>
          </a:p>
        </p:txBody>
      </p:sp>
      <p:sp>
        <p:nvSpPr>
          <p:cNvPr id="4" name="Slide Number Placeholder 3"/>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2315831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A7A93D-23E6-441E-BB26-947426554F00}"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1459704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7FD71C-04BF-431B-AE70-914D7E19AAB1}"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2650599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6DEE0B-99F9-44AE-8774-045A3830EEF9}"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1022219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69B758-2F30-4496-A94D-42754003CECC}"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12233370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A11EDE7-D8F8-4BBA-8A56-BC48C3208B29}" type="datetime1">
              <a:rPr lang="en-GB" smtClean="0"/>
              <a:t>02/02/2017</a:t>
            </a:fld>
            <a:endParaRPr lang="en-GB"/>
          </a:p>
        </p:txBody>
      </p:sp>
      <p:sp>
        <p:nvSpPr>
          <p:cNvPr id="4" name="Footer Placeholder 3"/>
          <p:cNvSpPr>
            <a:spLocks noGrp="1"/>
          </p:cNvSpPr>
          <p:nvPr>
            <p:ph type="ftr" sz="quarter" idx="11"/>
          </p:nvPr>
        </p:nvSpPr>
        <p:spPr/>
        <p:txBody>
          <a:bodyPr/>
          <a:lstStyle/>
          <a:p>
            <a:r>
              <a:rPr lang="en-GB" smtClean="0"/>
              <a:t>Muellbauer</a:t>
            </a:r>
            <a:endParaRPr lang="en-GB"/>
          </a:p>
        </p:txBody>
      </p:sp>
      <p:sp>
        <p:nvSpPr>
          <p:cNvPr id="5" name="Slide Number Placeholder 4"/>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25400640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23F2B2D-5B9C-4B31-80F8-8000A8FF38B3}" type="datetime1">
              <a:rPr lang="en-GB" smtClean="0"/>
              <a:t>02/02/2017</a:t>
            </a:fld>
            <a:endParaRPr lang="en-GB"/>
          </a:p>
        </p:txBody>
      </p:sp>
      <p:sp>
        <p:nvSpPr>
          <p:cNvPr id="4" name="Footer Placeholder 3"/>
          <p:cNvSpPr>
            <a:spLocks noGrp="1"/>
          </p:cNvSpPr>
          <p:nvPr>
            <p:ph type="ftr" sz="quarter" idx="11"/>
          </p:nvPr>
        </p:nvSpPr>
        <p:spPr/>
        <p:txBody>
          <a:bodyPr/>
          <a:lstStyle/>
          <a:p>
            <a:r>
              <a:rPr lang="en-GB" smtClean="0"/>
              <a:t>Muellbauer</a:t>
            </a:r>
            <a:endParaRPr lang="en-GB"/>
          </a:p>
        </p:txBody>
      </p:sp>
      <p:sp>
        <p:nvSpPr>
          <p:cNvPr id="5" name="Slide Number Placeholder 4"/>
          <p:cNvSpPr>
            <a:spLocks noGrp="1"/>
          </p:cNvSpPr>
          <p:nvPr>
            <p:ph type="sldNum" sz="quarter" idx="12"/>
          </p:nvPr>
        </p:nvSpPr>
        <p:spPr/>
        <p:txBody>
          <a:bodyPr/>
          <a:lstStyle/>
          <a:p>
            <a:fld id="{277D4F50-F214-4723-911C-6C71791EFFA9}" type="slidenum">
              <a:rPr lang="en-GB" smtClean="0"/>
              <a:t>‹#›</a:t>
            </a:fld>
            <a:endParaRPr lang="en-GB"/>
          </a:p>
        </p:txBody>
      </p:sp>
    </p:spTree>
    <p:extLst>
      <p:ext uri="{BB962C8B-B14F-4D97-AF65-F5344CB8AC3E}">
        <p14:creationId xmlns:p14="http://schemas.microsoft.com/office/powerpoint/2010/main" val="2670482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198B6FD-2697-47CC-97BA-A4B9EF41035C}"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4071772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D646F74-A975-4D78-9210-FBEAAD4965E8}"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267582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BA50EB-53C6-481C-9423-685229546674}"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537590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C77184D-9E0D-4643-9DA0-79D9E43FB1CE}"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1152379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23A7120-6929-488F-BC24-00AF445CF999}" type="datetime1">
              <a:rPr lang="en-GB" smtClean="0"/>
              <a:t>02/02/2017</a:t>
            </a:fld>
            <a:endParaRPr lang="en-GB"/>
          </a:p>
        </p:txBody>
      </p:sp>
      <p:sp>
        <p:nvSpPr>
          <p:cNvPr id="8" name="Footer Placeholder 7"/>
          <p:cNvSpPr>
            <a:spLocks noGrp="1"/>
          </p:cNvSpPr>
          <p:nvPr>
            <p:ph type="ftr" sz="quarter" idx="11"/>
          </p:nvPr>
        </p:nvSpPr>
        <p:spPr/>
        <p:txBody>
          <a:bodyPr/>
          <a:lstStyle/>
          <a:p>
            <a:r>
              <a:rPr lang="en-GB" smtClean="0"/>
              <a:t>Muellbauer</a:t>
            </a:r>
            <a:endParaRPr lang="en-GB"/>
          </a:p>
        </p:txBody>
      </p:sp>
      <p:sp>
        <p:nvSpPr>
          <p:cNvPr id="9" name="Slide Number Placeholder 8"/>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0944461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C3B49C1-90F7-4CB2-BC91-C53F1C96A3B0}" type="datetime1">
              <a:rPr lang="en-GB" smtClean="0"/>
              <a:t>02/02/2017</a:t>
            </a:fld>
            <a:endParaRPr lang="en-GB"/>
          </a:p>
        </p:txBody>
      </p:sp>
      <p:sp>
        <p:nvSpPr>
          <p:cNvPr id="4" name="Footer Placeholder 3"/>
          <p:cNvSpPr>
            <a:spLocks noGrp="1"/>
          </p:cNvSpPr>
          <p:nvPr>
            <p:ph type="ftr" sz="quarter" idx="11"/>
          </p:nvPr>
        </p:nvSpPr>
        <p:spPr/>
        <p:txBody>
          <a:bodyPr/>
          <a:lstStyle/>
          <a:p>
            <a:r>
              <a:rPr lang="en-GB" smtClean="0"/>
              <a:t>Muellbauer</a:t>
            </a:r>
            <a:endParaRPr lang="en-GB"/>
          </a:p>
        </p:txBody>
      </p:sp>
      <p:sp>
        <p:nvSpPr>
          <p:cNvPr id="5" name="Slide Number Placeholder 4"/>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74590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4D39D-1C53-43A1-8BEC-F274D56EC474}" type="datetime1">
              <a:rPr lang="en-GB" smtClean="0"/>
              <a:t>02/02/2017</a:t>
            </a:fld>
            <a:endParaRPr lang="en-GB"/>
          </a:p>
        </p:txBody>
      </p:sp>
      <p:sp>
        <p:nvSpPr>
          <p:cNvPr id="3" name="Footer Placeholder 2"/>
          <p:cNvSpPr>
            <a:spLocks noGrp="1"/>
          </p:cNvSpPr>
          <p:nvPr>
            <p:ph type="ftr" sz="quarter" idx="11"/>
          </p:nvPr>
        </p:nvSpPr>
        <p:spPr/>
        <p:txBody>
          <a:bodyPr/>
          <a:lstStyle/>
          <a:p>
            <a:r>
              <a:rPr lang="en-GB" smtClean="0"/>
              <a:t>Muellbauer</a:t>
            </a:r>
            <a:endParaRPr lang="en-GB"/>
          </a:p>
        </p:txBody>
      </p:sp>
      <p:sp>
        <p:nvSpPr>
          <p:cNvPr id="4" name="Slide Number Placeholder 3"/>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35102957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25AF88-A7F7-4285-B400-96B6A61325B7}"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4127963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5696F-F185-4978-954A-1D934C5A3DA9}" type="datetime1">
              <a:rPr lang="en-GB" smtClean="0"/>
              <a:t>02/02/2017</a:t>
            </a:fld>
            <a:endParaRPr lang="en-GB"/>
          </a:p>
        </p:txBody>
      </p:sp>
      <p:sp>
        <p:nvSpPr>
          <p:cNvPr id="6" name="Footer Placeholder 5"/>
          <p:cNvSpPr>
            <a:spLocks noGrp="1"/>
          </p:cNvSpPr>
          <p:nvPr>
            <p:ph type="ftr" sz="quarter" idx="11"/>
          </p:nvPr>
        </p:nvSpPr>
        <p:spPr/>
        <p:txBody>
          <a:bodyPr/>
          <a:lstStyle/>
          <a:p>
            <a:r>
              <a:rPr lang="en-GB" smtClean="0"/>
              <a:t>Muellbauer</a:t>
            </a:r>
            <a:endParaRPr lang="en-GB"/>
          </a:p>
        </p:txBody>
      </p:sp>
      <p:sp>
        <p:nvSpPr>
          <p:cNvPr id="7" name="Slide Number Placeholder 6"/>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36232108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49D7A77-F16D-4912-ABEB-81A557B2C380}"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368607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286896-9D3A-4B89-B29B-5F8EAC8B96DB}" type="datetime1">
              <a:rPr lang="en-GB" smtClean="0"/>
              <a:t>02/02/2017</a:t>
            </a:fld>
            <a:endParaRPr lang="en-GB"/>
          </a:p>
        </p:txBody>
      </p:sp>
      <p:sp>
        <p:nvSpPr>
          <p:cNvPr id="5" name="Footer Placeholder 4"/>
          <p:cNvSpPr>
            <a:spLocks noGrp="1"/>
          </p:cNvSpPr>
          <p:nvPr>
            <p:ph type="ftr" sz="quarter" idx="11"/>
          </p:nvPr>
        </p:nvSpPr>
        <p:spPr/>
        <p:txBody>
          <a:bodyPr/>
          <a:lstStyle/>
          <a:p>
            <a:r>
              <a:rPr lang="en-GB" smtClean="0"/>
              <a:t>Muellbauer</a:t>
            </a:r>
            <a:endParaRPr lang="en-GB"/>
          </a:p>
        </p:txBody>
      </p:sp>
      <p:sp>
        <p:nvSpPr>
          <p:cNvPr id="6" name="Slide Number Placeholder 5"/>
          <p:cNvSpPr>
            <a:spLocks noGrp="1"/>
          </p:cNvSpPr>
          <p:nvPr>
            <p:ph type="sldNum" sz="quarter" idx="12"/>
          </p:nvPr>
        </p:nvSpPr>
        <p:spPr/>
        <p:txBody>
          <a:bodyPr/>
          <a:lstStyle/>
          <a:p>
            <a:fld id="{97BB7CDE-D522-459C-BBD4-260696261566}" type="slidenum">
              <a:rPr lang="en-GB" smtClean="0"/>
              <a:t>‹#›</a:t>
            </a:fld>
            <a:endParaRPr lang="en-GB"/>
          </a:p>
        </p:txBody>
      </p:sp>
    </p:spTree>
    <p:extLst>
      <p:ext uri="{BB962C8B-B14F-4D97-AF65-F5344CB8AC3E}">
        <p14:creationId xmlns:p14="http://schemas.microsoft.com/office/powerpoint/2010/main" val="288966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5076056" cy="620688"/>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4591A4-4677-4ADF-8CA8-DDDD83D99FF1}" type="datetime1">
              <a:rPr lang="en-GB" smtClean="0"/>
              <a:t>02/02/2017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Muellbauer</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CFCF1-4BE0-4C85-A627-5E33BEEBFA3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hf sldNum="0" hdr="0" dt="0"/>
  <p:txStyles>
    <p:titleStyle>
      <a:lvl1pPr algn="ctr" defTabSz="914400" rtl="0" eaLnBrk="1" latinLnBrk="0" hangingPunct="1">
        <a:spcBef>
          <a:spcPct val="0"/>
        </a:spcBef>
        <a:buNone/>
        <a:defRPr sz="28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3ED0F-590F-4325-9D9A-AA31CBD18273}" type="datetime1">
              <a:rPr lang="en-GB" smtClean="0"/>
              <a:t>02/02/2017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Muellbauer</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D4F50-F214-4723-911C-6C71791EFFA9}" type="slidenum">
              <a:rPr lang="en-GB" smtClean="0"/>
              <a:t>‹#›</a:t>
            </a:fld>
            <a:endParaRPr lang="en-GB"/>
          </a:p>
        </p:txBody>
      </p:sp>
    </p:spTree>
    <p:extLst>
      <p:ext uri="{BB962C8B-B14F-4D97-AF65-F5344CB8AC3E}">
        <p14:creationId xmlns:p14="http://schemas.microsoft.com/office/powerpoint/2010/main" val="383992725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4ED73-7184-4413-82F1-2A62E8C4B77B}" type="datetime1">
              <a:rPr lang="en-GB" smtClean="0"/>
              <a:t>02/02/2017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Muellbauer</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BB7CDE-D522-459C-BBD4-260696261566}" type="slidenum">
              <a:rPr lang="en-GB" smtClean="0"/>
              <a:t>‹#›</a:t>
            </a:fld>
            <a:endParaRPr lang="en-GB"/>
          </a:p>
        </p:txBody>
      </p:sp>
    </p:spTree>
    <p:extLst>
      <p:ext uri="{BB962C8B-B14F-4D97-AF65-F5344CB8AC3E}">
        <p14:creationId xmlns:p14="http://schemas.microsoft.com/office/powerpoint/2010/main" val="396802509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NET@Oxford.Stellenbosch"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voxeu.org/article/why-central-bank-models-failed-and-how-repair-the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bankunderground.co.uk/2015/11/20/how-did-the-banks-forecasts-perform-before-during-and-after-the-crisi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5.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700808"/>
            <a:ext cx="7772400" cy="1470025"/>
          </a:xfrm>
        </p:spPr>
        <p:txBody>
          <a:bodyPr>
            <a:noAutofit/>
          </a:bodyPr>
          <a:lstStyle/>
          <a:p>
            <a:r>
              <a:rPr lang="en-GB" sz="4000" dirty="0" smtClean="0">
                <a:solidFill>
                  <a:srgbClr val="0070C0"/>
                </a:solidFill>
              </a:rPr>
              <a:t>What's </a:t>
            </a:r>
            <a:r>
              <a:rPr lang="en-GB" sz="4000" dirty="0">
                <a:solidFill>
                  <a:srgbClr val="0070C0"/>
                </a:solidFill>
              </a:rPr>
              <a:t>wrong with macro: w</a:t>
            </a:r>
            <a:r>
              <a:rPr lang="en-GB" sz="4000" dirty="0" smtClean="0">
                <a:solidFill>
                  <a:srgbClr val="0070C0"/>
                </a:solidFill>
              </a:rPr>
              <a:t>hy </a:t>
            </a:r>
            <a:r>
              <a:rPr lang="en-GB" sz="4000" dirty="0">
                <a:solidFill>
                  <a:srgbClr val="0070C0"/>
                </a:solidFill>
              </a:rPr>
              <a:t>central bank models failed and how to repair them</a:t>
            </a:r>
            <a:endParaRPr lang="en-GB" sz="4000" dirty="0">
              <a:solidFill>
                <a:srgbClr val="0070C0"/>
              </a:solidFill>
              <a:ea typeface="FangSong" panose="02010609060101010101" pitchFamily="49" charset="-122"/>
            </a:endParaRPr>
          </a:p>
        </p:txBody>
      </p:sp>
      <p:sp>
        <p:nvSpPr>
          <p:cNvPr id="3" name="Subtitle 2"/>
          <p:cNvSpPr>
            <a:spLocks noGrp="1"/>
          </p:cNvSpPr>
          <p:nvPr>
            <p:ph type="subTitle" idx="1"/>
          </p:nvPr>
        </p:nvSpPr>
        <p:spPr/>
        <p:txBody>
          <a:bodyPr>
            <a:normAutofit/>
          </a:bodyPr>
          <a:lstStyle/>
          <a:p>
            <a:r>
              <a:rPr lang="en-GB" b="1" dirty="0" smtClean="0"/>
              <a:t>John Muellbauer, </a:t>
            </a:r>
            <a:r>
              <a:rPr lang="en-GB" b="1" dirty="0" err="1" smtClean="0">
                <a:hlinkClick r:id="rId2"/>
              </a:rPr>
              <a:t>INET@Oxford</a:t>
            </a:r>
            <a:r>
              <a:rPr lang="en-GB" b="1" dirty="0" smtClean="0">
                <a:hlinkClick r:id="rId2"/>
              </a:rPr>
              <a:t>.</a:t>
            </a:r>
            <a:endParaRPr lang="en-GB" dirty="0" smtClean="0">
              <a:hlinkClick r:id="rId2"/>
            </a:endParaRPr>
          </a:p>
          <a:p>
            <a:r>
              <a:rPr lang="en-GB" smtClean="0"/>
              <a:t>Stellenbosch </a:t>
            </a:r>
            <a:r>
              <a:rPr lang="en-GB" dirty="0" smtClean="0"/>
              <a:t>seminar</a:t>
            </a:r>
            <a:r>
              <a:rPr lang="en-GB" smtClean="0"/>
              <a:t>, </a:t>
            </a:r>
            <a:r>
              <a:rPr lang="en-GB" smtClean="0"/>
              <a:t>3 </a:t>
            </a:r>
            <a:r>
              <a:rPr lang="en-GB" dirty="0" smtClean="0"/>
              <a:t>February, 2017</a:t>
            </a:r>
            <a:r>
              <a:rPr lang="en-GB" dirty="0"/>
              <a:t/>
            </a:r>
            <a:br>
              <a:rPr lang="en-GB" dirty="0"/>
            </a:br>
            <a:endParaRPr lang="en-GB" dirty="0"/>
          </a:p>
        </p:txBody>
      </p:sp>
    </p:spTree>
    <p:extLst>
      <p:ext uri="{BB962C8B-B14F-4D97-AF65-F5344CB8AC3E}">
        <p14:creationId xmlns:p14="http://schemas.microsoft.com/office/powerpoint/2010/main" val="1312512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mn-lt"/>
              </a:rPr>
              <a:t>Post financial crisis, macro in crisis</a:t>
            </a:r>
            <a:endParaRPr lang="en-GB" dirty="0">
              <a:solidFill>
                <a:srgbClr val="0070C0"/>
              </a:solidFill>
              <a:latin typeface="+mn-lt"/>
            </a:endParaRPr>
          </a:p>
        </p:txBody>
      </p:sp>
      <p:sp>
        <p:nvSpPr>
          <p:cNvPr id="3" name="Content Placeholder 2"/>
          <p:cNvSpPr>
            <a:spLocks noGrp="1"/>
          </p:cNvSpPr>
          <p:nvPr>
            <p:ph idx="1"/>
          </p:nvPr>
        </p:nvSpPr>
        <p:spPr/>
        <p:txBody>
          <a:bodyPr>
            <a:normAutofit/>
          </a:bodyPr>
          <a:lstStyle/>
          <a:p>
            <a:r>
              <a:rPr lang="en-GB" dirty="0" smtClean="0"/>
              <a:t>Paul </a:t>
            </a:r>
            <a:r>
              <a:rPr lang="en-GB" dirty="0" err="1" smtClean="0"/>
              <a:t>Romer</a:t>
            </a:r>
            <a:r>
              <a:rPr lang="en-GB" dirty="0" smtClean="0"/>
              <a:t> (2016) rightly complains </a:t>
            </a:r>
            <a:r>
              <a:rPr lang="en-GB" dirty="0"/>
              <a:t>that `For more than three decades, macroeconomics has gone backwards’. </a:t>
            </a:r>
            <a:r>
              <a:rPr lang="en-GB" dirty="0" smtClean="0"/>
              <a:t>But </a:t>
            </a:r>
            <a:r>
              <a:rPr lang="en-GB" dirty="0"/>
              <a:t>t</a:t>
            </a:r>
            <a:r>
              <a:rPr lang="en-GB" dirty="0" smtClean="0"/>
              <a:t>hree </a:t>
            </a:r>
            <a:r>
              <a:rPr lang="en-GB" dirty="0"/>
              <a:t>even more serious problems were not raised by him: </a:t>
            </a:r>
            <a:endParaRPr lang="en-GB" dirty="0" smtClean="0"/>
          </a:p>
          <a:p>
            <a:r>
              <a:rPr lang="en-GB" dirty="0" smtClean="0"/>
              <a:t>the </a:t>
            </a:r>
            <a:r>
              <a:rPr lang="en-GB" dirty="0"/>
              <a:t>choice of the wrong micro-foundations that ignored the asymmetric information revolution of the </a:t>
            </a:r>
            <a:r>
              <a:rPr lang="en-GB" dirty="0" smtClean="0"/>
              <a:t>1970s;</a:t>
            </a:r>
          </a:p>
          <a:p>
            <a:r>
              <a:rPr lang="en-GB" dirty="0" smtClean="0"/>
              <a:t> </a:t>
            </a:r>
            <a:r>
              <a:rPr lang="en-GB" dirty="0"/>
              <a:t>the flawed basis of inter-temporal </a:t>
            </a:r>
            <a:r>
              <a:rPr lang="en-GB" dirty="0" smtClean="0"/>
              <a:t>optimization;</a:t>
            </a:r>
          </a:p>
          <a:p>
            <a:r>
              <a:rPr lang="en-GB" dirty="0" smtClean="0"/>
              <a:t>and </a:t>
            </a:r>
            <a:r>
              <a:rPr lang="en-GB" dirty="0"/>
              <a:t>the failure to allow for the major changes in financial architecture and associated shifts in </a:t>
            </a:r>
            <a:r>
              <a:rPr lang="en-GB" dirty="0" smtClean="0"/>
              <a:t>assets. </a:t>
            </a:r>
          </a:p>
          <a:p>
            <a:r>
              <a:rPr lang="en-GB" dirty="0" smtClean="0"/>
              <a:t>In the fashionable New Keynesian ‘science of monetary policy’ (</a:t>
            </a:r>
            <a:r>
              <a:rPr lang="en-GB" dirty="0" err="1" smtClean="0"/>
              <a:t>Clarida</a:t>
            </a:r>
            <a:r>
              <a:rPr lang="en-GB" dirty="0" smtClean="0"/>
              <a:t>, </a:t>
            </a:r>
            <a:r>
              <a:rPr lang="en-GB" dirty="0" err="1" smtClean="0"/>
              <a:t>Gali</a:t>
            </a:r>
            <a:r>
              <a:rPr lang="en-GB" dirty="0" smtClean="0"/>
              <a:t> and </a:t>
            </a:r>
            <a:r>
              <a:rPr lang="en-GB" dirty="0" err="1" smtClean="0"/>
              <a:t>Gertler</a:t>
            </a:r>
            <a:r>
              <a:rPr lang="en-GB" dirty="0" smtClean="0"/>
              <a:t>, 1999) credit sectors, money and asset prices were thought irrelevant.</a:t>
            </a: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642308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22"/>
            <a:ext cx="5148064" cy="690573"/>
          </a:xfrm>
        </p:spPr>
        <p:txBody>
          <a:bodyPr>
            <a:noAutofit/>
          </a:bodyPr>
          <a:lstStyle/>
          <a:p>
            <a:r>
              <a:rPr lang="en-GB" dirty="0" smtClean="0"/>
              <a:t>Blanchard’s milder critique</a:t>
            </a:r>
            <a:endParaRPr lang="en-GB" dirty="0"/>
          </a:p>
        </p:txBody>
      </p:sp>
      <p:sp>
        <p:nvSpPr>
          <p:cNvPr id="3" name="Content Placeholder 2"/>
          <p:cNvSpPr>
            <a:spLocks noGrp="1"/>
          </p:cNvSpPr>
          <p:nvPr>
            <p:ph idx="1"/>
          </p:nvPr>
        </p:nvSpPr>
        <p:spPr>
          <a:xfrm>
            <a:off x="457200" y="1556792"/>
            <a:ext cx="8229600" cy="4824536"/>
          </a:xfrm>
        </p:spPr>
        <p:txBody>
          <a:bodyPr>
            <a:normAutofit lnSpcReduction="10000"/>
          </a:bodyPr>
          <a:lstStyle/>
          <a:p>
            <a:r>
              <a:rPr lang="en-GB" dirty="0" smtClean="0"/>
              <a:t>The New Keynesian DSGE models came to dominate central bank thinking.</a:t>
            </a:r>
            <a:endParaRPr lang="en-GB" dirty="0"/>
          </a:p>
          <a:p>
            <a:r>
              <a:rPr lang="en-GB" dirty="0" smtClean="0"/>
              <a:t>Blanchard (2016) acknowledges that current DSGE models  make ‘simplifying </a:t>
            </a:r>
            <a:r>
              <a:rPr lang="en-GB" dirty="0"/>
              <a:t>assumptions, as any model must, </a:t>
            </a:r>
            <a:r>
              <a:rPr lang="en-GB" dirty="0" smtClean="0"/>
              <a:t>but assumptions </a:t>
            </a:r>
            <a:r>
              <a:rPr lang="en-GB" dirty="0"/>
              <a:t>profoundly at odds with what we know </a:t>
            </a:r>
            <a:r>
              <a:rPr lang="en-GB" dirty="0" smtClean="0"/>
              <a:t>about consumers </a:t>
            </a:r>
            <a:r>
              <a:rPr lang="en-GB" dirty="0"/>
              <a:t>and </a:t>
            </a:r>
            <a:r>
              <a:rPr lang="en-GB" dirty="0" smtClean="0"/>
              <a:t>firms’. He also questions calibration/estimation methods, normative implications and their effectiveness as communication devices.</a:t>
            </a:r>
          </a:p>
          <a:p>
            <a:r>
              <a:rPr lang="en-GB" dirty="0" smtClean="0"/>
              <a:t>He favours major repairs and a less imperialistic attitude so that alternative GE models, closer to the data, can flourish</a:t>
            </a:r>
            <a:r>
              <a:rPr lang="en-GB" dirty="0" smtClean="0"/>
              <a:t>.</a:t>
            </a:r>
          </a:p>
          <a:p>
            <a:r>
              <a:rPr lang="en-GB" dirty="0">
                <a:hlinkClick r:id="rId2"/>
              </a:rPr>
              <a:t>http://</a:t>
            </a:r>
            <a:r>
              <a:rPr lang="en-GB" dirty="0" smtClean="0">
                <a:hlinkClick r:id="rId2"/>
              </a:rPr>
              <a:t>voxeu.org/article/why-central-bank-models-failed-and-how-repair-them</a:t>
            </a:r>
            <a:r>
              <a:rPr lang="en-GB" dirty="0" smtClean="0"/>
              <a:t> summarises this talk and links to above and other papers.</a:t>
            </a:r>
          </a:p>
          <a:p>
            <a:pPr marL="0" indent="0">
              <a:buNone/>
            </a:pP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402551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dirty="0" smtClean="0">
                <a:latin typeface="+mn-lt"/>
              </a:rPr>
              <a:t>Outline</a:t>
            </a:r>
            <a:r>
              <a:rPr lang="en-GB" sz="3600" i="1" dirty="0" smtClean="0">
                <a:solidFill>
                  <a:srgbClr val="0070C0"/>
                </a:solidFill>
                <a:latin typeface="Garamond" pitchFamily="18" charset="0"/>
              </a:rPr>
              <a:t>)</a:t>
            </a:r>
            <a:r>
              <a:rPr lang="en-GB" i="1" dirty="0" smtClean="0">
                <a:solidFill>
                  <a:srgbClr val="0070C0"/>
                </a:solidFill>
                <a:latin typeface="Garamond" pitchFamily="18" charset="0"/>
              </a:rPr>
              <a:t> </a:t>
            </a:r>
            <a:endParaRPr lang="en-GB" dirty="0"/>
          </a:p>
        </p:txBody>
      </p:sp>
      <p:sp>
        <p:nvSpPr>
          <p:cNvPr id="3" name="Content Placeholder 2"/>
          <p:cNvSpPr>
            <a:spLocks noGrp="1"/>
          </p:cNvSpPr>
          <p:nvPr>
            <p:ph idx="1"/>
          </p:nvPr>
        </p:nvSpPr>
        <p:spPr>
          <a:xfrm>
            <a:off x="457200" y="1268760"/>
            <a:ext cx="8229600" cy="4857403"/>
          </a:xfrm>
        </p:spPr>
        <p:txBody>
          <a:bodyPr/>
          <a:lstStyle/>
          <a:p>
            <a:pPr marL="457200" indent="-457200">
              <a:buFont typeface="+mj-lt"/>
              <a:buAutoNum type="arabicPeriod"/>
            </a:pPr>
            <a:r>
              <a:rPr lang="en-GB" sz="2400" dirty="0" smtClean="0"/>
              <a:t>Consumption Euler equation (Hall 1978, cited 3740 times) and basic REPIH consumption function. Saving ratio forecasts future income growth (Campbell 1987, cites: 912).</a:t>
            </a:r>
          </a:p>
          <a:p>
            <a:pPr marL="457200" indent="-457200">
              <a:buFont typeface="+mj-lt"/>
              <a:buAutoNum type="arabicPeriod"/>
            </a:pPr>
            <a:r>
              <a:rPr lang="en-GB" sz="2400" dirty="0" smtClean="0"/>
              <a:t>Consumption, liquidity constraints </a:t>
            </a:r>
            <a:r>
              <a:rPr lang="en-GB" sz="2400" dirty="0"/>
              <a:t>and income uncertainty: buffer stock saving, Deaton (</a:t>
            </a:r>
            <a:r>
              <a:rPr lang="en-GB" sz="2400" dirty="0" err="1" smtClean="0"/>
              <a:t>Ec’trica</a:t>
            </a:r>
            <a:r>
              <a:rPr lang="en-GB" sz="2400" dirty="0" smtClean="0"/>
              <a:t> 1991</a:t>
            </a:r>
            <a:r>
              <a:rPr lang="en-GB" sz="2400" dirty="0"/>
              <a:t>, </a:t>
            </a:r>
            <a:r>
              <a:rPr lang="en-GB" sz="2400" dirty="0" smtClean="0"/>
              <a:t>cites: </a:t>
            </a:r>
            <a:r>
              <a:rPr lang="en-GB" sz="2400" dirty="0"/>
              <a:t>2310 </a:t>
            </a:r>
            <a:r>
              <a:rPr lang="en-GB" sz="2400" dirty="0" smtClean="0"/>
              <a:t>, book 1992</a:t>
            </a:r>
            <a:r>
              <a:rPr lang="en-GB" sz="2400" dirty="0"/>
              <a:t>), Carroll </a:t>
            </a:r>
            <a:r>
              <a:rPr lang="en-GB" sz="2400" dirty="0" smtClean="0"/>
              <a:t>(Brookings 1992, QJE 1997</a:t>
            </a:r>
            <a:r>
              <a:rPr lang="en-GB" sz="2400" dirty="0"/>
              <a:t>, </a:t>
            </a:r>
            <a:r>
              <a:rPr lang="en-GB" sz="2400" dirty="0" smtClean="0"/>
              <a:t>JEP 2001</a:t>
            </a:r>
            <a:r>
              <a:rPr lang="en-GB" sz="2400" dirty="0"/>
              <a:t>,</a:t>
            </a:r>
            <a:r>
              <a:rPr lang="en-GB" sz="2400" dirty="0" smtClean="0"/>
              <a:t> cites: 1021, 1455</a:t>
            </a:r>
            <a:r>
              <a:rPr lang="en-GB" sz="2400" dirty="0"/>
              <a:t>, </a:t>
            </a:r>
            <a:r>
              <a:rPr lang="en-GB" sz="2400" dirty="0" smtClean="0"/>
              <a:t>476): heterogeneous discounting of expected future income.</a:t>
            </a:r>
          </a:p>
          <a:p>
            <a:pPr marL="457200" indent="-457200">
              <a:buFont typeface="+mj-lt"/>
              <a:buAutoNum type="arabicPeriod"/>
            </a:pPr>
            <a:r>
              <a:rPr lang="en-GB" sz="2400" dirty="0" smtClean="0"/>
              <a:t>Why the representative agent model is wrong. Micro-heterogeneity and stochastic aggregation.</a:t>
            </a: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21101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 cont’d</a:t>
            </a:r>
            <a:endParaRPr lang="en-GB" dirty="0"/>
          </a:p>
        </p:txBody>
      </p:sp>
      <p:sp>
        <p:nvSpPr>
          <p:cNvPr id="3" name="Content Placeholder 2"/>
          <p:cNvSpPr>
            <a:spLocks noGrp="1"/>
          </p:cNvSpPr>
          <p:nvPr>
            <p:ph idx="1"/>
          </p:nvPr>
        </p:nvSpPr>
        <p:spPr>
          <a:xfrm>
            <a:off x="395536" y="1196752"/>
            <a:ext cx="8229600" cy="5073427"/>
          </a:xfrm>
        </p:spPr>
        <p:txBody>
          <a:bodyPr>
            <a:normAutofit/>
          </a:bodyPr>
          <a:lstStyle/>
          <a:p>
            <a:pPr marL="457200" indent="-457200">
              <a:buFont typeface="+mj-lt"/>
              <a:buAutoNum type="arabicPeriod" startAt="4"/>
            </a:pPr>
            <a:r>
              <a:rPr lang="en-GB" sz="2400" dirty="0" smtClean="0"/>
              <a:t>Structural </a:t>
            </a:r>
            <a:r>
              <a:rPr lang="en-GB" sz="2400" dirty="0"/>
              <a:t>shifts and rational </a:t>
            </a:r>
            <a:r>
              <a:rPr lang="en-GB" sz="2400" dirty="0" smtClean="0"/>
              <a:t>expectations: Hendry and </a:t>
            </a:r>
            <a:r>
              <a:rPr lang="en-GB" sz="2400" dirty="0" err="1" smtClean="0"/>
              <a:t>Mizon</a:t>
            </a:r>
            <a:r>
              <a:rPr lang="en-GB" sz="2400" dirty="0" smtClean="0"/>
              <a:t> (</a:t>
            </a:r>
            <a:r>
              <a:rPr lang="en-GB" sz="2400" dirty="0" err="1" smtClean="0"/>
              <a:t>JEctrics</a:t>
            </a:r>
            <a:r>
              <a:rPr lang="en-GB" sz="2400" dirty="0" smtClean="0"/>
              <a:t> 2014, </a:t>
            </a:r>
            <a:r>
              <a:rPr lang="en-GB" sz="2400" dirty="0" err="1"/>
              <a:t>V</a:t>
            </a:r>
            <a:r>
              <a:rPr lang="en-GB" sz="2400" dirty="0" err="1" smtClean="0"/>
              <a:t>oxeu</a:t>
            </a:r>
            <a:r>
              <a:rPr lang="en-GB" sz="2400" dirty="0" smtClean="0"/>
              <a:t> 2015), the pretence of knowledge syndrome in DSGE.</a:t>
            </a:r>
          </a:p>
          <a:p>
            <a:pPr marL="457200" indent="-457200">
              <a:buFont typeface="+mj-lt"/>
              <a:buAutoNum type="arabicPeriod" startAt="4"/>
            </a:pPr>
            <a:r>
              <a:rPr lang="en-GB" sz="2400" dirty="0" smtClean="0"/>
              <a:t>The </a:t>
            </a:r>
            <a:r>
              <a:rPr lang="en-GB" sz="2400" dirty="0"/>
              <a:t>implications of the revolution in credit market </a:t>
            </a:r>
            <a:r>
              <a:rPr lang="en-GB" sz="2400" dirty="0" smtClean="0"/>
              <a:t>architecture and why debt matters. </a:t>
            </a:r>
            <a:endParaRPr lang="en-GB" sz="2400" dirty="0"/>
          </a:p>
          <a:p>
            <a:pPr marL="457200" indent="-457200">
              <a:buFont typeface="+mj-lt"/>
              <a:buAutoNum type="arabicPeriod" startAt="4"/>
            </a:pPr>
            <a:r>
              <a:rPr lang="en-GB" dirty="0"/>
              <a:t>A</a:t>
            </a:r>
            <a:r>
              <a:rPr lang="en-GB" sz="2400" dirty="0" smtClean="0"/>
              <a:t> consumption function relevant for understanding the financial accelerator, incl. evidence from SA. </a:t>
            </a:r>
            <a:endParaRPr lang="en-GB" sz="2400" dirty="0"/>
          </a:p>
          <a:p>
            <a:pPr marL="457200" indent="-457200">
              <a:buFont typeface="+mj-lt"/>
              <a:buAutoNum type="arabicPeriod" startAt="4"/>
            </a:pPr>
            <a:r>
              <a:rPr lang="en-GB" dirty="0" err="1" smtClean="0"/>
              <a:t>Lettau</a:t>
            </a:r>
            <a:r>
              <a:rPr lang="en-GB" dirty="0" smtClean="0"/>
              <a:t> and </a:t>
            </a:r>
            <a:r>
              <a:rPr lang="en-GB" dirty="0" err="1" smtClean="0"/>
              <a:t>Ludvigson’s</a:t>
            </a:r>
            <a:r>
              <a:rPr lang="en-GB" dirty="0" smtClean="0"/>
              <a:t> (2001, 2004) illusion</a:t>
            </a:r>
            <a:r>
              <a:rPr lang="en-GB" sz="2400" dirty="0" smtClean="0"/>
              <a:t> </a:t>
            </a:r>
            <a:r>
              <a:rPr lang="en-GB" sz="2400" dirty="0"/>
              <a:t>and why the most important equation in </a:t>
            </a:r>
            <a:r>
              <a:rPr lang="en-GB" sz="2400" dirty="0" smtClean="0"/>
              <a:t>the FRB-US model </a:t>
            </a:r>
            <a:r>
              <a:rPr lang="en-GB" sz="2400" dirty="0"/>
              <a:t>is wrong</a:t>
            </a:r>
            <a:r>
              <a:rPr lang="en-GB" sz="2400" dirty="0" smtClean="0"/>
              <a:t>. </a:t>
            </a:r>
            <a:endParaRPr lang="en-GB" sz="2400" dirty="0"/>
          </a:p>
          <a:p>
            <a:pPr marL="457200" indent="-457200">
              <a:buFont typeface="+mj-lt"/>
              <a:buAutoNum type="arabicPeriod" startAt="4"/>
            </a:pPr>
            <a:r>
              <a:rPr lang="en-GB" dirty="0" smtClean="0"/>
              <a:t>Conclusions: m</a:t>
            </a:r>
            <a:r>
              <a:rPr lang="en-GB" sz="2400" dirty="0" smtClean="0"/>
              <a:t>odelling </a:t>
            </a:r>
            <a:r>
              <a:rPr lang="en-GB" sz="2400" dirty="0"/>
              <a:t>joint consumption and portfolio </a:t>
            </a:r>
            <a:r>
              <a:rPr lang="en-GB" sz="2400" dirty="0" smtClean="0"/>
              <a:t>decisions – towards better econometric macro models. Evidence from </a:t>
            </a:r>
            <a:r>
              <a:rPr lang="en-GB" sz="2400" dirty="0"/>
              <a:t>G</a:t>
            </a:r>
            <a:r>
              <a:rPr lang="en-GB" sz="2400" dirty="0" smtClean="0"/>
              <a:t>ermany.</a:t>
            </a:r>
            <a:endParaRPr lang="en-GB" sz="2400" dirty="0"/>
          </a:p>
          <a:p>
            <a:pPr marL="0" indent="0">
              <a:buNone/>
            </a:pP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63619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latin typeface="+mn-lt"/>
              </a:rPr>
              <a:t>1.Euler equation </a:t>
            </a:r>
            <a:r>
              <a:rPr lang="en-GB" dirty="0">
                <a:latin typeface="+mn-lt"/>
              </a:rPr>
              <a:t>&amp; REPIH </a:t>
            </a:r>
            <a:r>
              <a:rPr lang="en-GB" dirty="0" smtClean="0">
                <a:latin typeface="+mn-lt"/>
              </a:rPr>
              <a:t>cons. </a:t>
            </a:r>
            <a:r>
              <a:rPr lang="en-GB" dirty="0" err="1">
                <a:latin typeface="+mn-lt"/>
              </a:rPr>
              <a:t>fn</a:t>
            </a:r>
            <a:r>
              <a:rPr lang="en-GB" dirty="0">
                <a:latin typeface="+mn-lt"/>
              </a:rPr>
              <a:t> </a:t>
            </a:r>
          </a:p>
        </p:txBody>
      </p:sp>
      <p:sp>
        <p:nvSpPr>
          <p:cNvPr id="3" name="Content Placeholder 2"/>
          <p:cNvSpPr>
            <a:spLocks noGrp="1"/>
          </p:cNvSpPr>
          <p:nvPr>
            <p:ph idx="1"/>
          </p:nvPr>
        </p:nvSpPr>
        <p:spPr>
          <a:xfrm>
            <a:off x="395536" y="1412776"/>
            <a:ext cx="8229600" cy="4857403"/>
          </a:xfrm>
        </p:spPr>
        <p:txBody>
          <a:bodyPr/>
          <a:lstStyle/>
          <a:p>
            <a:r>
              <a:rPr lang="en-GB" dirty="0"/>
              <a:t>Euler equation for consumption is centre-piece of DSGE models: connects the present with the future.</a:t>
            </a:r>
          </a:p>
          <a:p>
            <a:r>
              <a:rPr lang="en-GB" dirty="0"/>
              <a:t>Hall (1978) popularised consumption Euler equation. Argued for it in preference to solved-out consumption function conditional on </a:t>
            </a:r>
            <a:r>
              <a:rPr lang="en-GB" i="1" dirty="0"/>
              <a:t>endogenous</a:t>
            </a:r>
            <a:r>
              <a:rPr lang="en-GB" dirty="0"/>
              <a:t> income.</a:t>
            </a:r>
          </a:p>
          <a:p>
            <a:r>
              <a:rPr lang="en-GB" dirty="0" smtClean="0"/>
              <a:t>Assume </a:t>
            </a:r>
            <a:r>
              <a:rPr lang="en-GB" dirty="0"/>
              <a:t>additive preferences</a:t>
            </a:r>
          </a:p>
          <a:p>
            <a:endParaRPr lang="en-GB"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2845536124"/>
              </p:ext>
            </p:extLst>
          </p:nvPr>
        </p:nvGraphicFramePr>
        <p:xfrm>
          <a:off x="1763688" y="4293096"/>
          <a:ext cx="5019902" cy="1080120"/>
        </p:xfrm>
        <a:graphic>
          <a:graphicData uri="http://schemas.openxmlformats.org/presentationml/2006/ole">
            <mc:AlternateContent xmlns:mc="http://schemas.openxmlformats.org/markup-compatibility/2006">
              <mc:Choice xmlns:v="urn:schemas-microsoft-com:vml" Requires="v">
                <p:oleObj spid="_x0000_s12369" name="Equation" r:id="rId3" imgW="2006600" imgH="431800" progId="Equation.DSMT4">
                  <p:embed/>
                </p:oleObj>
              </mc:Choice>
              <mc:Fallback>
                <p:oleObj name="Equation" r:id="rId3" imgW="2006600" imgH="431800" progId="Equation.DSMT4">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4293096"/>
                        <a:ext cx="5019902" cy="1080120"/>
                      </a:xfrm>
                      <a:prstGeom prst="rect">
                        <a:avLst/>
                      </a:prstGeom>
                      <a:noFill/>
                      <a:ln>
                        <a:noFill/>
                      </a:ln>
                      <a:effectLst/>
                    </p:spPr>
                  </p:pic>
                </p:oleObj>
              </mc:Fallback>
            </mc:AlternateContent>
          </a:graphicData>
        </a:graphic>
      </p:graphicFrame>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984219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Hall’s result</a:t>
            </a:r>
            <a:endParaRPr lang="en-GB" dirty="0"/>
          </a:p>
        </p:txBody>
      </p:sp>
      <p:sp>
        <p:nvSpPr>
          <p:cNvPr id="3" name="Content Placeholder 2"/>
          <p:cNvSpPr>
            <a:spLocks noGrp="1"/>
          </p:cNvSpPr>
          <p:nvPr>
            <p:ph idx="1"/>
          </p:nvPr>
        </p:nvSpPr>
        <p:spPr>
          <a:xfrm>
            <a:off x="457200" y="1124744"/>
            <a:ext cx="8229600" cy="5400600"/>
          </a:xfrm>
        </p:spPr>
        <p:txBody>
          <a:bodyPr>
            <a:normAutofit lnSpcReduction="10000"/>
          </a:bodyPr>
          <a:lstStyle/>
          <a:p>
            <a:r>
              <a:rPr lang="en-GB" dirty="0" smtClean="0"/>
              <a:t>Maximising life-cycle utility subject to the period to period budget constraint linking consumption, income and asset accumulation results in a condition linking expected marginal utility in adjacent periods.</a:t>
            </a:r>
          </a:p>
          <a:p>
            <a:r>
              <a:rPr lang="en-GB" dirty="0" smtClean="0"/>
              <a:t>Since marginal utility in each period depends just on that period’s consumption level, this closely links planned consumption in adjacent periods.  This is the Euler equation.</a:t>
            </a:r>
          </a:p>
          <a:p>
            <a:pPr>
              <a:spcAft>
                <a:spcPts val="600"/>
              </a:spcAft>
            </a:pPr>
            <a:r>
              <a:rPr lang="en-GB" dirty="0" smtClean="0"/>
              <a:t>Hall’s (1978) insight, making some simplifying assumptions, was to argue  that then the best </a:t>
            </a:r>
            <a:r>
              <a:rPr lang="en-GB" dirty="0"/>
              <a:t>forecast of next period's consumption is this period's. Equivalent to "consumption change is  not </a:t>
            </a:r>
            <a:r>
              <a:rPr lang="en-GB" dirty="0" err="1"/>
              <a:t>forecastable</a:t>
            </a:r>
            <a:r>
              <a:rPr lang="en-GB" dirty="0"/>
              <a:t>“.</a:t>
            </a:r>
          </a:p>
          <a:p>
            <a:pPr>
              <a:spcAft>
                <a:spcPts val="600"/>
              </a:spcAft>
            </a:pPr>
            <a:r>
              <a:rPr lang="en-GB" dirty="0"/>
              <a:t> Consumption follows a </a:t>
            </a:r>
            <a:r>
              <a:rPr lang="en-GB" dirty="0" smtClean="0"/>
              <a:t>‘martingale’ process, i.e. the ‘surprise’ consumption function, where the surprise is news </a:t>
            </a:r>
            <a:r>
              <a:rPr lang="en-GB" dirty="0"/>
              <a:t>about current and expected stream of </a:t>
            </a:r>
            <a:r>
              <a:rPr lang="en-GB" dirty="0" smtClean="0"/>
              <a:t>income, i.e. </a:t>
            </a:r>
            <a:r>
              <a:rPr lang="en-GB" dirty="0"/>
              <a:t>about </a:t>
            </a:r>
            <a:r>
              <a:rPr lang="en-GB" dirty="0" smtClean="0"/>
              <a:t>‘permanent </a:t>
            </a:r>
            <a:r>
              <a:rPr lang="en-GB" dirty="0"/>
              <a:t>non-property </a:t>
            </a:r>
            <a:r>
              <a:rPr lang="en-GB" dirty="0" smtClean="0"/>
              <a:t>income’.</a:t>
            </a:r>
            <a:endParaRPr lang="en-GB" dirty="0"/>
          </a:p>
        </p:txBody>
      </p:sp>
      <p:sp>
        <p:nvSpPr>
          <p:cNvPr id="4" name="Footer Placeholder 3"/>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92603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latin typeface="+mn-lt"/>
              </a:rPr>
              <a:t>Solved-Out </a:t>
            </a:r>
            <a:r>
              <a:rPr lang="en-GB" dirty="0" smtClean="0">
                <a:latin typeface="+mn-lt"/>
              </a:rPr>
              <a:t>Cons. </a:t>
            </a:r>
            <a:r>
              <a:rPr lang="en-GB" dirty="0" err="1">
                <a:latin typeface="+mn-lt"/>
              </a:rPr>
              <a:t>Fn</a:t>
            </a:r>
            <a:r>
              <a:rPr lang="en-GB" dirty="0">
                <a:latin typeface="+mn-lt"/>
              </a:rPr>
              <a:t> under REPIH</a:t>
            </a:r>
          </a:p>
        </p:txBody>
      </p:sp>
      <p:sp>
        <p:nvSpPr>
          <p:cNvPr id="3" name="Content Placeholder 2"/>
          <p:cNvSpPr>
            <a:spLocks noGrp="1"/>
          </p:cNvSpPr>
          <p:nvPr>
            <p:ph idx="1"/>
          </p:nvPr>
        </p:nvSpPr>
        <p:spPr>
          <a:xfrm>
            <a:off x="395536" y="764704"/>
            <a:ext cx="8229600" cy="5505475"/>
          </a:xfrm>
        </p:spPr>
        <p:txBody>
          <a:bodyPr>
            <a:normAutofit/>
          </a:bodyPr>
          <a:lstStyle/>
          <a:p>
            <a:pPr>
              <a:lnSpc>
                <a:spcPct val="80000"/>
              </a:lnSpc>
            </a:pPr>
            <a:endParaRPr lang="en-GB" dirty="0" smtClean="0"/>
          </a:p>
          <a:p>
            <a:pPr>
              <a:lnSpc>
                <a:spcPct val="80000"/>
              </a:lnSpc>
            </a:pPr>
            <a:r>
              <a:rPr lang="en-GB" dirty="0" smtClean="0"/>
              <a:t>In </a:t>
            </a:r>
            <a:r>
              <a:rPr lang="en-GB" dirty="0"/>
              <a:t>the canonical REPIH with complete consumption </a:t>
            </a:r>
            <a:r>
              <a:rPr lang="en-GB" dirty="0" smtClean="0"/>
              <a:t>smoothing</a:t>
            </a:r>
            <a:r>
              <a:rPr lang="en-GB" dirty="0"/>
              <a:t>, E</a:t>
            </a:r>
            <a:r>
              <a:rPr lang="en-GB" baseline="-25000" dirty="0"/>
              <a:t>t</a:t>
            </a:r>
            <a:r>
              <a:rPr lang="en-GB" dirty="0"/>
              <a:t>(</a:t>
            </a:r>
            <a:r>
              <a:rPr lang="en-GB" dirty="0" err="1"/>
              <a:t>c</a:t>
            </a:r>
            <a:r>
              <a:rPr lang="en-GB" baseline="-25000" dirty="0" err="1"/>
              <a:t>t+i</a:t>
            </a:r>
            <a:r>
              <a:rPr lang="en-GB" dirty="0"/>
              <a:t>) = </a:t>
            </a:r>
            <a:r>
              <a:rPr lang="en-GB" dirty="0" err="1"/>
              <a:t>c</a:t>
            </a:r>
            <a:r>
              <a:rPr lang="en-GB" baseline="-25000" dirty="0" err="1"/>
              <a:t>t</a:t>
            </a:r>
            <a:r>
              <a:rPr lang="en-GB" dirty="0"/>
              <a:t>, all </a:t>
            </a:r>
            <a:r>
              <a:rPr lang="en-GB" dirty="0" err="1"/>
              <a:t>i</a:t>
            </a:r>
            <a:r>
              <a:rPr lang="en-GB" dirty="0"/>
              <a:t>.  Plug this into the </a:t>
            </a:r>
            <a:r>
              <a:rPr lang="en-GB" dirty="0" smtClean="0"/>
              <a:t>present value  </a:t>
            </a:r>
            <a:r>
              <a:rPr lang="en-GB" dirty="0"/>
              <a:t>form of inter-temporal budget </a:t>
            </a:r>
            <a:r>
              <a:rPr lang="en-GB" dirty="0" smtClean="0"/>
              <a:t>constraint to show that</a:t>
            </a:r>
          </a:p>
          <a:p>
            <a:pPr>
              <a:lnSpc>
                <a:spcPct val="80000"/>
              </a:lnSpc>
            </a:pPr>
            <a:endParaRPr lang="en-GB" dirty="0" smtClean="0">
              <a:solidFill>
                <a:prstClr val="black"/>
              </a:solidFill>
            </a:endParaRPr>
          </a:p>
          <a:p>
            <a:pPr>
              <a:lnSpc>
                <a:spcPct val="80000"/>
              </a:lnSpc>
            </a:pPr>
            <a:endParaRPr lang="en-GB" dirty="0">
              <a:solidFill>
                <a:prstClr val="black"/>
              </a:solidFill>
            </a:endParaRPr>
          </a:p>
          <a:p>
            <a:pPr>
              <a:lnSpc>
                <a:spcPct val="80000"/>
              </a:lnSpc>
            </a:pPr>
            <a:endParaRPr lang="en-GB" dirty="0" smtClean="0">
              <a:solidFill>
                <a:prstClr val="black"/>
              </a:solidFill>
            </a:endParaRPr>
          </a:p>
          <a:p>
            <a:pPr marL="0" indent="0">
              <a:lnSpc>
                <a:spcPct val="80000"/>
              </a:lnSpc>
              <a:buNone/>
            </a:pPr>
            <a:endParaRPr lang="en-GB" dirty="0">
              <a:solidFill>
                <a:prstClr val="black"/>
              </a:solidFill>
            </a:endParaRPr>
          </a:p>
          <a:p>
            <a:pPr>
              <a:lnSpc>
                <a:spcPct val="80000"/>
              </a:lnSpc>
            </a:pPr>
            <a:r>
              <a:rPr lang="en-GB" dirty="0" err="1" smtClean="0">
                <a:solidFill>
                  <a:prstClr val="black"/>
                </a:solidFill>
              </a:rPr>
              <a:t>y</a:t>
            </a:r>
            <a:r>
              <a:rPr lang="en-GB" baseline="30000" dirty="0" err="1" smtClean="0">
                <a:solidFill>
                  <a:prstClr val="black"/>
                </a:solidFill>
              </a:rPr>
              <a:t>p</a:t>
            </a:r>
            <a:r>
              <a:rPr lang="en-GB" baseline="30000" dirty="0" smtClean="0">
                <a:solidFill>
                  <a:prstClr val="black"/>
                </a:solidFill>
              </a:rPr>
              <a:t> </a:t>
            </a:r>
            <a:r>
              <a:rPr lang="en-GB" dirty="0" smtClean="0">
                <a:solidFill>
                  <a:prstClr val="black"/>
                </a:solidFill>
              </a:rPr>
              <a:t> is real permanent non-property income</a:t>
            </a:r>
            <a:r>
              <a:rPr lang="en-GB" dirty="0" smtClean="0"/>
              <a:t>, defined </a:t>
            </a:r>
            <a:r>
              <a:rPr lang="en-GB" dirty="0"/>
              <a:t>as that constant level of real non-property income which, sustained over the life cycle, has the same present value as the stream actually expected.</a:t>
            </a:r>
          </a:p>
          <a:p>
            <a:pPr>
              <a:lnSpc>
                <a:spcPct val="80000"/>
              </a:lnSpc>
            </a:pPr>
            <a:r>
              <a:rPr lang="en-GB" dirty="0" smtClean="0">
                <a:solidFill>
                  <a:prstClr val="black"/>
                </a:solidFill>
              </a:rPr>
              <a:t> r is the real interest rate and A is wealth measured in constant prices.</a:t>
            </a:r>
          </a:p>
          <a:p>
            <a:pPr>
              <a:lnSpc>
                <a:spcPct val="80000"/>
              </a:lnSpc>
            </a:pPr>
            <a:endParaRPr lang="en-GB" dirty="0" smtClean="0">
              <a:solidFill>
                <a:prstClr val="black"/>
              </a:solidFill>
            </a:endParaRPr>
          </a:p>
          <a:p>
            <a:pPr>
              <a:lnSpc>
                <a:spcPct val="80000"/>
              </a:lnSpc>
            </a:pPr>
            <a:endParaRPr lang="en-GB" dirty="0">
              <a:solidFill>
                <a:prstClr val="black"/>
              </a:solidFill>
            </a:endParaRPr>
          </a:p>
          <a:p>
            <a:pPr>
              <a:lnSpc>
                <a:spcPct val="80000"/>
              </a:lnSpc>
            </a:pPr>
            <a:endParaRPr lang="en-GB" dirty="0" smtClean="0">
              <a:solidFill>
                <a:prstClr val="black"/>
              </a:solidFill>
            </a:endParaRPr>
          </a:p>
          <a:p>
            <a:pPr>
              <a:lnSpc>
                <a:spcPct val="80000"/>
              </a:lnSpc>
            </a:pPr>
            <a:endParaRPr lang="en-GB" dirty="0">
              <a:solidFill>
                <a:prstClr val="black"/>
              </a:solidFill>
            </a:endParaRPr>
          </a:p>
          <a:p>
            <a:pPr>
              <a:lnSpc>
                <a:spcPct val="80000"/>
              </a:lnSpc>
            </a:pPr>
            <a:endParaRPr lang="en-GB" dirty="0" smtClean="0">
              <a:solidFill>
                <a:prstClr val="black"/>
              </a:solidFill>
            </a:endParaRPr>
          </a:p>
          <a:p>
            <a:pPr>
              <a:lnSpc>
                <a:spcPct val="80000"/>
              </a:lnSpc>
            </a:pPr>
            <a:endParaRPr lang="en-GB" dirty="0"/>
          </a:p>
          <a:p>
            <a:endParaRPr lang="en-GB"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204864"/>
            <a:ext cx="3157537"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436828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0"/>
            <a:ext cx="5148064" cy="620688"/>
          </a:xfrm>
        </p:spPr>
        <p:txBody>
          <a:bodyPr>
            <a:normAutofit/>
          </a:bodyPr>
          <a:lstStyle/>
          <a:p>
            <a:r>
              <a:rPr lang="en-GB" dirty="0"/>
              <a:t>Solved-Out Cons. </a:t>
            </a:r>
            <a:r>
              <a:rPr lang="en-GB" dirty="0" err="1"/>
              <a:t>Fn</a:t>
            </a:r>
            <a:r>
              <a:rPr lang="en-GB" dirty="0"/>
              <a:t> under REPIH</a:t>
            </a:r>
          </a:p>
        </p:txBody>
      </p:sp>
      <p:sp>
        <p:nvSpPr>
          <p:cNvPr id="3" name="Content Placeholder 2"/>
          <p:cNvSpPr>
            <a:spLocks noGrp="1"/>
          </p:cNvSpPr>
          <p:nvPr>
            <p:ph idx="1"/>
          </p:nvPr>
        </p:nvSpPr>
        <p:spPr>
          <a:xfrm>
            <a:off x="395536" y="1052736"/>
            <a:ext cx="8229600" cy="5217443"/>
          </a:xfrm>
        </p:spPr>
        <p:txBody>
          <a:bodyPr>
            <a:normAutofit/>
          </a:bodyPr>
          <a:lstStyle/>
          <a:p>
            <a:pPr>
              <a:lnSpc>
                <a:spcPct val="80000"/>
              </a:lnSpc>
              <a:buNone/>
            </a:pPr>
            <a:endParaRPr lang="en-GB" dirty="0"/>
          </a:p>
          <a:p>
            <a:endParaRPr lang="en-GB" dirty="0"/>
          </a:p>
        </p:txBody>
      </p:sp>
      <p:sp>
        <p:nvSpPr>
          <p:cNvPr id="5" name="Rectangle 4"/>
          <p:cNvSpPr/>
          <p:nvPr/>
        </p:nvSpPr>
        <p:spPr>
          <a:xfrm>
            <a:off x="698376" y="1052736"/>
            <a:ext cx="7776864" cy="3907223"/>
          </a:xfrm>
          <a:prstGeom prst="rect">
            <a:avLst/>
          </a:prstGeom>
        </p:spPr>
        <p:txBody>
          <a:bodyPr wrap="square">
            <a:spAutoFit/>
          </a:bodyPr>
          <a:lstStyle/>
          <a:p>
            <a:pPr marL="342900" lvl="0" indent="-342900">
              <a:spcBef>
                <a:spcPct val="20000"/>
              </a:spcBef>
              <a:spcAft>
                <a:spcPts val="700"/>
              </a:spcAft>
              <a:buFont typeface="Arial" pitchFamily="34" charset="0"/>
              <a:buChar char="•"/>
            </a:pPr>
            <a:r>
              <a:rPr lang="en-GB" sz="2400" dirty="0" smtClean="0">
                <a:solidFill>
                  <a:prstClr val="black"/>
                </a:solidFill>
              </a:rPr>
              <a:t>This </a:t>
            </a:r>
            <a:r>
              <a:rPr lang="en-GB" sz="2400" dirty="0">
                <a:solidFill>
                  <a:prstClr val="black"/>
                </a:solidFill>
              </a:rPr>
              <a:t>is </a:t>
            </a:r>
            <a:r>
              <a:rPr lang="en-GB" sz="2400" dirty="0" smtClean="0">
                <a:solidFill>
                  <a:prstClr val="black"/>
                </a:solidFill>
              </a:rPr>
              <a:t>the solved-out </a:t>
            </a:r>
            <a:r>
              <a:rPr lang="en-GB" sz="2400" dirty="0">
                <a:solidFill>
                  <a:prstClr val="black"/>
                </a:solidFill>
              </a:rPr>
              <a:t>REPIH consumption function.</a:t>
            </a:r>
          </a:p>
          <a:p>
            <a:pPr marL="342900" lvl="0" indent="-342900">
              <a:spcBef>
                <a:spcPct val="20000"/>
              </a:spcBef>
              <a:spcAft>
                <a:spcPts val="700"/>
              </a:spcAft>
              <a:buFont typeface="Arial" pitchFamily="34" charset="0"/>
              <a:buChar char="•"/>
            </a:pPr>
            <a:r>
              <a:rPr lang="en-GB" sz="2400" dirty="0">
                <a:solidFill>
                  <a:prstClr val="black"/>
                </a:solidFill>
              </a:rPr>
              <a:t>Adding habit formation to preferences gives partial adjustment </a:t>
            </a:r>
            <a:r>
              <a:rPr lang="en-GB" sz="2400" dirty="0" smtClean="0">
                <a:solidFill>
                  <a:prstClr val="black"/>
                </a:solidFill>
              </a:rPr>
              <a:t>form. </a:t>
            </a:r>
            <a:endParaRPr lang="en-GB" sz="2400" dirty="0">
              <a:solidFill>
                <a:prstClr val="black"/>
              </a:solidFill>
            </a:endParaRPr>
          </a:p>
          <a:p>
            <a:pPr lvl="1">
              <a:spcBef>
                <a:spcPct val="20000"/>
              </a:spcBef>
              <a:spcAft>
                <a:spcPts val="700"/>
              </a:spcAft>
            </a:pPr>
            <a:r>
              <a:rPr lang="en-GB" sz="2400" dirty="0" smtClean="0">
                <a:solidFill>
                  <a:prstClr val="black"/>
                </a:solidFill>
              </a:rPr>
              <a:t>- Basis </a:t>
            </a:r>
            <a:r>
              <a:rPr lang="en-GB" sz="2400" dirty="0">
                <a:solidFill>
                  <a:prstClr val="black"/>
                </a:solidFill>
              </a:rPr>
              <a:t>for Ando &amp; Modigliani (1963 AER) aggregate US consumption function, where A is net worth. </a:t>
            </a:r>
          </a:p>
          <a:p>
            <a:pPr marL="342900" lvl="0" indent="-342900">
              <a:spcBef>
                <a:spcPct val="20000"/>
              </a:spcBef>
              <a:spcAft>
                <a:spcPts val="700"/>
              </a:spcAft>
              <a:buFont typeface="Arial" pitchFamily="34" charset="0"/>
              <a:buChar char="•"/>
            </a:pPr>
            <a:r>
              <a:rPr lang="en-GB" sz="2400" dirty="0" smtClean="0">
                <a:solidFill>
                  <a:prstClr val="black"/>
                </a:solidFill>
              </a:rPr>
              <a:t>Later </a:t>
            </a:r>
            <a:r>
              <a:rPr lang="en-GB" sz="2400" dirty="0">
                <a:solidFill>
                  <a:prstClr val="black"/>
                </a:solidFill>
              </a:rPr>
              <a:t>empirical consumption functions struggled with how to handle income growth expectations, and most, like Friedman and Modigliani, did not consider special role of housing wealth.</a:t>
            </a:r>
          </a:p>
        </p:txBody>
      </p:sp>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509970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Saving anticipates income </a:t>
            </a:r>
            <a:r>
              <a:rPr lang="en-US" dirty="0" smtClean="0"/>
              <a:t>decline</a:t>
            </a:r>
            <a:endParaRPr lang="en-GB" dirty="0"/>
          </a:p>
        </p:txBody>
      </p:sp>
      <p:sp>
        <p:nvSpPr>
          <p:cNvPr id="3" name="Content Placeholder 2"/>
          <p:cNvSpPr>
            <a:spLocks noGrp="1"/>
          </p:cNvSpPr>
          <p:nvPr>
            <p:ph idx="1"/>
          </p:nvPr>
        </p:nvSpPr>
        <p:spPr>
          <a:xfrm>
            <a:off x="395536" y="980728"/>
            <a:ext cx="8229600" cy="5533578"/>
          </a:xfrm>
        </p:spPr>
        <p:txBody>
          <a:bodyPr/>
          <a:lstStyle/>
          <a:p>
            <a:pPr algn="just">
              <a:spcAft>
                <a:spcPts val="700"/>
              </a:spcAft>
            </a:pPr>
            <a:r>
              <a:rPr lang="en-US" dirty="0"/>
              <a:t>Campbell (1987) derived from canonical REPIH </a:t>
            </a:r>
            <a:r>
              <a:rPr lang="en-US" dirty="0" smtClean="0"/>
              <a:t>the </a:t>
            </a:r>
            <a:r>
              <a:rPr lang="en-US" dirty="0"/>
              <a:t>suggestive insight that saving anticipates future income declines.  </a:t>
            </a:r>
            <a:endParaRPr lang="en-US" dirty="0" smtClean="0"/>
          </a:p>
          <a:p>
            <a:pPr algn="just">
              <a:spcAft>
                <a:spcPts val="700"/>
              </a:spcAft>
            </a:pPr>
            <a:r>
              <a:rPr lang="en-US" dirty="0" smtClean="0"/>
              <a:t>He </a:t>
            </a:r>
            <a:r>
              <a:rPr lang="en-US" dirty="0"/>
              <a:t>defines saving </a:t>
            </a:r>
            <a:r>
              <a:rPr lang="en-US" sz="2800" i="1" dirty="0"/>
              <a:t>S</a:t>
            </a:r>
            <a:r>
              <a:rPr lang="en-US" sz="2800" i="1" baseline="-25000" dirty="0"/>
              <a:t>t</a:t>
            </a:r>
            <a:r>
              <a:rPr lang="en-US" sz="2800" i="1" dirty="0"/>
              <a:t> = rA</a:t>
            </a:r>
            <a:r>
              <a:rPr lang="en-US" sz="2800" i="1" baseline="-25000" dirty="0"/>
              <a:t>t-1</a:t>
            </a:r>
            <a:r>
              <a:rPr lang="en-US" sz="2800" i="1" dirty="0"/>
              <a:t>+y</a:t>
            </a:r>
            <a:r>
              <a:rPr lang="en-US" sz="2800" i="1" baseline="-25000" dirty="0"/>
              <a:t>t</a:t>
            </a:r>
            <a:r>
              <a:rPr lang="en-US" sz="2800" i="1" dirty="0"/>
              <a:t>-c</a:t>
            </a:r>
            <a:r>
              <a:rPr lang="en-US" sz="2800" i="1" baseline="-25000" dirty="0"/>
              <a:t>t</a:t>
            </a:r>
            <a:r>
              <a:rPr lang="en-US" sz="2800" i="1" dirty="0"/>
              <a:t>. </a:t>
            </a:r>
          </a:p>
          <a:p>
            <a:pPr algn="just">
              <a:spcAft>
                <a:spcPts val="700"/>
              </a:spcAft>
            </a:pPr>
            <a:r>
              <a:rPr lang="en-US" dirty="0" smtClean="0"/>
              <a:t>Under </a:t>
            </a:r>
            <a:r>
              <a:rPr lang="en-US" dirty="0"/>
              <a:t>the canonical REPIH, </a:t>
            </a:r>
            <a:r>
              <a:rPr lang="en-US" dirty="0" smtClean="0"/>
              <a:t> where         </a:t>
            </a:r>
            <a:r>
              <a:rPr lang="en-US" dirty="0"/>
              <a:t>	</a:t>
            </a:r>
          </a:p>
          <a:p>
            <a:pPr algn="just">
              <a:spcAft>
                <a:spcPts val="700"/>
              </a:spcAft>
            </a:pPr>
            <a:r>
              <a:rPr lang="en-US" dirty="0" smtClean="0"/>
              <a:t>Then</a:t>
            </a:r>
          </a:p>
          <a:p>
            <a:pPr marL="0" indent="0" algn="just">
              <a:spcAft>
                <a:spcPts val="700"/>
              </a:spcAft>
              <a:buNone/>
            </a:pPr>
            <a:endParaRPr lang="en-US" dirty="0" smtClean="0"/>
          </a:p>
          <a:p>
            <a:pPr algn="just">
              <a:spcAft>
                <a:spcPts val="700"/>
              </a:spcAft>
            </a:pPr>
            <a:r>
              <a:rPr lang="en-US" dirty="0" smtClean="0"/>
              <a:t>Since </a:t>
            </a:r>
            <a:r>
              <a:rPr lang="en-US" dirty="0"/>
              <a:t>permanent income is the discounted PV of current and future incomes, expected income declines should make S</a:t>
            </a:r>
            <a:r>
              <a:rPr lang="en-US" baseline="-25000" dirty="0"/>
              <a:t>t</a:t>
            </a:r>
            <a:r>
              <a:rPr lang="en-US" dirty="0"/>
              <a:t> positive.    One can show</a:t>
            </a:r>
            <a:endParaRPr lang="en-GB"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339301"/>
            <a:ext cx="2381250"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703" y="2852936"/>
            <a:ext cx="2667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956" y="5079691"/>
            <a:ext cx="4138532" cy="101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81769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t>Canonical </a:t>
            </a:r>
            <a:r>
              <a:rPr lang="en-GB" dirty="0"/>
              <a:t>aggregate model</a:t>
            </a:r>
          </a:p>
        </p:txBody>
      </p:sp>
      <p:sp>
        <p:nvSpPr>
          <p:cNvPr id="3" name="Content Placeholder 2"/>
          <p:cNvSpPr>
            <a:spLocks noGrp="1"/>
          </p:cNvSpPr>
          <p:nvPr>
            <p:ph idx="1"/>
          </p:nvPr>
        </p:nvSpPr>
        <p:spPr/>
        <p:txBody>
          <a:bodyPr>
            <a:normAutofit fontScale="92500" lnSpcReduction="10000"/>
          </a:bodyPr>
          <a:lstStyle/>
          <a:p>
            <a:pPr marL="0" lvl="0" indent="0">
              <a:buNone/>
            </a:pPr>
            <a:r>
              <a:rPr lang="en-GB" b="1" dirty="0"/>
              <a:t>Strong assumptions: </a:t>
            </a:r>
            <a:endParaRPr lang="en-GB" b="1" dirty="0" smtClean="0"/>
          </a:p>
          <a:p>
            <a:pPr marL="0" lvl="0" indent="0">
              <a:buNone/>
            </a:pPr>
            <a:endParaRPr lang="en-GB" sz="1400" b="1" dirty="0" smtClean="0"/>
          </a:p>
          <a:p>
            <a:pPr lvl="0">
              <a:spcAft>
                <a:spcPts val="700"/>
              </a:spcAft>
            </a:pPr>
            <a:r>
              <a:rPr lang="en-GB" dirty="0" smtClean="0">
                <a:solidFill>
                  <a:prstClr val="black"/>
                </a:solidFill>
              </a:rPr>
              <a:t>Rational Expectations.</a:t>
            </a:r>
            <a:endParaRPr lang="en-GB" dirty="0">
              <a:solidFill>
                <a:prstClr val="black"/>
              </a:solidFill>
            </a:endParaRPr>
          </a:p>
          <a:p>
            <a:pPr lvl="0">
              <a:spcAft>
                <a:spcPts val="700"/>
              </a:spcAft>
            </a:pPr>
            <a:r>
              <a:rPr lang="en-GB" dirty="0">
                <a:solidFill>
                  <a:prstClr val="black"/>
                </a:solidFill>
              </a:rPr>
              <a:t>Certainty equivalence.</a:t>
            </a:r>
          </a:p>
          <a:p>
            <a:pPr lvl="0">
              <a:spcAft>
                <a:spcPts val="700"/>
              </a:spcAft>
            </a:pPr>
            <a:r>
              <a:rPr lang="en-GB" dirty="0">
                <a:solidFill>
                  <a:prstClr val="black"/>
                </a:solidFill>
              </a:rPr>
              <a:t>Linear budget constraints: no credit constraints or liquidity problems, no lumpy transactions </a:t>
            </a:r>
            <a:r>
              <a:rPr lang="en-GB" dirty="0" smtClean="0">
                <a:solidFill>
                  <a:prstClr val="black"/>
                </a:solidFill>
              </a:rPr>
              <a:t>costs.</a:t>
            </a:r>
          </a:p>
          <a:p>
            <a:pPr marL="0" lvl="0" indent="0">
              <a:spcAft>
                <a:spcPts val="700"/>
              </a:spcAft>
              <a:buNone/>
            </a:pPr>
            <a:r>
              <a:rPr lang="en-GB" dirty="0" smtClean="0">
                <a:solidFill>
                  <a:prstClr val="black"/>
                </a:solidFill>
              </a:rPr>
              <a:t>- violates microeconomics of the asymmetric information revolution.</a:t>
            </a:r>
            <a:endParaRPr lang="en-GB" dirty="0">
              <a:solidFill>
                <a:prstClr val="black"/>
              </a:solidFill>
            </a:endParaRPr>
          </a:p>
          <a:p>
            <a:pPr lvl="0">
              <a:spcAft>
                <a:spcPts val="700"/>
              </a:spcAft>
            </a:pPr>
            <a:r>
              <a:rPr lang="en-GB" dirty="0">
                <a:solidFill>
                  <a:prstClr val="black"/>
                </a:solidFill>
              </a:rPr>
              <a:t>Risky assets (pensions, equities) same as liquid assets.</a:t>
            </a:r>
          </a:p>
          <a:p>
            <a:pPr lvl="0">
              <a:spcAft>
                <a:spcPts val="700"/>
              </a:spcAft>
            </a:pPr>
            <a:r>
              <a:rPr lang="en-GB" dirty="0">
                <a:solidFill>
                  <a:prstClr val="black"/>
                </a:solidFill>
              </a:rPr>
              <a:t>Housing wealth is like financial </a:t>
            </a:r>
            <a:r>
              <a:rPr lang="en-GB" dirty="0" smtClean="0">
                <a:solidFill>
                  <a:prstClr val="black"/>
                </a:solidFill>
              </a:rPr>
              <a:t>wealth.</a:t>
            </a:r>
          </a:p>
          <a:p>
            <a:pPr lvl="0">
              <a:spcAft>
                <a:spcPts val="700"/>
              </a:spcAft>
            </a:pPr>
            <a:r>
              <a:rPr lang="en-GB" dirty="0" smtClean="0">
                <a:solidFill>
                  <a:prstClr val="black"/>
                </a:solidFill>
              </a:rPr>
              <a:t>Euler equation is </a:t>
            </a:r>
            <a:r>
              <a:rPr lang="en-GB" i="1" dirty="0" smtClean="0">
                <a:solidFill>
                  <a:prstClr val="black"/>
                </a:solidFill>
              </a:rPr>
              <a:t>strongly rejected </a:t>
            </a:r>
            <a:r>
              <a:rPr lang="en-GB" dirty="0" smtClean="0">
                <a:solidFill>
                  <a:prstClr val="black"/>
                </a:solidFill>
              </a:rPr>
              <a:t>on aggregate data, Campbell and Mankiw (1989, 1991). Even more powerful evidence against from UK, US and Japan in Muellbauer (BIS WP 306, 2010) .</a:t>
            </a:r>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99932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dirty="0" smtClean="0"/>
              <a:t>2. Income </a:t>
            </a:r>
            <a:r>
              <a:rPr lang="en-GB" sz="2400" dirty="0"/>
              <a:t>uncertainty, liquidity constraints and buffer stock saving</a:t>
            </a:r>
          </a:p>
        </p:txBody>
      </p:sp>
      <p:sp>
        <p:nvSpPr>
          <p:cNvPr id="3" name="Content Placeholder 2"/>
          <p:cNvSpPr>
            <a:spLocks noGrp="1"/>
          </p:cNvSpPr>
          <p:nvPr>
            <p:ph idx="1"/>
          </p:nvPr>
        </p:nvSpPr>
        <p:spPr>
          <a:xfrm>
            <a:off x="457200" y="1124744"/>
            <a:ext cx="8229600" cy="5616624"/>
          </a:xfrm>
        </p:spPr>
        <p:txBody>
          <a:bodyPr>
            <a:normAutofit/>
          </a:bodyPr>
          <a:lstStyle/>
          <a:p>
            <a:pPr lvl="0">
              <a:spcAft>
                <a:spcPts val="700"/>
              </a:spcAft>
            </a:pPr>
            <a:r>
              <a:rPr lang="en-GB" dirty="0" smtClean="0">
                <a:solidFill>
                  <a:prstClr val="black"/>
                </a:solidFill>
              </a:rPr>
              <a:t>Nobel </a:t>
            </a:r>
            <a:r>
              <a:rPr lang="en-GB" dirty="0">
                <a:solidFill>
                  <a:prstClr val="black"/>
                </a:solidFill>
              </a:rPr>
              <a:t>committee highlighted </a:t>
            </a:r>
            <a:r>
              <a:rPr lang="en-GB" dirty="0" smtClean="0">
                <a:solidFill>
                  <a:prstClr val="black"/>
                </a:solidFill>
              </a:rPr>
              <a:t>3 </a:t>
            </a:r>
            <a:r>
              <a:rPr lang="en-GB" dirty="0">
                <a:solidFill>
                  <a:prstClr val="black"/>
                </a:solidFill>
              </a:rPr>
              <a:t>areas of Angus Deaton’s work: </a:t>
            </a:r>
            <a:endParaRPr lang="en-GB" dirty="0" smtClean="0">
              <a:solidFill>
                <a:prstClr val="black"/>
              </a:solidFill>
            </a:endParaRPr>
          </a:p>
          <a:p>
            <a:pPr lvl="1">
              <a:spcAft>
                <a:spcPts val="700"/>
              </a:spcAft>
            </a:pPr>
            <a:r>
              <a:rPr lang="en-GB" dirty="0" smtClean="0">
                <a:solidFill>
                  <a:prstClr val="black"/>
                </a:solidFill>
              </a:rPr>
              <a:t>empirical </a:t>
            </a:r>
            <a:r>
              <a:rPr lang="en-GB" dirty="0">
                <a:solidFill>
                  <a:prstClr val="black"/>
                </a:solidFill>
              </a:rPr>
              <a:t>systems of demand equations; </a:t>
            </a:r>
            <a:endParaRPr lang="en-GB" dirty="0" smtClean="0">
              <a:solidFill>
                <a:prstClr val="black"/>
              </a:solidFill>
            </a:endParaRPr>
          </a:p>
          <a:p>
            <a:pPr lvl="1">
              <a:spcAft>
                <a:spcPts val="700"/>
              </a:spcAft>
            </a:pPr>
            <a:r>
              <a:rPr lang="en-GB" dirty="0" smtClean="0">
                <a:solidFill>
                  <a:prstClr val="black"/>
                </a:solidFill>
              </a:rPr>
              <a:t>aggregate </a:t>
            </a:r>
            <a:r>
              <a:rPr lang="en-GB" dirty="0">
                <a:solidFill>
                  <a:prstClr val="black"/>
                </a:solidFill>
              </a:rPr>
              <a:t>consumption and household saving decisions; </a:t>
            </a:r>
            <a:endParaRPr lang="en-GB" dirty="0" smtClean="0">
              <a:solidFill>
                <a:prstClr val="black"/>
              </a:solidFill>
            </a:endParaRPr>
          </a:p>
          <a:p>
            <a:pPr lvl="0">
              <a:spcAft>
                <a:spcPts val="700"/>
              </a:spcAft>
            </a:pPr>
            <a:r>
              <a:rPr lang="en-GB" dirty="0" smtClean="0">
                <a:solidFill>
                  <a:prstClr val="black"/>
                </a:solidFill>
              </a:rPr>
              <a:t>study </a:t>
            </a:r>
            <a:r>
              <a:rPr lang="en-GB" dirty="0">
                <a:solidFill>
                  <a:prstClr val="black"/>
                </a:solidFill>
              </a:rPr>
              <a:t>of household surveys in developing countries to measure living standards and poverty. </a:t>
            </a:r>
            <a:endParaRPr lang="en-GB" dirty="0" smtClean="0">
              <a:solidFill>
                <a:prstClr val="black"/>
              </a:solidFill>
            </a:endParaRPr>
          </a:p>
          <a:p>
            <a:pPr lvl="0">
              <a:spcAft>
                <a:spcPts val="700"/>
              </a:spcAft>
            </a:pPr>
            <a:r>
              <a:rPr lang="en-GB" dirty="0" smtClean="0">
                <a:solidFill>
                  <a:prstClr val="black"/>
                </a:solidFill>
              </a:rPr>
              <a:t>1991 </a:t>
            </a:r>
            <a:r>
              <a:rPr lang="en-GB" i="1" dirty="0" err="1">
                <a:solidFill>
                  <a:prstClr val="black"/>
                </a:solidFill>
              </a:rPr>
              <a:t>Econometrica</a:t>
            </a:r>
            <a:r>
              <a:rPr lang="en-GB" dirty="0">
                <a:solidFill>
                  <a:prstClr val="black"/>
                </a:solidFill>
              </a:rPr>
              <a:t> paper: </a:t>
            </a:r>
          </a:p>
          <a:p>
            <a:pPr lvl="1">
              <a:spcAft>
                <a:spcPts val="700"/>
              </a:spcAft>
            </a:pPr>
            <a:r>
              <a:rPr lang="en-GB" dirty="0">
                <a:solidFill>
                  <a:prstClr val="black"/>
                </a:solidFill>
              </a:rPr>
              <a:t>laid the micro-foundations, implying buffer stock saving and shorter time horizons, i.e. much higher discounts on future income than in canonical </a:t>
            </a:r>
            <a:r>
              <a:rPr lang="en-GB" dirty="0" smtClean="0">
                <a:solidFill>
                  <a:prstClr val="black"/>
                </a:solidFill>
              </a:rPr>
              <a:t>permanent income. </a:t>
            </a:r>
            <a:endParaRPr lang="en-GB" dirty="0">
              <a:solidFill>
                <a:prstClr val="black"/>
              </a:solidFill>
            </a:endParaRPr>
          </a:p>
          <a:p>
            <a:pPr lvl="0">
              <a:spcAft>
                <a:spcPts val="700"/>
              </a:spcAft>
            </a:pPr>
            <a:r>
              <a:rPr lang="en-GB" dirty="0" smtClean="0">
                <a:solidFill>
                  <a:prstClr val="black"/>
                </a:solidFill>
              </a:rPr>
              <a:t>1992 book, last 10 pages: </a:t>
            </a:r>
          </a:p>
          <a:p>
            <a:pPr lvl="1">
              <a:spcAft>
                <a:spcPts val="700"/>
              </a:spcAft>
            </a:pPr>
            <a:r>
              <a:rPr lang="en-GB" dirty="0" smtClean="0">
                <a:solidFill>
                  <a:prstClr val="black"/>
                </a:solidFill>
              </a:rPr>
              <a:t>brilliant </a:t>
            </a:r>
            <a:r>
              <a:rPr lang="en-GB" dirty="0">
                <a:solidFill>
                  <a:prstClr val="black"/>
                </a:solidFill>
              </a:rPr>
              <a:t>summary of the massive </a:t>
            </a:r>
            <a:r>
              <a:rPr lang="en-GB" dirty="0" smtClean="0">
                <a:solidFill>
                  <a:prstClr val="black"/>
                </a:solidFill>
              </a:rPr>
              <a:t>micro- &amp; macro-data evidence against </a:t>
            </a:r>
            <a:r>
              <a:rPr lang="en-GB" dirty="0">
                <a:solidFill>
                  <a:prstClr val="black"/>
                </a:solidFill>
              </a:rPr>
              <a:t>the simple permanent income theory. </a:t>
            </a:r>
          </a:p>
          <a:p>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750977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Illiquid assets</a:t>
            </a:r>
            <a:endParaRPr lang="en-GB" dirty="0"/>
          </a:p>
        </p:txBody>
      </p:sp>
      <p:sp>
        <p:nvSpPr>
          <p:cNvPr id="3" name="Content Placeholder 2"/>
          <p:cNvSpPr>
            <a:spLocks noGrp="1"/>
          </p:cNvSpPr>
          <p:nvPr>
            <p:ph idx="1"/>
          </p:nvPr>
        </p:nvSpPr>
        <p:spPr/>
        <p:txBody>
          <a:bodyPr>
            <a:normAutofit fontScale="92500"/>
          </a:bodyPr>
          <a:lstStyle/>
          <a:p>
            <a:pPr lvl="0">
              <a:spcAft>
                <a:spcPts val="700"/>
              </a:spcAft>
            </a:pPr>
            <a:r>
              <a:rPr lang="en-GB" dirty="0">
                <a:solidFill>
                  <a:prstClr val="black"/>
                </a:solidFill>
              </a:rPr>
              <a:t>Angus convincingly marshals theory and evidence in favour </a:t>
            </a:r>
            <a:r>
              <a:rPr lang="en-GB" dirty="0" smtClean="0">
                <a:solidFill>
                  <a:prstClr val="black"/>
                </a:solidFill>
              </a:rPr>
              <a:t>of </a:t>
            </a:r>
          </a:p>
          <a:p>
            <a:pPr lvl="1">
              <a:spcAft>
                <a:spcPts val="700"/>
              </a:spcAft>
            </a:pPr>
            <a:r>
              <a:rPr lang="en-GB" dirty="0" smtClean="0">
                <a:solidFill>
                  <a:prstClr val="black"/>
                </a:solidFill>
              </a:rPr>
              <a:t>incorporating </a:t>
            </a:r>
            <a:r>
              <a:rPr lang="en-GB" dirty="0">
                <a:solidFill>
                  <a:prstClr val="black"/>
                </a:solidFill>
              </a:rPr>
              <a:t>liquidity constraints and precautionary saving in the face of uncertainty to understand consumption.  </a:t>
            </a:r>
            <a:endParaRPr lang="en-GB" dirty="0" smtClean="0">
              <a:solidFill>
                <a:prstClr val="black"/>
              </a:solidFill>
            </a:endParaRPr>
          </a:p>
          <a:p>
            <a:pPr lvl="0">
              <a:spcAft>
                <a:spcPts val="700"/>
              </a:spcAft>
            </a:pPr>
            <a:r>
              <a:rPr lang="en-GB" dirty="0" smtClean="0">
                <a:solidFill>
                  <a:prstClr val="black"/>
                </a:solidFill>
              </a:rPr>
              <a:t>Since </a:t>
            </a:r>
            <a:r>
              <a:rPr lang="en-GB" dirty="0">
                <a:solidFill>
                  <a:prstClr val="black"/>
                </a:solidFill>
              </a:rPr>
              <a:t>consumers’ balance sheets include illiquid assets such as pensions, stocks and bonds, and houses: </a:t>
            </a:r>
            <a:endParaRPr lang="en-GB" dirty="0" smtClean="0">
              <a:solidFill>
                <a:prstClr val="black"/>
              </a:solidFill>
            </a:endParaRPr>
          </a:p>
          <a:p>
            <a:pPr lvl="1">
              <a:spcAft>
                <a:spcPts val="700"/>
              </a:spcAft>
            </a:pPr>
            <a:r>
              <a:rPr lang="en-GB" dirty="0" smtClean="0">
                <a:solidFill>
                  <a:prstClr val="black"/>
                </a:solidFill>
              </a:rPr>
              <a:t>“</a:t>
            </a:r>
            <a:r>
              <a:rPr lang="en-GB" dirty="0">
                <a:solidFill>
                  <a:prstClr val="black"/>
                </a:solidFill>
              </a:rPr>
              <a:t>the presence of these illiquid and sometimes high-yielding assets needs to be integrated into the model of credit-constrained consumers”. </a:t>
            </a:r>
          </a:p>
          <a:p>
            <a:pPr lvl="0">
              <a:spcAft>
                <a:spcPts val="700"/>
              </a:spcAft>
            </a:pPr>
            <a:r>
              <a:rPr lang="en-GB" dirty="0">
                <a:solidFill>
                  <a:prstClr val="black"/>
                </a:solidFill>
              </a:rPr>
              <a:t>This is a task for theory that is still incomplete in </a:t>
            </a:r>
            <a:r>
              <a:rPr lang="en-GB" dirty="0" smtClean="0">
                <a:solidFill>
                  <a:prstClr val="black"/>
                </a:solidFill>
              </a:rPr>
              <a:t>2017, </a:t>
            </a:r>
          </a:p>
          <a:p>
            <a:pPr lvl="1">
              <a:spcAft>
                <a:spcPts val="700"/>
              </a:spcAft>
            </a:pPr>
            <a:r>
              <a:rPr lang="en-GB" dirty="0" smtClean="0">
                <a:solidFill>
                  <a:prstClr val="black"/>
                </a:solidFill>
              </a:rPr>
              <a:t>though </a:t>
            </a:r>
            <a:r>
              <a:rPr lang="en-GB" dirty="0">
                <a:solidFill>
                  <a:prstClr val="black"/>
                </a:solidFill>
              </a:rPr>
              <a:t>Kaplan and </a:t>
            </a:r>
            <a:r>
              <a:rPr lang="en-GB" dirty="0" err="1">
                <a:solidFill>
                  <a:prstClr val="black"/>
                </a:solidFill>
              </a:rPr>
              <a:t>Violante</a:t>
            </a:r>
            <a:r>
              <a:rPr lang="en-GB" dirty="0">
                <a:solidFill>
                  <a:prstClr val="black"/>
                </a:solidFill>
              </a:rPr>
              <a:t> (</a:t>
            </a:r>
            <a:r>
              <a:rPr lang="en-GB" dirty="0" err="1" smtClean="0">
                <a:solidFill>
                  <a:prstClr val="black"/>
                </a:solidFill>
              </a:rPr>
              <a:t>Econometrica</a:t>
            </a:r>
            <a:r>
              <a:rPr lang="en-GB" dirty="0" smtClean="0">
                <a:solidFill>
                  <a:prstClr val="black"/>
                </a:solidFill>
              </a:rPr>
              <a:t> </a:t>
            </a:r>
            <a:r>
              <a:rPr lang="en-GB" dirty="0">
                <a:solidFill>
                  <a:prstClr val="black"/>
                </a:solidFill>
              </a:rPr>
              <a:t>2014) and Kaplan et </a:t>
            </a:r>
            <a:r>
              <a:rPr lang="en-GB" dirty="0" smtClean="0">
                <a:solidFill>
                  <a:prstClr val="black"/>
                </a:solidFill>
              </a:rPr>
              <a:t>al. </a:t>
            </a:r>
            <a:r>
              <a:rPr lang="en-GB" dirty="0">
                <a:solidFill>
                  <a:prstClr val="black"/>
                </a:solidFill>
              </a:rPr>
              <a:t>(Brookings </a:t>
            </a:r>
            <a:r>
              <a:rPr lang="en-GB" dirty="0" smtClean="0">
                <a:solidFill>
                  <a:prstClr val="black"/>
                </a:solidFill>
              </a:rPr>
              <a:t>2014, HANK </a:t>
            </a:r>
            <a:r>
              <a:rPr lang="en-GB" dirty="0" err="1" smtClean="0">
                <a:solidFill>
                  <a:prstClr val="black"/>
                </a:solidFill>
              </a:rPr>
              <a:t>wp</a:t>
            </a:r>
            <a:r>
              <a:rPr lang="en-GB" dirty="0" smtClean="0">
                <a:solidFill>
                  <a:prstClr val="black"/>
                </a:solidFill>
              </a:rPr>
              <a:t> 2016) </a:t>
            </a:r>
            <a:r>
              <a:rPr lang="en-GB" dirty="0">
                <a:solidFill>
                  <a:prstClr val="black"/>
                </a:solidFill>
              </a:rPr>
              <a:t>have some theory and evidence on ‘hand-to-mouth’ consumption by asset-rich consumers.</a:t>
            </a:r>
          </a:p>
          <a:p>
            <a:pPr>
              <a:spcAft>
                <a:spcPts val="700"/>
              </a:spcAft>
            </a:pPr>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281034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Chris Carroll</a:t>
            </a:r>
          </a:p>
        </p:txBody>
      </p:sp>
      <p:sp>
        <p:nvSpPr>
          <p:cNvPr id="3" name="Content Placeholder 2"/>
          <p:cNvSpPr>
            <a:spLocks noGrp="1"/>
          </p:cNvSpPr>
          <p:nvPr>
            <p:ph idx="1"/>
          </p:nvPr>
        </p:nvSpPr>
        <p:spPr/>
        <p:txBody>
          <a:bodyPr/>
          <a:lstStyle/>
          <a:p>
            <a:pPr>
              <a:spcAft>
                <a:spcPts val="700"/>
              </a:spcAft>
            </a:pPr>
            <a:r>
              <a:rPr lang="en-GB" sz="2400" dirty="0"/>
              <a:t>Chris Carroll </a:t>
            </a:r>
            <a:r>
              <a:rPr lang="en-GB" sz="2400" dirty="0" smtClean="0"/>
              <a:t>(1992, 2001, 2014) has </a:t>
            </a:r>
            <a:r>
              <a:rPr lang="en-GB" sz="2400" dirty="0"/>
              <a:t>taken the buffer stock theory to new </a:t>
            </a:r>
            <a:r>
              <a:rPr lang="en-GB" sz="2400" dirty="0" smtClean="0"/>
              <a:t>levels, even without credit constraints.  </a:t>
            </a:r>
          </a:p>
          <a:p>
            <a:pPr>
              <a:spcAft>
                <a:spcPts val="700"/>
              </a:spcAft>
            </a:pPr>
            <a:r>
              <a:rPr lang="en-GB" sz="2400" dirty="0" smtClean="0"/>
              <a:t>Studying </a:t>
            </a:r>
            <a:r>
              <a:rPr lang="en-GB" sz="2400" dirty="0"/>
              <a:t>stochastic income processes empirically, he calibrates consumption </a:t>
            </a:r>
            <a:r>
              <a:rPr lang="en-GB" sz="2400" dirty="0" smtClean="0"/>
              <a:t>responses under plausible preference assumptions, at different cash-on-hand/income ratios. </a:t>
            </a:r>
          </a:p>
          <a:p>
            <a:pPr>
              <a:spcAft>
                <a:spcPts val="700"/>
              </a:spcAft>
            </a:pPr>
            <a:r>
              <a:rPr lang="en-GB" sz="2400" dirty="0" smtClean="0"/>
              <a:t>Also: “Death </a:t>
            </a:r>
            <a:r>
              <a:rPr lang="en-GB" sz="2400" dirty="0"/>
              <a:t>to the Log-Linearized Consumption Euler Equation</a:t>
            </a:r>
            <a:r>
              <a:rPr lang="en-GB" sz="2400" dirty="0" smtClean="0"/>
              <a:t>! </a:t>
            </a:r>
            <a:r>
              <a:rPr lang="en-GB" dirty="0"/>
              <a:t>And Very Poor Health to the Second-Order Approximation</a:t>
            </a:r>
            <a:r>
              <a:rPr lang="en-GB" sz="2400" dirty="0" smtClean="0"/>
              <a:t>” (2001).</a:t>
            </a:r>
          </a:p>
          <a:p>
            <a:pPr>
              <a:spcAft>
                <a:spcPts val="700"/>
              </a:spcAft>
            </a:pPr>
            <a:r>
              <a:rPr lang="en-GB" dirty="0" err="1" smtClean="0"/>
              <a:t>Aiyagari</a:t>
            </a:r>
            <a:r>
              <a:rPr lang="en-GB" dirty="0" smtClean="0"/>
              <a:t> (1994) agrees with Carroll on the importance of uncertainty for saving and on the failure of ‘representative agent’ theory:</a:t>
            </a:r>
            <a:endParaRPr lang="en-GB" sz="2400" dirty="0" smtClean="0"/>
          </a:p>
          <a:p>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3548237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No representative agent</a:t>
            </a:r>
            <a:endParaRPr lang="en-GB" dirty="0"/>
          </a:p>
        </p:txBody>
      </p:sp>
      <p:sp>
        <p:nvSpPr>
          <p:cNvPr id="3" name="Content Placeholder 2"/>
          <p:cNvSpPr>
            <a:spLocks noGrp="1"/>
          </p:cNvSpPr>
          <p:nvPr>
            <p:ph idx="1"/>
          </p:nvPr>
        </p:nvSpPr>
        <p:spPr/>
        <p:txBody>
          <a:bodyPr>
            <a:normAutofit lnSpcReduction="10000"/>
          </a:bodyPr>
          <a:lstStyle/>
          <a:p>
            <a:pPr>
              <a:spcAft>
                <a:spcPts val="700"/>
              </a:spcAft>
            </a:pPr>
            <a:r>
              <a:rPr lang="en-GB" dirty="0"/>
              <a:t>Carroll “Requiem for the representative agent“, AER P&amp; P 2002 and “Representing Consumption and Saving</a:t>
            </a:r>
            <a:br>
              <a:rPr lang="en-GB" dirty="0"/>
            </a:br>
            <a:r>
              <a:rPr lang="en-GB" dirty="0"/>
              <a:t>Without A Representative Consumer” 2014.</a:t>
            </a:r>
          </a:p>
          <a:p>
            <a:pPr>
              <a:spcAft>
                <a:spcPts val="700"/>
              </a:spcAft>
            </a:pPr>
            <a:r>
              <a:rPr lang="en-GB" dirty="0"/>
              <a:t>“During the crisis, the dominant class of models, representative agent DSGE models, either had nothing useful to say about the policy questions that needed answers, or provided answers sharply at variance with both common sense and empirical evidence</a:t>
            </a:r>
            <a:r>
              <a:rPr lang="en-GB" dirty="0" smtClean="0"/>
              <a:t>”.</a:t>
            </a:r>
          </a:p>
          <a:p>
            <a:pPr>
              <a:spcAft>
                <a:spcPts val="700"/>
              </a:spcAft>
            </a:pPr>
            <a:r>
              <a:rPr lang="en-GB" dirty="0"/>
              <a:t>Unemployment risk varies greatly by occupation and education, making nonsense of RBC representative agent model of unemployment.</a:t>
            </a:r>
          </a:p>
          <a:p>
            <a:pPr>
              <a:spcAft>
                <a:spcPts val="700"/>
              </a:spcAft>
            </a:pPr>
            <a:r>
              <a:rPr lang="en-GB" dirty="0"/>
              <a:t>Credit constraints, mortgage defaults, negative equity vary hugely across </a:t>
            </a:r>
            <a:r>
              <a:rPr lang="en-GB" dirty="0" smtClean="0"/>
              <a:t>households: no representative agent.</a:t>
            </a:r>
            <a:endParaRPr lang="en-GB" dirty="0"/>
          </a:p>
          <a:p>
            <a:pPr>
              <a:spcAft>
                <a:spcPts val="700"/>
              </a:spcAft>
            </a:pPr>
            <a:endParaRPr lang="en-GB" dirty="0"/>
          </a:p>
          <a:p>
            <a:endParaRPr lang="en-GB" sz="2400" dirty="0"/>
          </a:p>
          <a:p>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973761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Stochastic aggregation</a:t>
            </a:r>
            <a:endParaRPr lang="en-GB" dirty="0"/>
          </a:p>
        </p:txBody>
      </p:sp>
      <p:sp>
        <p:nvSpPr>
          <p:cNvPr id="3" name="Content Placeholder 2"/>
          <p:cNvSpPr>
            <a:spLocks noGrp="1"/>
          </p:cNvSpPr>
          <p:nvPr>
            <p:ph idx="1"/>
          </p:nvPr>
        </p:nvSpPr>
        <p:spPr/>
        <p:txBody>
          <a:bodyPr>
            <a:normAutofit/>
          </a:bodyPr>
          <a:lstStyle/>
          <a:p>
            <a:pPr>
              <a:spcAft>
                <a:spcPts val="700"/>
              </a:spcAft>
            </a:pPr>
            <a:r>
              <a:rPr lang="en-GB" dirty="0"/>
              <a:t>But do we therefore need to give up macro-time series analysis?</a:t>
            </a:r>
          </a:p>
          <a:p>
            <a:pPr>
              <a:spcAft>
                <a:spcPts val="700"/>
              </a:spcAft>
            </a:pPr>
            <a:r>
              <a:rPr lang="en-GB" dirty="0" smtClean="0"/>
              <a:t>Stochastic </a:t>
            </a:r>
            <a:r>
              <a:rPr lang="en-GB" dirty="0"/>
              <a:t>aggregation theory suggests we can still make great progress with aggregate data, including unemployment rate.</a:t>
            </a:r>
          </a:p>
          <a:p>
            <a:pPr>
              <a:spcAft>
                <a:spcPts val="700"/>
              </a:spcAft>
            </a:pPr>
            <a:r>
              <a:rPr lang="en-GB" dirty="0" err="1"/>
              <a:t>Houthakker</a:t>
            </a:r>
            <a:r>
              <a:rPr lang="en-GB" dirty="0"/>
              <a:t> (1955) showed that </a:t>
            </a:r>
            <a:r>
              <a:rPr lang="en-GB" i="1" dirty="0"/>
              <a:t>Leontief</a:t>
            </a:r>
            <a:r>
              <a:rPr lang="en-GB" dirty="0"/>
              <a:t> production function with Pareto distribution at the </a:t>
            </a:r>
            <a:r>
              <a:rPr lang="en-GB" i="1" dirty="0"/>
              <a:t>micro</a:t>
            </a:r>
            <a:r>
              <a:rPr lang="en-GB" dirty="0"/>
              <a:t>-level implied </a:t>
            </a:r>
            <a:r>
              <a:rPr lang="en-GB" i="1" dirty="0"/>
              <a:t>Cobb-Douglas</a:t>
            </a:r>
            <a:r>
              <a:rPr lang="en-GB" dirty="0"/>
              <a:t> technology for </a:t>
            </a:r>
            <a:r>
              <a:rPr lang="en-GB" i="1" dirty="0"/>
              <a:t>macro</a:t>
            </a:r>
            <a:r>
              <a:rPr lang="en-GB" dirty="0"/>
              <a:t>. </a:t>
            </a:r>
            <a:endParaRPr lang="en-GB" dirty="0" smtClean="0"/>
          </a:p>
          <a:p>
            <a:pPr lvl="1">
              <a:spcAft>
                <a:spcPts val="700"/>
              </a:spcAft>
            </a:pPr>
            <a:r>
              <a:rPr lang="en-GB" dirty="0" smtClean="0"/>
              <a:t>If </a:t>
            </a:r>
            <a:r>
              <a:rPr lang="en-GB" dirty="0"/>
              <a:t>distribution is fairly stable, so is technology.</a:t>
            </a:r>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683320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Apply to estimate neg. equity</a:t>
            </a:r>
            <a:endParaRPr lang="en-GB" dirty="0"/>
          </a:p>
        </p:txBody>
      </p:sp>
      <p:sp>
        <p:nvSpPr>
          <p:cNvPr id="3" name="Content Placeholder 2"/>
          <p:cNvSpPr>
            <a:spLocks noGrp="1"/>
          </p:cNvSpPr>
          <p:nvPr>
            <p:ph idx="1"/>
          </p:nvPr>
        </p:nvSpPr>
        <p:spPr>
          <a:xfrm>
            <a:off x="457200" y="1196752"/>
            <a:ext cx="8229600" cy="4929411"/>
          </a:xfrm>
        </p:spPr>
        <p:txBody>
          <a:bodyPr/>
          <a:lstStyle/>
          <a:p>
            <a:pPr>
              <a:spcAft>
                <a:spcPts val="700"/>
              </a:spcAft>
            </a:pPr>
            <a:r>
              <a:rPr lang="en-GB" dirty="0"/>
              <a:t>Aron &amp; Muellbauer (J. </a:t>
            </a:r>
            <a:r>
              <a:rPr lang="en-GB" dirty="0" err="1"/>
              <a:t>Urb</a:t>
            </a:r>
            <a:r>
              <a:rPr lang="en-GB" dirty="0"/>
              <a:t>. Econ</a:t>
            </a:r>
            <a:r>
              <a:rPr lang="en-GB" i="1" dirty="0" smtClean="0"/>
              <a:t>. July 2016</a:t>
            </a:r>
            <a:r>
              <a:rPr lang="en-GB" dirty="0" smtClean="0"/>
              <a:t>)</a:t>
            </a:r>
          </a:p>
          <a:p>
            <a:pPr>
              <a:spcAft>
                <a:spcPts val="700"/>
              </a:spcAft>
            </a:pPr>
            <a:r>
              <a:rPr lang="en-GB" dirty="0" smtClean="0"/>
              <a:t> </a:t>
            </a:r>
            <a:r>
              <a:rPr lang="en-GB" dirty="0"/>
              <a:t>If </a:t>
            </a:r>
            <a:r>
              <a:rPr lang="en-GB" sz="2400" dirty="0" smtClean="0"/>
              <a:t>distribution of mortgage debt/equity is fairly stable, shift in average debt/average equity shifts non-linearly the fraction with debt&gt;equity. </a:t>
            </a:r>
          </a:p>
          <a:p>
            <a:pPr>
              <a:spcAft>
                <a:spcPts val="700"/>
              </a:spcAft>
            </a:pPr>
            <a:r>
              <a:rPr lang="en-GB" sz="2400" dirty="0" smtClean="0"/>
              <a:t>Use logistic function defined on cubic in mean debt/mean equity with slight trend adjustment to generate UK proportion of borrowers with negative equity. </a:t>
            </a:r>
          </a:p>
          <a:p>
            <a:pPr lvl="1">
              <a:spcAft>
                <a:spcPts val="700"/>
              </a:spcAft>
            </a:pPr>
            <a:r>
              <a:rPr lang="en-GB" sz="2200" dirty="0" smtClean="0"/>
              <a:t>Has t-ratio of 11 in model for rate of repossessions. </a:t>
            </a:r>
          </a:p>
          <a:p>
            <a:pPr lvl="1">
              <a:spcAft>
                <a:spcPts val="700"/>
              </a:spcAft>
            </a:pPr>
            <a:r>
              <a:rPr lang="en-GB" dirty="0"/>
              <a:t>Since bad loans restrict ability of banks to extend new credit, negative equity is an important non-linear element in business cycle feedback loop.</a:t>
            </a:r>
          </a:p>
          <a:p>
            <a:pPr lvl="1">
              <a:spcAft>
                <a:spcPts val="700"/>
              </a:spcAft>
            </a:pPr>
            <a:endParaRPr lang="en-GB" sz="2200" dirty="0" smtClean="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6494906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4. Structural </a:t>
            </a:r>
            <a:r>
              <a:rPr lang="en-GB" dirty="0"/>
              <a:t>shifts and failure </a:t>
            </a:r>
            <a:r>
              <a:rPr lang="en-GB" dirty="0" smtClean="0"/>
              <a:t>of RE</a:t>
            </a:r>
            <a:endParaRPr lang="en-GB" dirty="0"/>
          </a:p>
        </p:txBody>
      </p:sp>
      <p:sp>
        <p:nvSpPr>
          <p:cNvPr id="3" name="Content Placeholder 2"/>
          <p:cNvSpPr>
            <a:spLocks noGrp="1"/>
          </p:cNvSpPr>
          <p:nvPr>
            <p:ph idx="1"/>
          </p:nvPr>
        </p:nvSpPr>
        <p:spPr/>
        <p:txBody>
          <a:bodyPr>
            <a:normAutofit fontScale="92500" lnSpcReduction="20000"/>
          </a:bodyPr>
          <a:lstStyle/>
          <a:p>
            <a:pPr lvl="0">
              <a:spcAft>
                <a:spcPts val="700"/>
              </a:spcAft>
            </a:pPr>
            <a:r>
              <a:rPr lang="en-GB" sz="2600" dirty="0"/>
              <a:t>Structural breaks in I(1) data: major reason for forecast failure.</a:t>
            </a:r>
          </a:p>
          <a:p>
            <a:pPr lvl="0">
              <a:spcAft>
                <a:spcPts val="700"/>
              </a:spcAft>
            </a:pPr>
            <a:r>
              <a:rPr lang="en-GB" sz="2600" dirty="0"/>
              <a:t>DSGE models </a:t>
            </a:r>
            <a:r>
              <a:rPr lang="en-GB" sz="2600" i="1" dirty="0"/>
              <a:t>need stable probability distributions </a:t>
            </a:r>
            <a:r>
              <a:rPr lang="en-GB" sz="2600" dirty="0"/>
              <a:t>for recursive optimisation.</a:t>
            </a:r>
          </a:p>
          <a:p>
            <a:pPr lvl="0">
              <a:spcAft>
                <a:spcPts val="700"/>
              </a:spcAft>
            </a:pPr>
            <a:r>
              <a:rPr lang="en-GB" sz="2600" dirty="0"/>
              <a:t> Hendry </a:t>
            </a:r>
            <a:r>
              <a:rPr lang="en-GB" sz="2600" dirty="0" smtClean="0"/>
              <a:t>&amp; </a:t>
            </a:r>
            <a:r>
              <a:rPr lang="en-GB" sz="2600" dirty="0" err="1"/>
              <a:t>Mizon</a:t>
            </a:r>
            <a:r>
              <a:rPr lang="en-GB" sz="2600" dirty="0"/>
              <a:t> (</a:t>
            </a:r>
            <a:r>
              <a:rPr lang="en-GB" sz="2600" dirty="0" err="1" smtClean="0"/>
              <a:t>JEc’trics</a:t>
            </a:r>
            <a:r>
              <a:rPr lang="en-GB" sz="2600" dirty="0" smtClean="0"/>
              <a:t> </a:t>
            </a:r>
            <a:r>
              <a:rPr lang="en-GB" sz="2600" dirty="0"/>
              <a:t>2014, </a:t>
            </a:r>
            <a:r>
              <a:rPr lang="en-GB" sz="2600" dirty="0" err="1"/>
              <a:t>Voxeu</a:t>
            </a:r>
            <a:r>
              <a:rPr lang="en-GB" sz="2600" dirty="0"/>
              <a:t> 2015) explain how structural breaks violate ‘law of iterated expectations’</a:t>
            </a:r>
          </a:p>
          <a:p>
            <a:pPr lvl="0">
              <a:spcAft>
                <a:spcPts val="700"/>
              </a:spcAft>
            </a:pPr>
            <a:r>
              <a:rPr lang="en-GB" sz="2600" dirty="0"/>
              <a:t> The pretence of knowledge syndrome (Hayek 1974, Caballero </a:t>
            </a:r>
            <a:r>
              <a:rPr lang="en-GB" sz="2600" dirty="0" smtClean="0"/>
              <a:t>2010, </a:t>
            </a:r>
            <a:r>
              <a:rPr lang="en-GB" sz="2600" dirty="0" err="1" smtClean="0"/>
              <a:t>Romer</a:t>
            </a:r>
            <a:r>
              <a:rPr lang="en-GB" sz="2600" dirty="0" smtClean="0"/>
              <a:t> 2016) </a:t>
            </a:r>
            <a:r>
              <a:rPr lang="en-GB" sz="2600" dirty="0"/>
              <a:t>is extreme in DSGE. </a:t>
            </a:r>
            <a:endParaRPr lang="en-GB" sz="2600" dirty="0" smtClean="0"/>
          </a:p>
          <a:p>
            <a:pPr lvl="1">
              <a:spcAft>
                <a:spcPts val="700"/>
              </a:spcAft>
            </a:pPr>
            <a:r>
              <a:rPr lang="en-GB" sz="2400" dirty="0" smtClean="0"/>
              <a:t>Better </a:t>
            </a:r>
            <a:r>
              <a:rPr lang="en-GB" sz="2400" dirty="0"/>
              <a:t>‘rational (behaviour under) ignorance’ rather than RE.</a:t>
            </a:r>
          </a:p>
          <a:p>
            <a:pPr>
              <a:spcAft>
                <a:spcPts val="700"/>
              </a:spcAft>
            </a:pPr>
            <a:r>
              <a:rPr lang="en-GB" sz="2600" dirty="0" smtClean="0"/>
              <a:t>Bank of England:</a:t>
            </a:r>
          </a:p>
          <a:p>
            <a:pPr lvl="1">
              <a:spcAft>
                <a:spcPts val="700"/>
              </a:spcAft>
            </a:pPr>
            <a:r>
              <a:rPr lang="en-GB" sz="2400" dirty="0" smtClean="0">
                <a:hlinkClick r:id="rId2"/>
              </a:rPr>
              <a:t>http</a:t>
            </a:r>
            <a:r>
              <a:rPr lang="en-GB" sz="2400" dirty="0">
                <a:hlinkClick r:id="rId2"/>
              </a:rPr>
              <a:t>://bankunderground.co.uk/2015/11/20/how-did-the-banks-forecasts-perform-before-during-and-after-the-crisis</a:t>
            </a:r>
            <a:r>
              <a:rPr lang="en-GB" sz="2400" dirty="0" smtClean="0">
                <a:hlinkClick r:id="rId2"/>
              </a:rPr>
              <a:t>/</a:t>
            </a:r>
            <a:endParaRPr lang="en-GB" sz="2400" dirty="0"/>
          </a:p>
          <a:p>
            <a:pPr lvl="1">
              <a:spcAft>
                <a:spcPts val="700"/>
              </a:spcAft>
            </a:pPr>
            <a:r>
              <a:rPr lang="en-GB" sz="2400" dirty="0"/>
              <a:t>Despite great uncertainty revealed in fan charts, the models did badly during and after the crisis</a:t>
            </a:r>
            <a:r>
              <a:rPr lang="en-GB" sz="2400" dirty="0" smtClean="0"/>
              <a:t>.</a:t>
            </a: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4807496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t>
            </a:r>
            <a:r>
              <a:rPr lang="en-GB" dirty="0" smtClean="0"/>
              <a:t>o come…</a:t>
            </a:r>
            <a:endParaRPr lang="en-GB" dirty="0"/>
          </a:p>
        </p:txBody>
      </p:sp>
      <p:sp>
        <p:nvSpPr>
          <p:cNvPr id="3" name="Content Placeholder 2"/>
          <p:cNvSpPr>
            <a:spLocks noGrp="1"/>
          </p:cNvSpPr>
          <p:nvPr>
            <p:ph idx="1"/>
          </p:nvPr>
        </p:nvSpPr>
        <p:spPr>
          <a:xfrm>
            <a:off x="457200" y="836712"/>
            <a:ext cx="8229600" cy="5544615"/>
          </a:xfrm>
        </p:spPr>
        <p:txBody>
          <a:bodyPr>
            <a:noAutofit/>
          </a:bodyPr>
          <a:lstStyle/>
          <a:p>
            <a:r>
              <a:rPr lang="en-GB" sz="2800" dirty="0" smtClean="0"/>
              <a:t>1. Euler and REPIH</a:t>
            </a:r>
          </a:p>
          <a:p>
            <a:r>
              <a:rPr lang="en-GB" sz="2800" dirty="0" smtClean="0"/>
              <a:t>2. Consumption, liquidity &amp; income uncertainty</a:t>
            </a:r>
          </a:p>
          <a:p>
            <a:r>
              <a:rPr lang="en-GB" sz="2800" dirty="0" smtClean="0"/>
              <a:t>3. Rep. agents vs. heterogeneity &amp; stochastic </a:t>
            </a:r>
            <a:r>
              <a:rPr lang="en-GB" sz="2800" dirty="0" err="1" smtClean="0"/>
              <a:t>agg</a:t>
            </a:r>
            <a:r>
              <a:rPr lang="en-GB" sz="2800" dirty="0" smtClean="0"/>
              <a:t>.</a:t>
            </a:r>
          </a:p>
          <a:p>
            <a:r>
              <a:rPr lang="en-GB" sz="2800" dirty="0" smtClean="0"/>
              <a:t>4. Structural shifts &amp; RE</a:t>
            </a:r>
          </a:p>
          <a:p>
            <a:r>
              <a:rPr lang="en-GB" sz="2800" dirty="0" smtClean="0">
                <a:solidFill>
                  <a:srgbClr val="FF0000"/>
                </a:solidFill>
              </a:rPr>
              <a:t>5. Credit revolution and importance of debt</a:t>
            </a:r>
          </a:p>
          <a:p>
            <a:r>
              <a:rPr lang="en-GB" sz="2800" dirty="0" smtClean="0">
                <a:solidFill>
                  <a:srgbClr val="FF0000"/>
                </a:solidFill>
              </a:rPr>
              <a:t>6. Consumption fn. relevant for the financial accelerator</a:t>
            </a:r>
          </a:p>
          <a:p>
            <a:r>
              <a:rPr lang="en-GB" sz="2800" dirty="0" smtClean="0">
                <a:solidFill>
                  <a:srgbClr val="FF0000"/>
                </a:solidFill>
              </a:rPr>
              <a:t>7. Problems with </a:t>
            </a:r>
            <a:r>
              <a:rPr lang="en-GB" sz="2800" dirty="0" err="1" smtClean="0">
                <a:solidFill>
                  <a:srgbClr val="FF0000"/>
                </a:solidFill>
              </a:rPr>
              <a:t>Lettau&amp;Ludvigson</a:t>
            </a:r>
            <a:r>
              <a:rPr lang="en-GB" sz="2800" dirty="0" smtClean="0">
                <a:solidFill>
                  <a:srgbClr val="FF0000"/>
                </a:solidFill>
              </a:rPr>
              <a:t>, FRB-US</a:t>
            </a:r>
          </a:p>
          <a:p>
            <a:r>
              <a:rPr lang="en-GB" sz="2800" dirty="0" smtClean="0">
                <a:solidFill>
                  <a:srgbClr val="FF0000"/>
                </a:solidFill>
              </a:rPr>
              <a:t>8. Joint modelling of consumption and </a:t>
            </a:r>
            <a:r>
              <a:rPr lang="en-GB" sz="2800" dirty="0" err="1" smtClean="0">
                <a:solidFill>
                  <a:srgbClr val="FF0000"/>
                </a:solidFill>
              </a:rPr>
              <a:t>hh</a:t>
            </a:r>
            <a:r>
              <a:rPr lang="en-GB" sz="2800" dirty="0" smtClean="0">
                <a:solidFill>
                  <a:srgbClr val="FF0000"/>
                </a:solidFill>
              </a:rPr>
              <a:t> portfolios</a:t>
            </a:r>
            <a:endParaRPr lang="en-GB" sz="2800" dirty="0">
              <a:solidFill>
                <a:srgbClr val="FF0000"/>
              </a:solidFill>
            </a:endParaRPr>
          </a:p>
        </p:txBody>
      </p:sp>
      <p:sp>
        <p:nvSpPr>
          <p:cNvPr id="4" name="Footer Placeholder 3"/>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41860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t>5. UK </a:t>
            </a:r>
            <a:r>
              <a:rPr lang="en-GB" dirty="0"/>
              <a:t>credit market architecture</a:t>
            </a:r>
          </a:p>
        </p:txBody>
      </p:sp>
      <p:sp>
        <p:nvSpPr>
          <p:cNvPr id="3" name="Content Placeholder 2"/>
          <p:cNvSpPr>
            <a:spLocks noGrp="1"/>
          </p:cNvSpPr>
          <p:nvPr>
            <p:ph idx="1"/>
          </p:nvPr>
        </p:nvSpPr>
        <p:spPr>
          <a:xfrm>
            <a:off x="457200" y="836712"/>
            <a:ext cx="8229600" cy="5289451"/>
          </a:xfrm>
        </p:spPr>
        <p:txBody>
          <a:bodyPr>
            <a:noAutofit/>
          </a:bodyPr>
          <a:lstStyle/>
          <a:p>
            <a:pPr>
              <a:spcAft>
                <a:spcPts val="700"/>
              </a:spcAft>
            </a:pPr>
            <a:r>
              <a:rPr lang="en-GB" dirty="0"/>
              <a:t>UK abandoned exchange controls in 1979; eliminated ‘corset’ on bank lending;</a:t>
            </a:r>
          </a:p>
          <a:p>
            <a:pPr>
              <a:spcAft>
                <a:spcPts val="700"/>
              </a:spcAft>
            </a:pPr>
            <a:r>
              <a:rPr lang="en-GB" dirty="0"/>
              <a:t>Banks invaded mortgage market;</a:t>
            </a:r>
          </a:p>
          <a:p>
            <a:pPr>
              <a:spcAft>
                <a:spcPts val="700"/>
              </a:spcAft>
            </a:pPr>
            <a:r>
              <a:rPr lang="en-GB" dirty="0"/>
              <a:t>Building societies responded, new liberties </a:t>
            </a:r>
            <a:r>
              <a:rPr lang="en-GB" dirty="0" smtClean="0"/>
              <a:t>in </a:t>
            </a:r>
            <a:r>
              <a:rPr lang="en-GB" dirty="0"/>
              <a:t>1986 BS Act.</a:t>
            </a:r>
          </a:p>
          <a:p>
            <a:pPr>
              <a:spcAft>
                <a:spcPts val="700"/>
              </a:spcAft>
            </a:pPr>
            <a:r>
              <a:rPr lang="en-GB" dirty="0"/>
              <a:t>Centralised mortgage lenders invaded in 1986-1990.</a:t>
            </a:r>
          </a:p>
          <a:p>
            <a:pPr>
              <a:spcAft>
                <a:spcPts val="700"/>
              </a:spcAft>
            </a:pPr>
            <a:r>
              <a:rPr lang="en-GB" dirty="0"/>
              <a:t>Mortgage crisis led to credit crunch.</a:t>
            </a:r>
          </a:p>
          <a:p>
            <a:pPr>
              <a:spcAft>
                <a:spcPts val="700"/>
              </a:spcAft>
            </a:pPr>
            <a:r>
              <a:rPr lang="en-GB" dirty="0" smtClean="0"/>
              <a:t>After 1996, </a:t>
            </a:r>
            <a:r>
              <a:rPr lang="en-GB" dirty="0"/>
              <a:t>credit liberalisation for buy-to-let market; increased securitisation; </a:t>
            </a:r>
            <a:r>
              <a:rPr lang="en-GB" dirty="0" smtClean="0"/>
              <a:t>new </a:t>
            </a:r>
            <a:r>
              <a:rPr lang="en-GB" dirty="0"/>
              <a:t>breed of centralised lenders.</a:t>
            </a:r>
          </a:p>
          <a:p>
            <a:pPr>
              <a:spcAft>
                <a:spcPts val="700"/>
              </a:spcAft>
            </a:pPr>
            <a:r>
              <a:rPr lang="en-GB" dirty="0"/>
              <a:t>Fernandez-</a:t>
            </a:r>
            <a:r>
              <a:rPr lang="en-GB" dirty="0" err="1"/>
              <a:t>Corugedo</a:t>
            </a:r>
            <a:r>
              <a:rPr lang="en-GB" dirty="0"/>
              <a:t> and Muellbauer (BOE WP 2006) track mortgage credit conditions index consistent with above.</a:t>
            </a:r>
          </a:p>
          <a:p>
            <a:pPr>
              <a:spcAft>
                <a:spcPts val="700"/>
              </a:spcAft>
            </a:pPr>
            <a:r>
              <a:rPr lang="en-GB" dirty="0"/>
              <a:t>From </a:t>
            </a:r>
            <a:r>
              <a:rPr lang="en-GB" dirty="0" smtClean="0"/>
              <a:t>2008, </a:t>
            </a:r>
            <a:r>
              <a:rPr lang="en-GB" dirty="0"/>
              <a:t>credit crunch and re-regulation.</a:t>
            </a:r>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064333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mj-lt"/>
                <a:ea typeface="+mn-ea"/>
                <a:cs typeface="+mn-cs"/>
              </a:rPr>
              <a:t>US credit market </a:t>
            </a:r>
            <a:r>
              <a:rPr lang="en-GB" dirty="0" smtClean="0">
                <a:latin typeface="+mj-lt"/>
                <a:ea typeface="+mn-ea"/>
                <a:cs typeface="+mn-cs"/>
              </a:rPr>
              <a:t>architecture</a:t>
            </a:r>
            <a:endParaRPr lang="en-GB" dirty="0">
              <a:latin typeface="+mj-lt"/>
            </a:endParaRPr>
          </a:p>
        </p:txBody>
      </p:sp>
      <p:sp>
        <p:nvSpPr>
          <p:cNvPr id="3" name="Content Placeholder 2"/>
          <p:cNvSpPr>
            <a:spLocks noGrp="1"/>
          </p:cNvSpPr>
          <p:nvPr>
            <p:ph idx="1"/>
          </p:nvPr>
        </p:nvSpPr>
        <p:spPr>
          <a:xfrm>
            <a:off x="457200" y="764704"/>
            <a:ext cx="8229600" cy="5616624"/>
          </a:xfrm>
        </p:spPr>
        <p:txBody>
          <a:bodyPr>
            <a:normAutofit fontScale="92500" lnSpcReduction="10000"/>
          </a:bodyPr>
          <a:lstStyle/>
          <a:p>
            <a:pPr lvl="0">
              <a:spcAft>
                <a:spcPts val="1400"/>
              </a:spcAft>
              <a:buSzPct val="100000"/>
              <a:buFont typeface="Calibri" pitchFamily="34" charset="0"/>
              <a:buChar char="•"/>
            </a:pPr>
            <a:r>
              <a:rPr lang="en-GB" dirty="0" smtClean="0">
                <a:solidFill>
                  <a:prstClr val="black"/>
                </a:solidFill>
              </a:rPr>
              <a:t>Spread </a:t>
            </a:r>
            <a:r>
              <a:rPr lang="en-GB" dirty="0">
                <a:solidFill>
                  <a:prstClr val="black"/>
                </a:solidFill>
              </a:rPr>
              <a:t>in credit card ownership and instalment credit from 1960s to 2000s. </a:t>
            </a:r>
          </a:p>
          <a:p>
            <a:pPr lvl="0">
              <a:spcAft>
                <a:spcPts val="1400"/>
              </a:spcAft>
              <a:buSzPct val="100000"/>
              <a:buFont typeface="Calibri" pitchFamily="34" charset="0"/>
              <a:buChar char="•"/>
            </a:pPr>
            <a:r>
              <a:rPr lang="en-US" dirty="0">
                <a:solidFill>
                  <a:prstClr val="black"/>
                </a:solidFill>
              </a:rPr>
              <a:t>Creation of Government Sponsored Enterprises to underwrite mortgages in the 1970s (e.g. Fannie Mae, Freddie Mac</a:t>
            </a:r>
            <a:r>
              <a:rPr lang="en-US" dirty="0" smtClean="0">
                <a:solidFill>
                  <a:prstClr val="black"/>
                </a:solidFill>
              </a:rPr>
              <a:t>).</a:t>
            </a:r>
          </a:p>
          <a:p>
            <a:pPr>
              <a:spcAft>
                <a:spcPts val="1400"/>
              </a:spcAft>
              <a:buSzPct val="100000"/>
              <a:buFont typeface="Calibri" pitchFamily="34" charset="0"/>
              <a:buChar char="•"/>
            </a:pPr>
            <a:r>
              <a:rPr lang="en-US" dirty="0">
                <a:solidFill>
                  <a:prstClr val="black"/>
                </a:solidFill>
              </a:rPr>
              <a:t>Interest rate ceilings lifted in the early 1980s</a:t>
            </a:r>
            <a:r>
              <a:rPr lang="en-US" dirty="0" smtClean="0">
                <a:solidFill>
                  <a:prstClr val="black"/>
                </a:solidFill>
              </a:rPr>
              <a:t>.</a:t>
            </a:r>
            <a:endParaRPr lang="en-GB" dirty="0">
              <a:solidFill>
                <a:prstClr val="black"/>
              </a:solidFill>
            </a:endParaRPr>
          </a:p>
          <a:p>
            <a:pPr lvl="0">
              <a:spcAft>
                <a:spcPts val="1400"/>
              </a:spcAft>
              <a:buSzPct val="100000"/>
              <a:buFont typeface="Calibri" pitchFamily="34" charset="0"/>
              <a:buChar char="•"/>
            </a:pPr>
            <a:r>
              <a:rPr lang="en-GB" dirty="0">
                <a:solidFill>
                  <a:prstClr val="black"/>
                </a:solidFill>
              </a:rPr>
              <a:t>Falling IT costs transformed  payment and credit screening systems in 1980s and 90s. </a:t>
            </a:r>
          </a:p>
          <a:p>
            <a:pPr>
              <a:spcAft>
                <a:spcPts val="1400"/>
              </a:spcAft>
              <a:buSzPct val="100000"/>
              <a:buFont typeface="Calibri" pitchFamily="34" charset="0"/>
              <a:buChar char="•"/>
            </a:pPr>
            <a:r>
              <a:rPr lang="en-GB" dirty="0"/>
              <a:t>Expansion of sub-prime mortgages in 2000s – driven by </a:t>
            </a:r>
            <a:r>
              <a:rPr lang="en-US" dirty="0"/>
              <a:t>rise of private label securitization backed by credit default obligations (CDOs) and swaps.</a:t>
            </a:r>
            <a:endParaRPr lang="en-GB" dirty="0"/>
          </a:p>
          <a:p>
            <a:r>
              <a:rPr lang="en-GB" dirty="0"/>
              <a:t>2000 Commodity Futures Modernization Act (CFMA) made derivatives enforceable throughout the U.S. </a:t>
            </a:r>
            <a:r>
              <a:rPr lang="en-GB" dirty="0" smtClean="0"/>
              <a:t>with priority ahead of  claims by others, e.g. workers, in bankruptcy.</a:t>
            </a:r>
            <a:endParaRPr lang="en-GB" dirty="0"/>
          </a:p>
          <a:p>
            <a:pPr marL="0" lvl="0" indent="0">
              <a:lnSpc>
                <a:spcPct val="80000"/>
              </a:lnSpc>
              <a:spcAft>
                <a:spcPts val="1400"/>
              </a:spcAft>
              <a:buSzPct val="100000"/>
              <a:buNone/>
            </a:pPr>
            <a:endParaRPr lang="en-GB" dirty="0">
              <a:solidFill>
                <a:prstClr val="black"/>
              </a:solidFill>
            </a:endParaRPr>
          </a:p>
          <a:p>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586466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dirty="0" smtClean="0">
                <a:latin typeface="+mj-lt"/>
              </a:rPr>
              <a:t>Financial &amp; credit deregulation</a:t>
            </a:r>
            <a:endParaRPr lang="en-GB" dirty="0"/>
          </a:p>
        </p:txBody>
      </p:sp>
      <p:sp>
        <p:nvSpPr>
          <p:cNvPr id="3" name="Content Placeholder 2"/>
          <p:cNvSpPr>
            <a:spLocks noGrp="1"/>
          </p:cNvSpPr>
          <p:nvPr>
            <p:ph idx="1"/>
          </p:nvPr>
        </p:nvSpPr>
        <p:spPr>
          <a:xfrm>
            <a:off x="457200" y="980728"/>
            <a:ext cx="8229600" cy="5544616"/>
          </a:xfrm>
        </p:spPr>
        <p:txBody>
          <a:bodyPr>
            <a:normAutofit/>
          </a:bodyPr>
          <a:lstStyle/>
          <a:p>
            <a:pPr>
              <a:lnSpc>
                <a:spcPct val="80000"/>
              </a:lnSpc>
              <a:spcAft>
                <a:spcPts val="1400"/>
              </a:spcAft>
              <a:buSzPct val="100000"/>
            </a:pPr>
            <a:r>
              <a:rPr lang="en-GB" dirty="0"/>
              <a:t> - permitted derivative enhancements for private label mortgage backed securities (PMBS) (Lynn A. Stout, 2011). </a:t>
            </a:r>
            <a:endParaRPr lang="en-GB" dirty="0" smtClean="0"/>
          </a:p>
          <a:p>
            <a:pPr>
              <a:lnSpc>
                <a:spcPct val="80000"/>
              </a:lnSpc>
              <a:spcAft>
                <a:spcPts val="1400"/>
              </a:spcAft>
              <a:buSzPct val="100000"/>
            </a:pPr>
            <a:r>
              <a:rPr lang="en-US" dirty="0" smtClean="0">
                <a:solidFill>
                  <a:prstClr val="black"/>
                </a:solidFill>
              </a:rPr>
              <a:t>Deregulation </a:t>
            </a:r>
            <a:r>
              <a:rPr lang="en-US" dirty="0">
                <a:solidFill>
                  <a:prstClr val="black"/>
                </a:solidFill>
              </a:rPr>
              <a:t>of banks and investment </a:t>
            </a:r>
            <a:r>
              <a:rPr lang="en-US" dirty="0" smtClean="0">
                <a:solidFill>
                  <a:prstClr val="black"/>
                </a:solidFill>
              </a:rPr>
              <a:t>banks: </a:t>
            </a:r>
            <a:r>
              <a:rPr lang="en-GB" dirty="0" smtClean="0"/>
              <a:t>2004 </a:t>
            </a:r>
            <a:r>
              <a:rPr lang="en-GB" dirty="0"/>
              <a:t>SEC decision to  ease capital requirements on investment banks increased gearing to dangerous levels and further boosted PMBS</a:t>
            </a:r>
            <a:r>
              <a:rPr lang="en-GB" dirty="0" smtClean="0"/>
              <a:t>.</a:t>
            </a:r>
            <a:endParaRPr lang="en-US" dirty="0">
              <a:solidFill>
                <a:prstClr val="black"/>
              </a:solidFill>
            </a:endParaRPr>
          </a:p>
          <a:p>
            <a:pPr lvl="0">
              <a:lnSpc>
                <a:spcPct val="80000"/>
              </a:lnSpc>
              <a:spcAft>
                <a:spcPts val="1400"/>
              </a:spcAft>
              <a:buSzPct val="100000"/>
            </a:pPr>
            <a:r>
              <a:rPr lang="en-US" dirty="0" smtClean="0">
                <a:solidFill>
                  <a:prstClr val="black"/>
                </a:solidFill>
              </a:rPr>
              <a:t>Political </a:t>
            </a:r>
            <a:r>
              <a:rPr lang="en-US" dirty="0">
                <a:solidFill>
                  <a:prstClr val="black"/>
                </a:solidFill>
              </a:rPr>
              <a:t>pressure to extend credit to </a:t>
            </a:r>
            <a:r>
              <a:rPr lang="en-US" dirty="0" smtClean="0">
                <a:solidFill>
                  <a:prstClr val="black"/>
                </a:solidFill>
              </a:rPr>
              <a:t>poor.</a:t>
            </a:r>
            <a:endParaRPr lang="en-US" dirty="0">
              <a:solidFill>
                <a:prstClr val="black"/>
              </a:solidFill>
            </a:endParaRPr>
          </a:p>
          <a:p>
            <a:pPr marL="0" lvl="0" indent="0">
              <a:lnSpc>
                <a:spcPct val="80000"/>
              </a:lnSpc>
              <a:spcAft>
                <a:spcPts val="1400"/>
              </a:spcAft>
              <a:buClr>
                <a:srgbClr val="0070C0"/>
              </a:buClr>
              <a:buSzPct val="120000"/>
              <a:buNone/>
            </a:pPr>
            <a:r>
              <a:rPr lang="en-US" b="1" dirty="0">
                <a:solidFill>
                  <a:prstClr val="black"/>
                </a:solidFill>
              </a:rPr>
              <a:t>Led to sub-prime boom &amp; bust - missed by conventional macro-models.</a:t>
            </a:r>
          </a:p>
          <a:p>
            <a:pPr lvl="0">
              <a:lnSpc>
                <a:spcPct val="80000"/>
              </a:lnSpc>
              <a:buSzPct val="100000"/>
            </a:pPr>
            <a:r>
              <a:rPr lang="en-US" dirty="0" err="1" smtClean="0">
                <a:solidFill>
                  <a:prstClr val="black"/>
                </a:solidFill>
              </a:rPr>
              <a:t>Duca</a:t>
            </a:r>
            <a:r>
              <a:rPr lang="en-US" dirty="0">
                <a:solidFill>
                  <a:prstClr val="black"/>
                </a:solidFill>
              </a:rPr>
              <a:t>, Muellbauer and Murphy (EJ 2011</a:t>
            </a:r>
            <a:r>
              <a:rPr lang="en-US" dirty="0" smtClean="0">
                <a:solidFill>
                  <a:prstClr val="black"/>
                </a:solidFill>
              </a:rPr>
              <a:t>): </a:t>
            </a:r>
          </a:p>
          <a:p>
            <a:pPr lvl="1">
              <a:lnSpc>
                <a:spcPct val="80000"/>
              </a:lnSpc>
              <a:buSzPct val="100000"/>
            </a:pPr>
            <a:r>
              <a:rPr lang="en-US" dirty="0" smtClean="0">
                <a:solidFill>
                  <a:prstClr val="black"/>
                </a:solidFill>
              </a:rPr>
              <a:t>show </a:t>
            </a:r>
            <a:r>
              <a:rPr lang="en-US" dirty="0">
                <a:solidFill>
                  <a:prstClr val="black"/>
                </a:solidFill>
              </a:rPr>
              <a:t>how rise in FTB LTVs drove US house prices. </a:t>
            </a:r>
            <a:endParaRPr lang="en-US" dirty="0" smtClean="0">
              <a:solidFill>
                <a:prstClr val="black"/>
              </a:solidFill>
            </a:endParaRPr>
          </a:p>
          <a:p>
            <a:pPr lvl="1">
              <a:lnSpc>
                <a:spcPct val="80000"/>
              </a:lnSpc>
              <a:buSzPct val="100000"/>
            </a:pPr>
            <a:endParaRPr lang="en-US" sz="1000" dirty="0" smtClean="0">
              <a:solidFill>
                <a:prstClr val="black"/>
              </a:solidFill>
            </a:endParaRPr>
          </a:p>
          <a:p>
            <a:pPr lvl="0">
              <a:lnSpc>
                <a:spcPct val="80000"/>
              </a:lnSpc>
              <a:buSzPct val="100000"/>
            </a:pPr>
            <a:r>
              <a:rPr lang="en-US" dirty="0">
                <a:solidFill>
                  <a:prstClr val="black"/>
                </a:solidFill>
              </a:rPr>
              <a:t>Duca, Muellbauer and Murphy</a:t>
            </a:r>
            <a:r>
              <a:rPr lang="en-US" dirty="0" smtClean="0">
                <a:solidFill>
                  <a:prstClr val="black"/>
                </a:solidFill>
              </a:rPr>
              <a:t> (AER P&amp;P</a:t>
            </a:r>
            <a:r>
              <a:rPr lang="en-US" dirty="0">
                <a:solidFill>
                  <a:prstClr val="black"/>
                </a:solidFill>
              </a:rPr>
              <a:t> </a:t>
            </a:r>
            <a:r>
              <a:rPr lang="en-US" dirty="0" smtClean="0">
                <a:solidFill>
                  <a:prstClr val="black"/>
                </a:solidFill>
              </a:rPr>
              <a:t>2016) :</a:t>
            </a:r>
          </a:p>
          <a:p>
            <a:pPr lvl="1">
              <a:lnSpc>
                <a:spcPct val="80000"/>
              </a:lnSpc>
              <a:buSzPct val="100000"/>
            </a:pPr>
            <a:r>
              <a:rPr lang="en-US" dirty="0" smtClean="0">
                <a:solidFill>
                  <a:prstClr val="black"/>
                </a:solidFill>
              </a:rPr>
              <a:t>model </a:t>
            </a:r>
            <a:r>
              <a:rPr lang="en-US" dirty="0">
                <a:solidFill>
                  <a:prstClr val="black"/>
                </a:solidFill>
              </a:rPr>
              <a:t>private and total FTB LTVs, jointly with house prices and rents to identify role of above changes</a:t>
            </a:r>
            <a:r>
              <a:rPr lang="en-US" dirty="0" smtClean="0">
                <a:solidFill>
                  <a:prstClr val="black"/>
                </a:solidFill>
              </a:rPr>
              <a:t>.</a:t>
            </a:r>
          </a:p>
          <a:p>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8337857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debt matters</a:t>
            </a:r>
            <a:endParaRPr lang="en-GB" dirty="0"/>
          </a:p>
        </p:txBody>
      </p:sp>
      <p:sp>
        <p:nvSpPr>
          <p:cNvPr id="3" name="Content Placeholder 2"/>
          <p:cNvSpPr>
            <a:spLocks noGrp="1"/>
          </p:cNvSpPr>
          <p:nvPr>
            <p:ph idx="1"/>
          </p:nvPr>
        </p:nvSpPr>
        <p:spPr>
          <a:xfrm>
            <a:off x="457200" y="836712"/>
            <a:ext cx="8229600" cy="5688632"/>
          </a:xfrm>
        </p:spPr>
        <p:txBody>
          <a:bodyPr>
            <a:normAutofit fontScale="77500" lnSpcReduction="20000"/>
          </a:bodyPr>
          <a:lstStyle/>
          <a:p>
            <a:pPr>
              <a:spcAft>
                <a:spcPts val="700"/>
              </a:spcAft>
            </a:pPr>
            <a:r>
              <a:rPr lang="en-GB" sz="3100" dirty="0" smtClean="0"/>
              <a:t>Irving Fisher’s 1933 debt-deflation theory of great depressions</a:t>
            </a:r>
            <a:r>
              <a:rPr lang="en-GB" sz="3100" dirty="0"/>
              <a:t> and book on Booms and </a:t>
            </a:r>
            <a:r>
              <a:rPr lang="en-GB" sz="3100" dirty="0" smtClean="0"/>
              <a:t>Depressions:  </a:t>
            </a:r>
          </a:p>
          <a:p>
            <a:pPr lvl="1">
              <a:spcAft>
                <a:spcPts val="700"/>
              </a:spcAft>
            </a:pPr>
            <a:r>
              <a:rPr lang="en-GB" sz="2600" dirty="0" smtClean="0"/>
              <a:t>credit availability expands, pushes up spending, debt and asset prices, irrational exuberance raises prices to vulnerable levels, negative shocks can then cause falls in asset prices, bad debt, credit crunch, rise in unemployment, deflation.</a:t>
            </a:r>
          </a:p>
          <a:p>
            <a:pPr>
              <a:spcAft>
                <a:spcPts val="700"/>
              </a:spcAft>
            </a:pPr>
            <a:r>
              <a:rPr lang="en-GB" sz="3100" dirty="0" smtClean="0"/>
              <a:t>Explaining the collapse in UK personal saving </a:t>
            </a:r>
            <a:r>
              <a:rPr lang="en-GB" sz="3100" dirty="0"/>
              <a:t>(Muellbauer and </a:t>
            </a:r>
            <a:r>
              <a:rPr lang="en-GB" sz="3100" dirty="0" smtClean="0"/>
              <a:t>Murphy, 1990): </a:t>
            </a:r>
          </a:p>
          <a:p>
            <a:pPr lvl="1">
              <a:spcAft>
                <a:spcPts val="700"/>
              </a:spcAft>
            </a:pPr>
            <a:r>
              <a:rPr lang="en-GB" sz="2600" dirty="0" smtClean="0"/>
              <a:t>(unsustainable) credit-liberalisation-driven house price boom</a:t>
            </a:r>
            <a:r>
              <a:rPr lang="en-GB" sz="2600" dirty="0"/>
              <a:t>:</a:t>
            </a:r>
            <a:r>
              <a:rPr lang="en-GB" sz="2600" dirty="0" smtClean="0"/>
              <a:t> find </a:t>
            </a:r>
            <a:r>
              <a:rPr lang="en-GB" sz="2600" dirty="0" err="1" smtClean="0"/>
              <a:t>mpc</a:t>
            </a:r>
            <a:r>
              <a:rPr lang="en-GB" sz="2600" dirty="0" smtClean="0"/>
              <a:t> for debt is close to negative of </a:t>
            </a:r>
            <a:r>
              <a:rPr lang="en-GB" sz="2600" dirty="0" err="1" smtClean="0"/>
              <a:t>mpc</a:t>
            </a:r>
            <a:r>
              <a:rPr lang="en-GB" sz="2600" dirty="0" smtClean="0"/>
              <a:t> on liquid deposits, higher </a:t>
            </a:r>
            <a:r>
              <a:rPr lang="en-GB" sz="2600" dirty="0"/>
              <a:t>than </a:t>
            </a:r>
            <a:r>
              <a:rPr lang="en-GB" sz="2600" dirty="0" smtClean="0"/>
              <a:t>on illiquid assets</a:t>
            </a:r>
            <a:r>
              <a:rPr lang="en-GB" sz="2600" dirty="0"/>
              <a:t>.</a:t>
            </a:r>
            <a:endParaRPr lang="en-GB" sz="2600" dirty="0" smtClean="0"/>
          </a:p>
          <a:p>
            <a:pPr>
              <a:spcAft>
                <a:spcPts val="700"/>
              </a:spcAft>
            </a:pPr>
            <a:r>
              <a:rPr lang="en-GB" sz="3100" dirty="0" smtClean="0"/>
              <a:t>Hence crucial to control for the shift in credit conditions!</a:t>
            </a:r>
          </a:p>
          <a:p>
            <a:pPr>
              <a:spcAft>
                <a:spcPts val="700"/>
              </a:spcAft>
            </a:pPr>
            <a:r>
              <a:rPr lang="en-GB" sz="3100" dirty="0" smtClean="0"/>
              <a:t>Adair Turner’s magnificent new book on debt.  </a:t>
            </a:r>
          </a:p>
          <a:p>
            <a:pPr>
              <a:spcAft>
                <a:spcPts val="700"/>
              </a:spcAft>
            </a:pPr>
            <a:r>
              <a:rPr lang="en-GB" sz="3100" dirty="0" err="1" smtClean="0"/>
              <a:t>Mian</a:t>
            </a:r>
            <a:r>
              <a:rPr lang="en-GB" sz="3100" dirty="0" smtClean="0"/>
              <a:t> and Sufi (2014) </a:t>
            </a:r>
            <a:r>
              <a:rPr lang="en-GB" sz="3100" i="1" dirty="0" smtClean="0"/>
              <a:t>House of Debt</a:t>
            </a:r>
            <a:r>
              <a:rPr lang="en-GB" sz="3100" dirty="0" smtClean="0"/>
              <a:t>.</a:t>
            </a:r>
          </a:p>
          <a:p>
            <a:pPr>
              <a:spcAft>
                <a:spcPts val="700"/>
              </a:spcAft>
            </a:pPr>
            <a:r>
              <a:rPr lang="en-GB" sz="3100" dirty="0" err="1" smtClean="0"/>
              <a:t>Jorda</a:t>
            </a:r>
            <a:r>
              <a:rPr lang="en-GB" sz="3100" dirty="0" smtClean="0"/>
              <a:t>, </a:t>
            </a:r>
            <a:r>
              <a:rPr lang="en-GB" sz="3100" dirty="0" err="1" smtClean="0"/>
              <a:t>Schularick</a:t>
            </a:r>
            <a:r>
              <a:rPr lang="en-GB" sz="3100" dirty="0" smtClean="0"/>
              <a:t> and Taylor </a:t>
            </a:r>
            <a:r>
              <a:rPr lang="en-GB" sz="3100" i="1" dirty="0" smtClean="0"/>
              <a:t>Economic Policy </a:t>
            </a:r>
            <a:r>
              <a:rPr lang="en-GB" sz="3100" dirty="0" smtClean="0"/>
              <a:t>Jan 2016 on role of real estate collateral.</a:t>
            </a:r>
            <a:endParaRPr lang="en-GB" sz="31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131054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5148263" cy="620713"/>
          </a:xfrm>
          <a:prstGeom prst="rect">
            <a:avLst/>
          </a:prstGeom>
        </p:spPr>
        <p:txBody>
          <a:bodyPr anchor="ctr"/>
          <a:lstStyle/>
          <a:p>
            <a:pPr algn="ctr" fontAlgn="auto">
              <a:spcAft>
                <a:spcPts val="0"/>
              </a:spcAft>
              <a:defRPr/>
            </a:pPr>
            <a:r>
              <a:rPr lang="en-GB" sz="2400" dirty="0">
                <a:solidFill>
                  <a:schemeClr val="bg1"/>
                </a:solidFill>
                <a:latin typeface="+mj-lt"/>
                <a:ea typeface="+mj-ea"/>
                <a:cs typeface="+mj-cs"/>
              </a:rPr>
              <a:t>Modelling the household financial accelerator: full set of feedbacks</a:t>
            </a:r>
          </a:p>
        </p:txBody>
      </p:sp>
      <p:pic>
        <p:nvPicPr>
          <p:cNvPr id="22532" name="Picture 2"/>
          <p:cNvPicPr>
            <a:picLocks noChangeAspect="1" noChangeArrowheads="1"/>
          </p:cNvPicPr>
          <p:nvPr/>
        </p:nvPicPr>
        <p:blipFill>
          <a:blip r:embed="rId2" cstate="print"/>
          <a:srcRect/>
          <a:stretch>
            <a:fillRect/>
          </a:stretch>
        </p:blipFill>
        <p:spPr bwMode="auto">
          <a:xfrm>
            <a:off x="0" y="692150"/>
            <a:ext cx="9144000" cy="6165850"/>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4754502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nchor="b">
            <a:normAutofit fontScale="90000"/>
          </a:bodyPr>
          <a:lstStyle/>
          <a:p>
            <a:r>
              <a:rPr lang="en-GB" sz="3200" dirty="0"/>
              <a:t/>
            </a:r>
            <a:br>
              <a:rPr lang="en-GB" sz="3200" dirty="0"/>
            </a:br>
            <a:r>
              <a:rPr lang="en-GB" sz="3200" dirty="0" smtClean="0"/>
              <a:t>6. </a:t>
            </a:r>
            <a:r>
              <a:rPr lang="en-GB" sz="3100" dirty="0" smtClean="0"/>
              <a:t>A relevant consumption fn.</a:t>
            </a:r>
            <a:endParaRPr lang="en-US" sz="3100" dirty="0"/>
          </a:p>
        </p:txBody>
      </p:sp>
      <p:sp>
        <p:nvSpPr>
          <p:cNvPr id="18436" name="Rectangle 3"/>
          <p:cNvSpPr>
            <a:spLocks noGrp="1" noChangeArrowheads="1"/>
          </p:cNvSpPr>
          <p:nvPr>
            <p:ph idx="1"/>
          </p:nvPr>
        </p:nvSpPr>
        <p:spPr/>
        <p:txBody>
          <a:bodyPr>
            <a:normAutofit/>
          </a:bodyPr>
          <a:lstStyle/>
          <a:p>
            <a:pPr>
              <a:lnSpc>
                <a:spcPct val="80000"/>
              </a:lnSpc>
              <a:spcAft>
                <a:spcPts val="1400"/>
              </a:spcAft>
              <a:buSzPct val="120000"/>
              <a:buFont typeface="Calibri" pitchFamily="34" charset="0"/>
              <a:buChar char="•"/>
            </a:pPr>
            <a:r>
              <a:rPr lang="en-GB" dirty="0" smtClean="0"/>
              <a:t>We need a more general consumption function to model the consumption channel in the financial accelerator.</a:t>
            </a:r>
          </a:p>
          <a:p>
            <a:pPr>
              <a:lnSpc>
                <a:spcPct val="80000"/>
              </a:lnSpc>
              <a:spcAft>
                <a:spcPts val="1400"/>
              </a:spcAft>
              <a:buSzPct val="120000"/>
              <a:buFont typeface="Calibri" pitchFamily="34" charset="0"/>
              <a:buChar char="•"/>
            </a:pPr>
            <a:r>
              <a:rPr lang="en-GB" dirty="0" smtClean="0"/>
              <a:t>The </a:t>
            </a:r>
            <a:r>
              <a:rPr lang="en-GB" dirty="0"/>
              <a:t>Friedman-Ando-Modigliani consumption function </a:t>
            </a:r>
            <a:r>
              <a:rPr lang="en-GB" i="1" dirty="0"/>
              <a:t>requires an income forecasting model</a:t>
            </a:r>
            <a:r>
              <a:rPr lang="en-GB" dirty="0"/>
              <a:t> to generate permanent non-property income. </a:t>
            </a:r>
          </a:p>
          <a:p>
            <a:pPr>
              <a:lnSpc>
                <a:spcPct val="80000"/>
              </a:lnSpc>
              <a:spcAft>
                <a:spcPts val="1400"/>
              </a:spcAft>
              <a:buSzPct val="120000"/>
              <a:buFont typeface="Calibri" pitchFamily="34" charset="0"/>
              <a:buChar char="•"/>
            </a:pPr>
            <a:r>
              <a:rPr lang="en-GB" dirty="0"/>
              <a:t>Unlike Euler equation, it </a:t>
            </a:r>
            <a:r>
              <a:rPr lang="en-GB" i="1" dirty="0"/>
              <a:t>does not throw away </a:t>
            </a:r>
            <a:r>
              <a:rPr lang="en-GB" dirty="0"/>
              <a:t>long-run information</a:t>
            </a:r>
            <a:r>
              <a:rPr lang="en-GB" b="1" dirty="0"/>
              <a:t> </a:t>
            </a:r>
            <a:r>
              <a:rPr lang="en-GB" dirty="0"/>
              <a:t>on income and assets. </a:t>
            </a:r>
          </a:p>
          <a:p>
            <a:pPr>
              <a:spcAft>
                <a:spcPts val="1400"/>
              </a:spcAft>
              <a:buSzPct val="120000"/>
              <a:buFont typeface="Calibri" pitchFamily="34" charset="0"/>
              <a:buChar char="•"/>
            </a:pPr>
            <a:r>
              <a:rPr lang="en-GB" dirty="0" smtClean="0"/>
              <a:t>Since </a:t>
            </a:r>
            <a:r>
              <a:rPr lang="en-GB" dirty="0"/>
              <a:t>solved out consumption function is conditional on end of previous period portfolios and on asset prices, need to </a:t>
            </a:r>
            <a:r>
              <a:rPr lang="en-GB" dirty="0" err="1" smtClean="0"/>
              <a:t>endogenise</a:t>
            </a:r>
            <a:r>
              <a:rPr lang="en-GB" dirty="0" smtClean="0"/>
              <a:t> these in a full macro model.</a:t>
            </a:r>
          </a:p>
          <a:p>
            <a:pPr>
              <a:lnSpc>
                <a:spcPct val="80000"/>
              </a:lnSpc>
              <a:spcAft>
                <a:spcPts val="1400"/>
              </a:spcAft>
              <a:buClr>
                <a:srgbClr val="0070C0"/>
              </a:buClr>
              <a:buSzPct val="120000"/>
              <a:buNone/>
            </a:pPr>
            <a:endParaRPr lang="en-GB" dirty="0">
              <a:solidFill>
                <a:srgbClr val="FF0000"/>
              </a:solidFill>
            </a:endParaRPr>
          </a:p>
        </p:txBody>
      </p:sp>
      <p:sp>
        <p:nvSpPr>
          <p:cNvPr id="6"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18437"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ea typeface="MS PGothic" pitchFamily="34" charset="-128"/>
            </a:endParaRPr>
          </a:p>
        </p:txBody>
      </p:sp>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4909910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First log-linearize</a:t>
            </a:r>
            <a:endParaRPr lang="en-GB" dirty="0"/>
          </a:p>
        </p:txBody>
      </p:sp>
      <p:sp>
        <p:nvSpPr>
          <p:cNvPr id="3" name="Content Placeholder 2"/>
          <p:cNvSpPr>
            <a:spLocks noGrp="1"/>
          </p:cNvSpPr>
          <p:nvPr>
            <p:ph idx="1"/>
          </p:nvPr>
        </p:nvSpPr>
        <p:spPr/>
        <p:txBody>
          <a:bodyPr>
            <a:normAutofit fontScale="92500" lnSpcReduction="10000"/>
          </a:bodyPr>
          <a:lstStyle/>
          <a:p>
            <a:pPr>
              <a:lnSpc>
                <a:spcPct val="110000"/>
              </a:lnSpc>
              <a:buSzPct val="120000"/>
            </a:pPr>
            <a:r>
              <a:rPr lang="en-GB" sz="2600" dirty="0"/>
              <a:t>Log-linearizing gives </a:t>
            </a:r>
            <a:r>
              <a:rPr lang="en-GB" sz="2600" dirty="0" smtClean="0"/>
              <a:t>the </a:t>
            </a:r>
            <a:r>
              <a:rPr lang="en-GB" sz="2600" dirty="0"/>
              <a:t>basic aggregate life-cycle/permanent income </a:t>
            </a:r>
            <a:r>
              <a:rPr lang="en-GB" sz="2600" dirty="0" smtClean="0"/>
              <a:t>consumption function </a:t>
            </a:r>
            <a:r>
              <a:rPr lang="en-GB" sz="2600" dirty="0"/>
              <a:t> </a:t>
            </a:r>
            <a:r>
              <a:rPr lang="en-GB" sz="2600" dirty="0" smtClean="0"/>
              <a:t>gives:</a:t>
            </a:r>
            <a:endParaRPr lang="en-GB" sz="2600" dirty="0"/>
          </a:p>
          <a:p>
            <a:pPr>
              <a:buFontTx/>
              <a:buNone/>
            </a:pPr>
            <a:r>
              <a:rPr lang="en-GB" sz="2600" dirty="0"/>
              <a:t>			                                                                  	                                                                                                </a:t>
            </a:r>
          </a:p>
          <a:p>
            <a:pPr>
              <a:buFontTx/>
              <a:buNone/>
            </a:pPr>
            <a:r>
              <a:rPr lang="en-GB" sz="2800" dirty="0"/>
              <a:t>                              </a:t>
            </a:r>
          </a:p>
          <a:p>
            <a:pPr>
              <a:buFontTx/>
              <a:buNone/>
            </a:pPr>
            <a:endParaRPr lang="en-GB" sz="2800" dirty="0"/>
          </a:p>
          <a:p>
            <a:r>
              <a:rPr lang="en-GB" sz="2600" dirty="0" smtClean="0"/>
              <a:t>Add </a:t>
            </a:r>
            <a:r>
              <a:rPr lang="en-GB" sz="2600" dirty="0"/>
              <a:t>habits (partial adjustment) for a dynamic model around this long-run solution.</a:t>
            </a:r>
          </a:p>
          <a:p>
            <a:pPr>
              <a:buFontTx/>
              <a:buNone/>
            </a:pPr>
            <a:endParaRPr lang="en-GB" sz="2600" b="1" dirty="0"/>
          </a:p>
          <a:p>
            <a:r>
              <a:rPr lang="en-GB" sz="2600" i="1" dirty="0" smtClean="0"/>
              <a:t>Important </a:t>
            </a:r>
            <a:r>
              <a:rPr lang="en-GB" sz="2600" i="1" dirty="0"/>
              <a:t>NOT to use log A</a:t>
            </a:r>
            <a:r>
              <a:rPr lang="en-GB" sz="2600" dirty="0"/>
              <a:t>:  </a:t>
            </a:r>
            <a:endParaRPr lang="en-GB" sz="2600" dirty="0" smtClean="0"/>
          </a:p>
          <a:p>
            <a:pPr lvl="1"/>
            <a:r>
              <a:rPr lang="en-GB" sz="2400" dirty="0" smtClean="0"/>
              <a:t>A/y </a:t>
            </a:r>
            <a:r>
              <a:rPr lang="en-GB" sz="2400" dirty="0"/>
              <a:t>gives far better </a:t>
            </a:r>
            <a:r>
              <a:rPr lang="en-GB" sz="2400" dirty="0" err="1"/>
              <a:t>approx</a:t>
            </a:r>
            <a:r>
              <a:rPr lang="en-GB" sz="2400" dirty="0"/>
              <a:t>, it preserves additive feature of budgets, and allows splitting into small and negative components.</a:t>
            </a:r>
          </a:p>
          <a:p>
            <a:endParaRPr lang="en-GB" dirty="0"/>
          </a:p>
        </p:txBody>
      </p:sp>
      <p:graphicFrame>
        <p:nvGraphicFramePr>
          <p:cNvPr id="4" name="Object 3"/>
          <p:cNvGraphicFramePr>
            <a:graphicFrameLocks noGrp="1" noChangeAspect="1"/>
          </p:cNvGraphicFramePr>
          <p:nvPr>
            <p:extLst>
              <p:ext uri="{D42A27DB-BD31-4B8C-83A1-F6EECF244321}">
                <p14:modId xmlns:p14="http://schemas.microsoft.com/office/powerpoint/2010/main" val="3840702288"/>
              </p:ext>
            </p:extLst>
          </p:nvPr>
        </p:nvGraphicFramePr>
        <p:xfrm>
          <a:off x="1259632" y="2780928"/>
          <a:ext cx="5257204" cy="457462"/>
        </p:xfrm>
        <a:graphic>
          <a:graphicData uri="http://schemas.openxmlformats.org/presentationml/2006/ole">
            <mc:AlternateContent xmlns:mc="http://schemas.openxmlformats.org/markup-compatibility/2006">
              <mc:Choice xmlns:v="urn:schemas-microsoft-com:vml" Requires="v">
                <p:oleObj spid="_x0000_s26699" name="Equation" r:id="rId3" imgW="3403600" imgH="254000" progId="Equation.DSMT4">
                  <p:embed/>
                </p:oleObj>
              </mc:Choice>
              <mc:Fallback>
                <p:oleObj name="Equation" r:id="rId3" imgW="3403600" imgH="254000" progId="Equation.DSMT4">
                  <p:embed/>
                  <p:pic>
                    <p:nvPicPr>
                      <p:cNvPr id="0" name="Object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2780928"/>
                        <a:ext cx="5257204" cy="457462"/>
                      </a:xfrm>
                      <a:prstGeom prst="rect">
                        <a:avLst/>
                      </a:prstGeom>
                      <a:noFill/>
                      <a:ln>
                        <a:noFill/>
                      </a:ln>
                      <a:extLst/>
                    </p:spPr>
                  </p:pic>
                </p:oleObj>
              </mc:Fallback>
            </mc:AlternateContent>
          </a:graphicData>
        </a:graphic>
      </p:graphicFrame>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1924397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Then relax </a:t>
            </a:r>
            <a:r>
              <a:rPr lang="en-GB" dirty="0"/>
              <a:t>parameter restrictions</a:t>
            </a:r>
          </a:p>
        </p:txBody>
      </p:sp>
      <p:sp>
        <p:nvSpPr>
          <p:cNvPr id="22532" name="Rectangle 3"/>
          <p:cNvSpPr>
            <a:spLocks noGrp="1" noChangeArrowheads="1"/>
          </p:cNvSpPr>
          <p:nvPr>
            <p:ph idx="1"/>
          </p:nvPr>
        </p:nvSpPr>
        <p:spPr/>
        <p:txBody>
          <a:bodyPr>
            <a:normAutofit/>
          </a:bodyPr>
          <a:lstStyle/>
          <a:p>
            <a:pPr>
              <a:lnSpc>
                <a:spcPct val="80000"/>
              </a:lnSpc>
              <a:spcAft>
                <a:spcPts val="1400"/>
              </a:spcAft>
              <a:buSzPct val="100000"/>
              <a:buFont typeface="Calibri" pitchFamily="34" charset="0"/>
              <a:buChar char="•"/>
            </a:pPr>
            <a:r>
              <a:rPr lang="en-GB" dirty="0" smtClean="0"/>
              <a:t>Want a flexible functional form which encompasses text-book model but has the following features.</a:t>
            </a:r>
            <a:endParaRPr lang="en-GB" dirty="0"/>
          </a:p>
          <a:p>
            <a:pPr>
              <a:lnSpc>
                <a:spcPct val="80000"/>
              </a:lnSpc>
              <a:spcAft>
                <a:spcPts val="1400"/>
              </a:spcAft>
              <a:buSzPct val="100000"/>
              <a:buFont typeface="Calibri" pitchFamily="34" charset="0"/>
              <a:buChar char="•"/>
            </a:pPr>
            <a:r>
              <a:rPr lang="en-GB" i="1" dirty="0" smtClean="0"/>
              <a:t>Robust </a:t>
            </a:r>
            <a:r>
              <a:rPr lang="en-GB" i="1" dirty="0"/>
              <a:t>to </a:t>
            </a:r>
            <a:r>
              <a:rPr lang="en-GB" dirty="0"/>
              <a:t>limited </a:t>
            </a:r>
            <a:r>
              <a:rPr lang="en-GB" dirty="0" smtClean="0"/>
              <a:t>rationality</a:t>
            </a:r>
          </a:p>
          <a:p>
            <a:pPr marL="457200" lvl="1" indent="0">
              <a:lnSpc>
                <a:spcPct val="80000"/>
              </a:lnSpc>
              <a:spcAft>
                <a:spcPts val="1400"/>
              </a:spcAft>
              <a:buSzPct val="100000"/>
              <a:buNone/>
            </a:pPr>
            <a:r>
              <a:rPr lang="en-GB" dirty="0" smtClean="0"/>
              <a:t>- just </a:t>
            </a:r>
            <a:r>
              <a:rPr lang="en-GB" dirty="0"/>
              <a:t>need household common sense about the budget constraint and a concern about sustaining consumption. </a:t>
            </a:r>
            <a:endParaRPr lang="en-GB" dirty="0" smtClean="0"/>
          </a:p>
          <a:p>
            <a:pPr>
              <a:lnSpc>
                <a:spcPct val="80000"/>
              </a:lnSpc>
              <a:spcAft>
                <a:spcPts val="1400"/>
              </a:spcAft>
              <a:buSzPct val="100000"/>
              <a:buFont typeface="Calibri" pitchFamily="34" charset="0"/>
              <a:buChar char="•"/>
            </a:pPr>
            <a:r>
              <a:rPr lang="en-GB" dirty="0" smtClean="0"/>
              <a:t>Does </a:t>
            </a:r>
            <a:r>
              <a:rPr lang="en-GB" i="1" dirty="0"/>
              <a:t>not </a:t>
            </a:r>
            <a:r>
              <a:rPr lang="en-GB" dirty="0"/>
              <a:t>require strong assumptions of </a:t>
            </a:r>
            <a:r>
              <a:rPr lang="en-GB" dirty="0" smtClean="0"/>
              <a:t>conventional </a:t>
            </a:r>
            <a:r>
              <a:rPr lang="en-GB" dirty="0"/>
              <a:t>DSGE models: </a:t>
            </a:r>
            <a:endParaRPr lang="en-GB" dirty="0" smtClean="0"/>
          </a:p>
          <a:p>
            <a:pPr marL="457200" lvl="1" indent="0">
              <a:lnSpc>
                <a:spcPct val="80000"/>
              </a:lnSpc>
              <a:spcAft>
                <a:spcPts val="1400"/>
              </a:spcAft>
              <a:buSzPct val="100000"/>
              <a:buNone/>
            </a:pPr>
            <a:r>
              <a:rPr lang="en-GB" dirty="0" smtClean="0"/>
              <a:t>- rational </a:t>
            </a:r>
            <a:r>
              <a:rPr lang="en-GB" dirty="0"/>
              <a:t>expectations common to all agents, representative agent, </a:t>
            </a:r>
            <a:r>
              <a:rPr lang="en-GB" dirty="0" smtClean="0"/>
              <a:t>fully efficient </a:t>
            </a:r>
            <a:r>
              <a:rPr lang="en-GB" dirty="0"/>
              <a:t>(financial and credit!) markets, no asymmetric information, no agency </a:t>
            </a:r>
            <a:r>
              <a:rPr lang="en-GB" dirty="0" smtClean="0"/>
              <a:t>problems.</a:t>
            </a:r>
          </a:p>
          <a:p>
            <a:pPr>
              <a:lnSpc>
                <a:spcPct val="80000"/>
              </a:lnSpc>
              <a:spcAft>
                <a:spcPts val="1400"/>
              </a:spcAft>
              <a:buSzPct val="100000"/>
              <a:buFont typeface="Calibri" pitchFamily="34" charset="0"/>
              <a:buChar char="•"/>
            </a:pPr>
            <a:r>
              <a:rPr lang="en-GB" dirty="0" smtClean="0"/>
              <a:t>Empirical </a:t>
            </a:r>
            <a:r>
              <a:rPr lang="en-GB" dirty="0"/>
              <a:t>model of financial sector/real economy </a:t>
            </a:r>
            <a:r>
              <a:rPr lang="en-GB" dirty="0" smtClean="0"/>
              <a:t>linkages</a:t>
            </a:r>
          </a:p>
          <a:p>
            <a:pPr marL="457200" lvl="1" indent="0">
              <a:lnSpc>
                <a:spcPct val="80000"/>
              </a:lnSpc>
              <a:spcAft>
                <a:spcPts val="1400"/>
              </a:spcAft>
              <a:buSzPct val="100000"/>
              <a:buNone/>
            </a:pPr>
            <a:r>
              <a:rPr lang="en-GB" dirty="0" smtClean="0"/>
              <a:t>- allows data on money</a:t>
            </a:r>
            <a:r>
              <a:rPr lang="en-GB" dirty="0"/>
              <a:t>, credit and </a:t>
            </a:r>
            <a:r>
              <a:rPr lang="en-GB" dirty="0" smtClean="0"/>
              <a:t>asset </a:t>
            </a:r>
            <a:r>
              <a:rPr lang="en-GB" dirty="0"/>
              <a:t>prices</a:t>
            </a:r>
            <a:r>
              <a:rPr lang="en-US" dirty="0"/>
              <a:t> </a:t>
            </a:r>
            <a:r>
              <a:rPr lang="en-GB" i="1" dirty="0" smtClean="0"/>
              <a:t>to speak</a:t>
            </a:r>
            <a:r>
              <a:rPr lang="en-GB" b="1" dirty="0" smtClean="0"/>
              <a:t>.</a:t>
            </a:r>
            <a:endParaRPr lang="en-GB" b="1" dirty="0"/>
          </a:p>
        </p:txBody>
      </p:sp>
      <p:sp>
        <p:nvSpPr>
          <p:cNvPr id="4"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3" name="Footer Placeholder 2"/>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356170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nchor="b">
            <a:normAutofit fontScale="90000"/>
          </a:bodyPr>
          <a:lstStyle/>
          <a:p>
            <a:r>
              <a:rPr lang="en-GB" sz="3200" i="1" dirty="0">
                <a:solidFill>
                  <a:srgbClr val="0070C0"/>
                </a:solidFill>
                <a:latin typeface="Garamond" pitchFamily="18" charset="0"/>
              </a:rPr>
              <a:t/>
            </a:r>
            <a:br>
              <a:rPr lang="en-GB" sz="3200" i="1" dirty="0">
                <a:solidFill>
                  <a:srgbClr val="0070C0"/>
                </a:solidFill>
                <a:latin typeface="Garamond" pitchFamily="18" charset="0"/>
              </a:rPr>
            </a:br>
            <a:r>
              <a:rPr lang="en-GB" sz="3100" dirty="0" smtClean="0"/>
              <a:t>Friedman-Ando-Modigliani model </a:t>
            </a:r>
            <a:endParaRPr lang="en-GB" sz="3100" i="1" dirty="0">
              <a:solidFill>
                <a:srgbClr val="0070C0"/>
              </a:solidFill>
              <a:latin typeface="Garamond" pitchFamily="18" charset="0"/>
            </a:endParaRPr>
          </a:p>
        </p:txBody>
      </p:sp>
      <p:sp>
        <p:nvSpPr>
          <p:cNvPr id="23556" name="Rectangle 3"/>
          <p:cNvSpPr>
            <a:spLocks noGrp="1" noChangeArrowheads="1"/>
          </p:cNvSpPr>
          <p:nvPr>
            <p:ph idx="1"/>
          </p:nvPr>
        </p:nvSpPr>
        <p:spPr>
          <a:xfrm>
            <a:off x="457200" y="1028701"/>
            <a:ext cx="8229600" cy="5219700"/>
          </a:xfrm>
        </p:spPr>
        <p:txBody>
          <a:bodyPr>
            <a:normAutofit fontScale="92500" lnSpcReduction="20000"/>
          </a:bodyPr>
          <a:lstStyle/>
          <a:p>
            <a:pPr marL="0" indent="0">
              <a:lnSpc>
                <a:spcPct val="90000"/>
              </a:lnSpc>
              <a:spcAft>
                <a:spcPts val="1400"/>
              </a:spcAft>
              <a:buSzPct val="100000"/>
              <a:buNone/>
            </a:pPr>
            <a:r>
              <a:rPr lang="en-US" sz="2600" b="1" dirty="0" smtClean="0"/>
              <a:t>Necessary modifications</a:t>
            </a:r>
          </a:p>
          <a:p>
            <a:pPr>
              <a:lnSpc>
                <a:spcPct val="90000"/>
              </a:lnSpc>
              <a:spcAft>
                <a:spcPts val="1400"/>
              </a:spcAft>
              <a:buSzPct val="100000"/>
              <a:buFont typeface="Calibri" pitchFamily="34" charset="0"/>
              <a:buChar char="•"/>
            </a:pPr>
            <a:r>
              <a:rPr lang="en-US" sz="2600" dirty="0" smtClean="0"/>
              <a:t>Classical </a:t>
            </a:r>
            <a:r>
              <a:rPr lang="en-US" sz="2600" dirty="0"/>
              <a:t>life-cycle theory suggests the ‘housing wealth effect’ on aggregate consumption (including imputed housing) is </a:t>
            </a:r>
            <a:r>
              <a:rPr lang="en-US" sz="2600" i="1" dirty="0"/>
              <a:t>small or </a:t>
            </a:r>
            <a:r>
              <a:rPr lang="en-US" sz="2600" i="1" dirty="0" smtClean="0"/>
              <a:t>negative</a:t>
            </a:r>
            <a:r>
              <a:rPr lang="en-US" sz="2600" dirty="0" smtClean="0"/>
              <a:t>, </a:t>
            </a:r>
          </a:p>
          <a:p>
            <a:pPr marL="457200" lvl="1" indent="0">
              <a:lnSpc>
                <a:spcPct val="90000"/>
              </a:lnSpc>
              <a:spcAft>
                <a:spcPts val="1400"/>
              </a:spcAft>
              <a:buSzPct val="100000"/>
              <a:buNone/>
            </a:pPr>
            <a:r>
              <a:rPr lang="en-US" sz="2400" dirty="0" smtClean="0"/>
              <a:t>- </a:t>
            </a:r>
            <a:r>
              <a:rPr lang="en-US" sz="2400" dirty="0"/>
              <a:t>s</a:t>
            </a:r>
            <a:r>
              <a:rPr lang="en-US" sz="2400" dirty="0" smtClean="0"/>
              <a:t>o rejects net worth formulations even without credit constraints</a:t>
            </a:r>
            <a:endParaRPr lang="en-US" sz="2400" dirty="0"/>
          </a:p>
          <a:p>
            <a:pPr>
              <a:lnSpc>
                <a:spcPct val="90000"/>
              </a:lnSpc>
              <a:spcAft>
                <a:spcPts val="1400"/>
              </a:spcAft>
              <a:buSzPct val="100000"/>
              <a:buFont typeface="Calibri" pitchFamily="34" charset="0"/>
              <a:buChar char="•"/>
            </a:pPr>
            <a:r>
              <a:rPr lang="en-US" sz="2600" i="1" dirty="0"/>
              <a:t>Small and positive </a:t>
            </a:r>
            <a:r>
              <a:rPr lang="en-US" sz="2600" dirty="0"/>
              <a:t>for consumption </a:t>
            </a:r>
            <a:r>
              <a:rPr lang="en-US" sz="2600" dirty="0" smtClean="0"/>
              <a:t>excluding </a:t>
            </a:r>
            <a:r>
              <a:rPr lang="en-US" sz="2600" dirty="0"/>
              <a:t>imputed </a:t>
            </a:r>
            <a:r>
              <a:rPr lang="en-US" sz="2600" dirty="0" smtClean="0"/>
              <a:t>housing (Muellbauer (2007, </a:t>
            </a:r>
            <a:r>
              <a:rPr lang="en-US" sz="2600" dirty="0"/>
              <a:t>Jackson Hole </a:t>
            </a:r>
            <a:r>
              <a:rPr lang="en-US" sz="2600" dirty="0" smtClean="0"/>
              <a:t>paper) or Aron et al. (2012, </a:t>
            </a:r>
            <a:r>
              <a:rPr lang="en-US" sz="2600" dirty="0" err="1" smtClean="0"/>
              <a:t>RoIW</a:t>
            </a:r>
            <a:r>
              <a:rPr lang="en-US" sz="2600" dirty="0" smtClean="0"/>
              <a:t>))</a:t>
            </a:r>
            <a:endParaRPr lang="en-US" sz="2600" dirty="0"/>
          </a:p>
          <a:p>
            <a:pPr>
              <a:lnSpc>
                <a:spcPct val="90000"/>
              </a:lnSpc>
              <a:spcAft>
                <a:spcPts val="1400"/>
              </a:spcAft>
              <a:buSzPct val="100000"/>
              <a:buFont typeface="Calibri" pitchFamily="34" charset="0"/>
              <a:buChar char="•"/>
            </a:pPr>
            <a:r>
              <a:rPr lang="en-US" sz="2600" dirty="0"/>
              <a:t>The </a:t>
            </a:r>
            <a:r>
              <a:rPr lang="en-US" sz="2600" i="1" dirty="0"/>
              <a:t>credit channel is crucial </a:t>
            </a:r>
            <a:r>
              <a:rPr lang="en-US" sz="2600" dirty="0"/>
              <a:t>to </a:t>
            </a:r>
            <a:r>
              <a:rPr lang="en-US" sz="2600" dirty="0" smtClean="0"/>
              <a:t>explain </a:t>
            </a:r>
            <a:r>
              <a:rPr lang="en-US" sz="2600" dirty="0"/>
              <a:t>impact of </a:t>
            </a:r>
            <a:r>
              <a:rPr lang="en-US" sz="2600" dirty="0" smtClean="0"/>
              <a:t>house prices </a:t>
            </a:r>
            <a:r>
              <a:rPr lang="en-US" sz="2600" dirty="0"/>
              <a:t>on consumption via </a:t>
            </a:r>
            <a:r>
              <a:rPr lang="en-US" sz="2600" i="1" dirty="0"/>
              <a:t>2 </a:t>
            </a:r>
            <a:r>
              <a:rPr lang="en-US" sz="2600" i="1" dirty="0" smtClean="0"/>
              <a:t>mechanisms</a:t>
            </a:r>
            <a:r>
              <a:rPr lang="en-US" sz="2600" dirty="0" smtClean="0"/>
              <a:t>:</a:t>
            </a:r>
          </a:p>
          <a:p>
            <a:pPr lvl="1">
              <a:lnSpc>
                <a:spcPct val="90000"/>
              </a:lnSpc>
              <a:spcAft>
                <a:spcPts val="1400"/>
              </a:spcAft>
              <a:buSzPct val="100000"/>
              <a:buFontTx/>
              <a:buChar char="-"/>
            </a:pPr>
            <a:r>
              <a:rPr lang="en-US" sz="2400" dirty="0" smtClean="0"/>
              <a:t>(-) </a:t>
            </a:r>
            <a:r>
              <a:rPr lang="en-US" sz="2400" dirty="0"/>
              <a:t>down-payment constraint</a:t>
            </a:r>
            <a:r>
              <a:rPr lang="en-US" sz="2400" dirty="0" smtClean="0"/>
              <a:t>;</a:t>
            </a:r>
          </a:p>
          <a:p>
            <a:pPr lvl="1">
              <a:lnSpc>
                <a:spcPct val="90000"/>
              </a:lnSpc>
              <a:spcAft>
                <a:spcPts val="1400"/>
              </a:spcAft>
              <a:buSzPct val="100000"/>
              <a:buFontTx/>
              <a:buChar char="-"/>
            </a:pPr>
            <a:r>
              <a:rPr lang="en-US" sz="2400" dirty="0" smtClean="0"/>
              <a:t>(+) </a:t>
            </a:r>
            <a:r>
              <a:rPr lang="en-US" sz="2400" dirty="0"/>
              <a:t>ability to borrow against home equity, affecting </a:t>
            </a:r>
            <a:r>
              <a:rPr lang="en-US" sz="2400" dirty="0" err="1"/>
              <a:t>mpc</a:t>
            </a:r>
            <a:r>
              <a:rPr lang="en-US" sz="2400" dirty="0"/>
              <a:t> out of housing collateral</a:t>
            </a:r>
            <a:r>
              <a:rPr lang="en-US" sz="2400" dirty="0" smtClean="0"/>
              <a:t>.</a:t>
            </a:r>
          </a:p>
        </p:txBody>
      </p:sp>
      <p:sp>
        <p:nvSpPr>
          <p:cNvPr id="4"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2517286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chor="b">
            <a:normAutofit fontScale="90000"/>
          </a:bodyPr>
          <a:lstStyle/>
          <a:p>
            <a:r>
              <a:rPr lang="en-GB" sz="3200" i="1" dirty="0">
                <a:solidFill>
                  <a:srgbClr val="0070C0"/>
                </a:solidFill>
                <a:latin typeface="Garamond" pitchFamily="18" charset="0"/>
              </a:rPr>
              <a:t/>
            </a:r>
            <a:br>
              <a:rPr lang="en-GB" sz="3200" i="1" dirty="0">
                <a:solidFill>
                  <a:srgbClr val="0070C0"/>
                </a:solidFill>
                <a:latin typeface="Garamond" pitchFamily="18" charset="0"/>
              </a:rPr>
            </a:br>
            <a:r>
              <a:rPr lang="en-GB" dirty="0"/>
              <a:t>I</a:t>
            </a:r>
            <a:r>
              <a:rPr lang="en-GB" dirty="0" smtClean="0"/>
              <a:t>nstitutions matter greatly</a:t>
            </a:r>
            <a:endParaRPr lang="en-GB" sz="3200" i="1" dirty="0">
              <a:solidFill>
                <a:srgbClr val="0070C0"/>
              </a:solidFill>
              <a:latin typeface="Garamond" pitchFamily="18" charset="0"/>
            </a:endParaRPr>
          </a:p>
        </p:txBody>
      </p:sp>
      <p:sp>
        <p:nvSpPr>
          <p:cNvPr id="24580" name="Rectangle 3"/>
          <p:cNvSpPr>
            <a:spLocks noGrp="1" noChangeArrowheads="1"/>
          </p:cNvSpPr>
          <p:nvPr>
            <p:ph idx="1"/>
          </p:nvPr>
        </p:nvSpPr>
        <p:spPr/>
        <p:txBody>
          <a:bodyPr>
            <a:normAutofit lnSpcReduction="10000"/>
          </a:bodyPr>
          <a:lstStyle/>
          <a:p>
            <a:pPr>
              <a:lnSpc>
                <a:spcPct val="80000"/>
              </a:lnSpc>
              <a:spcAft>
                <a:spcPts val="1400"/>
              </a:spcAft>
              <a:buSzPct val="100000"/>
              <a:buFont typeface="Calibri" pitchFamily="34" charset="0"/>
              <a:buChar char="•"/>
            </a:pPr>
            <a:r>
              <a:rPr lang="en-US" i="1" dirty="0"/>
              <a:t>Poorly developed credit markets </a:t>
            </a:r>
            <a:r>
              <a:rPr lang="en-US" dirty="0"/>
              <a:t>imply aggregate consumption falls when house prices rise: </a:t>
            </a:r>
          </a:p>
          <a:p>
            <a:pPr marL="457200" lvl="1" indent="0">
              <a:lnSpc>
                <a:spcPct val="80000"/>
              </a:lnSpc>
              <a:spcAft>
                <a:spcPts val="1400"/>
              </a:spcAft>
              <a:buSzPct val="100000"/>
              <a:buNone/>
            </a:pPr>
            <a:r>
              <a:rPr lang="en-US" dirty="0" smtClean="0"/>
              <a:t>- (</a:t>
            </a:r>
            <a:r>
              <a:rPr lang="en-US" dirty="0"/>
              <a:t>e.g. </a:t>
            </a:r>
            <a:r>
              <a:rPr lang="en-US" dirty="0" smtClean="0"/>
              <a:t>Italy</a:t>
            </a:r>
            <a:r>
              <a:rPr lang="en-US" dirty="0"/>
              <a:t> </a:t>
            </a:r>
            <a:r>
              <a:rPr lang="en-US" dirty="0" smtClean="0"/>
              <a:t>or Japan) </a:t>
            </a:r>
          </a:p>
          <a:p>
            <a:pPr marL="457200" lvl="1" indent="0">
              <a:lnSpc>
                <a:spcPct val="80000"/>
              </a:lnSpc>
              <a:spcAft>
                <a:spcPts val="1400"/>
              </a:spcAft>
              <a:buSzPct val="100000"/>
              <a:buNone/>
            </a:pPr>
            <a:r>
              <a:rPr lang="en-US" dirty="0" smtClean="0"/>
              <a:t>- future </a:t>
            </a:r>
            <a:r>
              <a:rPr lang="en-US" dirty="0"/>
              <a:t>first time buyers (and renters) save more for a deposit (or higher future </a:t>
            </a:r>
            <a:r>
              <a:rPr lang="en-US" dirty="0" smtClean="0"/>
              <a:t>rents)</a:t>
            </a:r>
          </a:p>
          <a:p>
            <a:pPr lvl="1">
              <a:lnSpc>
                <a:spcPct val="80000"/>
              </a:lnSpc>
              <a:spcAft>
                <a:spcPts val="1400"/>
              </a:spcAft>
              <a:buSzPct val="100000"/>
              <a:buFontTx/>
              <a:buChar char="-"/>
            </a:pPr>
            <a:r>
              <a:rPr lang="en-US" dirty="0" smtClean="0"/>
              <a:t>home-owners </a:t>
            </a:r>
            <a:r>
              <a:rPr lang="en-US" dirty="0"/>
              <a:t>have limited access to home equity loans</a:t>
            </a:r>
            <a:r>
              <a:rPr lang="en-US" dirty="0" smtClean="0"/>
              <a:t>.</a:t>
            </a:r>
          </a:p>
          <a:p>
            <a:pPr lvl="1">
              <a:lnSpc>
                <a:spcPct val="80000"/>
              </a:lnSpc>
              <a:spcAft>
                <a:spcPts val="1400"/>
              </a:spcAft>
              <a:buSzPct val="100000"/>
              <a:buFontTx/>
              <a:buChar char="-"/>
            </a:pPr>
            <a:endParaRPr lang="en-US" sz="400" dirty="0"/>
          </a:p>
          <a:p>
            <a:pPr>
              <a:lnSpc>
                <a:spcPct val="80000"/>
              </a:lnSpc>
              <a:spcAft>
                <a:spcPts val="1400"/>
              </a:spcAft>
              <a:buSzPct val="100000"/>
              <a:buFont typeface="Calibri" pitchFamily="34" charset="0"/>
              <a:buChar char="•"/>
            </a:pPr>
            <a:r>
              <a:rPr lang="en-GB" i="1" dirty="0"/>
              <a:t>Deep mortgage markets </a:t>
            </a:r>
            <a:r>
              <a:rPr lang="en-GB" dirty="0"/>
              <a:t>imply the </a:t>
            </a:r>
            <a:r>
              <a:rPr lang="en-GB" dirty="0" smtClean="0"/>
              <a:t>opposite: </a:t>
            </a:r>
          </a:p>
          <a:p>
            <a:pPr lvl="1">
              <a:lnSpc>
                <a:spcPct val="80000"/>
              </a:lnSpc>
              <a:spcAft>
                <a:spcPts val="1400"/>
              </a:spcAft>
              <a:buSzPct val="100000"/>
              <a:buFontTx/>
              <a:buChar char="-"/>
            </a:pPr>
            <a:r>
              <a:rPr lang="en-GB" dirty="0" smtClean="0"/>
              <a:t>a </a:t>
            </a:r>
            <a:r>
              <a:rPr lang="en-GB" dirty="0"/>
              <a:t>lower ratio of down-payments to value applies, so future </a:t>
            </a:r>
            <a:r>
              <a:rPr lang="en-US" dirty="0"/>
              <a:t>first time buyers</a:t>
            </a:r>
            <a:r>
              <a:rPr lang="en-GB" dirty="0"/>
              <a:t> will save little and not respond much to higher house </a:t>
            </a:r>
            <a:r>
              <a:rPr lang="en-GB" dirty="0" smtClean="0"/>
              <a:t>prices; </a:t>
            </a:r>
          </a:p>
          <a:p>
            <a:pPr lvl="1">
              <a:lnSpc>
                <a:spcPct val="80000"/>
              </a:lnSpc>
              <a:spcAft>
                <a:spcPts val="1400"/>
              </a:spcAft>
              <a:buSzPct val="100000"/>
              <a:buFontTx/>
              <a:buChar char="-"/>
            </a:pPr>
            <a:r>
              <a:rPr lang="en-GB" dirty="0" smtClean="0"/>
              <a:t>Greater </a:t>
            </a:r>
            <a:r>
              <a:rPr lang="en-GB" dirty="0"/>
              <a:t>access to home equity loans </a:t>
            </a:r>
            <a:r>
              <a:rPr lang="en-GB" i="1" dirty="0"/>
              <a:t>raises </a:t>
            </a:r>
            <a:r>
              <a:rPr lang="en-GB" i="1" dirty="0" err="1"/>
              <a:t>mpc</a:t>
            </a:r>
            <a:r>
              <a:rPr lang="en-GB" i="1" dirty="0"/>
              <a:t> out of housing </a:t>
            </a:r>
            <a:r>
              <a:rPr lang="en-GB" i="1" dirty="0" smtClean="0"/>
              <a:t>wealth, HA</a:t>
            </a:r>
            <a:r>
              <a:rPr lang="en-GB" i="1" dirty="0"/>
              <a:t>. </a:t>
            </a:r>
            <a:r>
              <a:rPr lang="en-GB" i="1" dirty="0" smtClean="0"/>
              <a:t>Higher </a:t>
            </a:r>
            <a:r>
              <a:rPr lang="en-GB" i="1" dirty="0"/>
              <a:t>collateral values boost spending</a:t>
            </a:r>
            <a:r>
              <a:rPr lang="en-GB" dirty="0"/>
              <a:t>.</a:t>
            </a:r>
          </a:p>
          <a:p>
            <a:pPr lvl="1">
              <a:lnSpc>
                <a:spcPct val="80000"/>
              </a:lnSpc>
              <a:spcAft>
                <a:spcPts val="1400"/>
              </a:spcAft>
              <a:buSzPct val="100000"/>
              <a:buFontTx/>
              <a:buChar char="-"/>
            </a:pPr>
            <a:endParaRPr lang="en-GB" i="1" dirty="0"/>
          </a:p>
          <a:p>
            <a:pPr>
              <a:lnSpc>
                <a:spcPct val="80000"/>
              </a:lnSpc>
              <a:spcAft>
                <a:spcPts val="1400"/>
              </a:spcAft>
              <a:buClr>
                <a:srgbClr val="0070C0"/>
              </a:buClr>
              <a:buSzPct val="120000"/>
              <a:buNone/>
            </a:pPr>
            <a:endParaRPr lang="en-GB" sz="2200" dirty="0"/>
          </a:p>
          <a:p>
            <a:pPr>
              <a:lnSpc>
                <a:spcPct val="80000"/>
              </a:lnSpc>
            </a:pPr>
            <a:endParaRPr lang="en-GB" sz="2400" dirty="0"/>
          </a:p>
        </p:txBody>
      </p:sp>
      <p:sp>
        <p:nvSpPr>
          <p:cNvPr id="4"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1643938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chor="b">
            <a:noAutofit/>
          </a:bodyPr>
          <a:lstStyle/>
          <a:p>
            <a:r>
              <a:rPr lang="en-GB" sz="3200" i="1" dirty="0" smtClean="0">
                <a:solidFill>
                  <a:srgbClr val="0070C0"/>
                </a:solidFill>
                <a:latin typeface="Garamond" pitchFamily="18" charset="0"/>
              </a:rPr>
              <a:t> </a:t>
            </a:r>
            <a:r>
              <a:rPr lang="en-GB" dirty="0"/>
              <a:t>C</a:t>
            </a:r>
            <a:r>
              <a:rPr lang="en-GB" dirty="0" smtClean="0"/>
              <a:t>redit-augmented </a:t>
            </a:r>
            <a:r>
              <a:rPr lang="en-GB" dirty="0" err="1" smtClean="0"/>
              <a:t>consum</a:t>
            </a:r>
            <a:r>
              <a:rPr lang="en-GB" dirty="0" smtClean="0"/>
              <a:t>. </a:t>
            </a:r>
            <a:r>
              <a:rPr lang="en-GB" dirty="0"/>
              <a:t>f</a:t>
            </a:r>
            <a:r>
              <a:rPr lang="en-GB" dirty="0" smtClean="0"/>
              <a:t>n.</a:t>
            </a:r>
            <a:endParaRPr lang="en-US" dirty="0"/>
          </a:p>
        </p:txBody>
      </p:sp>
      <p:sp>
        <p:nvSpPr>
          <p:cNvPr id="30724" name="Rectangle 3"/>
          <p:cNvSpPr>
            <a:spLocks noGrp="1" noChangeArrowheads="1"/>
          </p:cNvSpPr>
          <p:nvPr>
            <p:ph idx="1"/>
          </p:nvPr>
        </p:nvSpPr>
        <p:spPr/>
        <p:txBody>
          <a:bodyPr>
            <a:noAutofit/>
          </a:bodyPr>
          <a:lstStyle/>
          <a:p>
            <a:pPr>
              <a:lnSpc>
                <a:spcPct val="110000"/>
              </a:lnSpc>
              <a:spcAft>
                <a:spcPts val="1000"/>
              </a:spcAft>
              <a:buSzPct val="100000"/>
              <a:buFont typeface="Calibri" pitchFamily="34" charset="0"/>
              <a:buChar char="•"/>
            </a:pPr>
            <a:r>
              <a:rPr lang="en-GB" dirty="0"/>
              <a:t>Many studies of housing wealth effects suffer from</a:t>
            </a:r>
            <a:r>
              <a:rPr lang="en-GB" b="1" dirty="0"/>
              <a:t> </a:t>
            </a:r>
            <a:r>
              <a:rPr lang="en-GB" i="1" dirty="0"/>
              <a:t>poor controls</a:t>
            </a:r>
            <a:r>
              <a:rPr lang="en-GB" dirty="0"/>
              <a:t>, but </a:t>
            </a:r>
            <a:r>
              <a:rPr lang="en-GB" i="1" dirty="0"/>
              <a:t>not</a:t>
            </a:r>
            <a:r>
              <a:rPr lang="en-GB" dirty="0"/>
              <a:t> this one, with long-run solution:</a:t>
            </a:r>
          </a:p>
          <a:p>
            <a:pPr>
              <a:lnSpc>
                <a:spcPct val="80000"/>
              </a:lnSpc>
              <a:spcAft>
                <a:spcPts val="1000"/>
              </a:spcAft>
              <a:buSzPct val="100000"/>
              <a:buFont typeface="Calibri" pitchFamily="34" charset="0"/>
              <a:buChar char="•"/>
            </a:pPr>
            <a:endParaRPr lang="en-GB" dirty="0" smtClean="0">
              <a:solidFill>
                <a:srgbClr val="FF0000"/>
              </a:solidFill>
            </a:endParaRPr>
          </a:p>
          <a:p>
            <a:pPr marL="0" indent="0">
              <a:lnSpc>
                <a:spcPct val="80000"/>
              </a:lnSpc>
              <a:spcAft>
                <a:spcPts val="1000"/>
              </a:spcAft>
              <a:buSzPct val="100000"/>
              <a:buNone/>
            </a:pPr>
            <a:endParaRPr lang="en-GB" dirty="0" smtClean="0"/>
          </a:p>
          <a:p>
            <a:pPr>
              <a:lnSpc>
                <a:spcPct val="80000"/>
              </a:lnSpc>
              <a:spcAft>
                <a:spcPts val="1000"/>
              </a:spcAft>
              <a:buSzPct val="100000"/>
              <a:buFont typeface="Calibri" pitchFamily="34" charset="0"/>
              <a:buChar char="•"/>
            </a:pPr>
            <a:r>
              <a:rPr lang="en-GB" dirty="0" smtClean="0"/>
              <a:t>NLA is liq. </a:t>
            </a:r>
            <a:r>
              <a:rPr lang="en-GB" dirty="0"/>
              <a:t>a</a:t>
            </a:r>
            <a:r>
              <a:rPr lang="en-GB" dirty="0" smtClean="0"/>
              <a:t>ssets –debt, IFA is </a:t>
            </a:r>
            <a:r>
              <a:rPr lang="en-GB" dirty="0" err="1" smtClean="0"/>
              <a:t>illiq</a:t>
            </a:r>
            <a:r>
              <a:rPr lang="en-GB" dirty="0" smtClean="0"/>
              <a:t>. financial, HA is housing</a:t>
            </a:r>
          </a:p>
          <a:p>
            <a:pPr>
              <a:lnSpc>
                <a:spcPct val="80000"/>
              </a:lnSpc>
              <a:spcAft>
                <a:spcPts val="1000"/>
              </a:spcAft>
              <a:buSzPct val="100000"/>
              <a:buFont typeface="Calibri" pitchFamily="34" charset="0"/>
              <a:buChar char="•"/>
            </a:pPr>
            <a:r>
              <a:rPr lang="en-GB" dirty="0" smtClean="0"/>
              <a:t>Short-run </a:t>
            </a:r>
            <a:r>
              <a:rPr lang="en-GB" dirty="0"/>
              <a:t>dynamics also potentially includes growth in income, change in </a:t>
            </a:r>
            <a:r>
              <a:rPr lang="en-GB" dirty="0" smtClean="0"/>
              <a:t> </a:t>
            </a:r>
            <a:r>
              <a:rPr lang="en-GB" dirty="0"/>
              <a:t>interest rate and change in the unemployment rate as uncertainty proxy.</a:t>
            </a:r>
          </a:p>
          <a:p>
            <a:pPr>
              <a:lnSpc>
                <a:spcPct val="110000"/>
              </a:lnSpc>
              <a:spcAft>
                <a:spcPts val="1000"/>
              </a:spcAft>
              <a:buSzPct val="100000"/>
              <a:buFont typeface="Calibri" pitchFamily="34" charset="0"/>
              <a:buChar char="•"/>
            </a:pPr>
            <a:r>
              <a:rPr lang="en-GB" dirty="0"/>
              <a:t>Time varying</a:t>
            </a:r>
            <a:r>
              <a:rPr lang="en-US" dirty="0"/>
              <a:t> parameters are made functions of credit conditions.</a:t>
            </a:r>
          </a:p>
          <a:p>
            <a:pPr>
              <a:lnSpc>
                <a:spcPct val="110000"/>
              </a:lnSpc>
              <a:spcAft>
                <a:spcPts val="1000"/>
              </a:spcAft>
              <a:buSzPct val="100000"/>
              <a:buFont typeface="Calibri" pitchFamily="34" charset="0"/>
              <a:buChar char="•"/>
            </a:pPr>
            <a:r>
              <a:rPr lang="en-US" dirty="0"/>
              <a:t>Heterogeneous underlying </a:t>
            </a:r>
            <a:r>
              <a:rPr lang="en-US" dirty="0" smtClean="0"/>
              <a:t>micro-structure.</a:t>
            </a:r>
            <a:endParaRPr lang="en-GB" dirty="0"/>
          </a:p>
        </p:txBody>
      </p:sp>
      <p:sp>
        <p:nvSpPr>
          <p:cNvPr id="6"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3072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ea typeface="MS PGothic" pitchFamily="34" charset="-128"/>
            </a:endParaRPr>
          </a:p>
        </p:txBody>
      </p:sp>
      <p:graphicFrame>
        <p:nvGraphicFramePr>
          <p:cNvPr id="2051" name="Object 5"/>
          <p:cNvGraphicFramePr>
            <a:graphicFrameLocks noChangeAspect="1"/>
          </p:cNvGraphicFramePr>
          <p:nvPr>
            <p:extLst>
              <p:ext uri="{D42A27DB-BD31-4B8C-83A1-F6EECF244321}">
                <p14:modId xmlns:p14="http://schemas.microsoft.com/office/powerpoint/2010/main" val="1297686248"/>
              </p:ext>
            </p:extLst>
          </p:nvPr>
        </p:nvGraphicFramePr>
        <p:xfrm>
          <a:off x="467544" y="1988840"/>
          <a:ext cx="7683500" cy="1387475"/>
        </p:xfrm>
        <a:graphic>
          <a:graphicData uri="http://schemas.openxmlformats.org/presentationml/2006/ole">
            <mc:AlternateContent xmlns:mc="http://schemas.openxmlformats.org/markup-compatibility/2006">
              <mc:Choice xmlns:v="urn:schemas-microsoft-com:vml" Requires="v">
                <p:oleObj spid="_x0000_s21584" name="Equation" r:id="rId3" imgW="4394160" imgH="685800" progId="Equation.DSMT4">
                  <p:embed/>
                </p:oleObj>
              </mc:Choice>
              <mc:Fallback>
                <p:oleObj name="Equation" r:id="rId3" imgW="4394160" imgH="685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988840"/>
                        <a:ext cx="7683500" cy="1387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1273503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Permanent income: </a:t>
            </a:r>
            <a:r>
              <a:rPr lang="en-GB" dirty="0" err="1" smtClean="0"/>
              <a:t>yperm</a:t>
            </a:r>
            <a:endParaRPr lang="en-GB" dirty="0"/>
          </a:p>
        </p:txBody>
      </p:sp>
      <p:sp>
        <p:nvSpPr>
          <p:cNvPr id="26628" name="Rectangle 3"/>
          <p:cNvSpPr>
            <a:spLocks noGrp="1" noChangeArrowheads="1"/>
          </p:cNvSpPr>
          <p:nvPr>
            <p:ph idx="1"/>
          </p:nvPr>
        </p:nvSpPr>
        <p:spPr/>
        <p:txBody>
          <a:bodyPr>
            <a:normAutofit/>
          </a:bodyPr>
          <a:lstStyle/>
          <a:p>
            <a:pPr>
              <a:lnSpc>
                <a:spcPct val="90000"/>
              </a:lnSpc>
            </a:pPr>
            <a:endParaRPr lang="en-US" sz="2400" dirty="0" smtClean="0"/>
          </a:p>
          <a:p>
            <a:pPr>
              <a:lnSpc>
                <a:spcPct val="90000"/>
              </a:lnSpc>
            </a:pPr>
            <a:endParaRPr lang="en-US" sz="2400" dirty="0"/>
          </a:p>
          <a:p>
            <a:pPr marL="0" indent="0">
              <a:lnSpc>
                <a:spcPct val="90000"/>
              </a:lnSpc>
              <a:buNone/>
            </a:pPr>
            <a:endParaRPr lang="en-US" sz="2400" dirty="0" smtClean="0"/>
          </a:p>
          <a:p>
            <a:pPr>
              <a:lnSpc>
                <a:spcPct val="90000"/>
              </a:lnSpc>
              <a:spcAft>
                <a:spcPts val="1000"/>
              </a:spcAft>
              <a:buSzPct val="120000"/>
              <a:buFont typeface="Calibri" pitchFamily="34" charset="0"/>
              <a:buChar char="•"/>
            </a:pPr>
            <a:r>
              <a:rPr lang="en-US" dirty="0"/>
              <a:t>M</a:t>
            </a:r>
            <a:r>
              <a:rPr lang="en-US" sz="2400" dirty="0" smtClean="0"/>
              <a:t>easures income growth expectations, modeled for US with Michigan Survey income expectations, </a:t>
            </a:r>
            <a:r>
              <a:rPr lang="el-GR" sz="2400" dirty="0" smtClean="0"/>
              <a:t>Δ</a:t>
            </a:r>
            <a:r>
              <a:rPr lang="en-GB" sz="2400" dirty="0" smtClean="0"/>
              <a:t> T-bill rate, trends and log y.</a:t>
            </a:r>
          </a:p>
          <a:p>
            <a:pPr>
              <a:lnSpc>
                <a:spcPct val="90000"/>
              </a:lnSpc>
              <a:spcAft>
                <a:spcPts val="1000"/>
              </a:spcAft>
              <a:buSzPct val="120000"/>
              <a:buFont typeface="Calibri" pitchFamily="34" charset="0"/>
              <a:buChar char="•"/>
            </a:pPr>
            <a:r>
              <a:rPr lang="en-GB" dirty="0" smtClean="0"/>
              <a:t>For SA, in the absence of survey data anchor, Aron &amp; Muellbauer (2013) use richer model incl. gold prices, real and nominal interest rates and shifting effects with monetary policy, house prices interacted with CCI.</a:t>
            </a:r>
            <a:endParaRPr lang="en-GB" sz="2400" dirty="0" smtClean="0"/>
          </a:p>
          <a:p>
            <a:pPr>
              <a:lnSpc>
                <a:spcPct val="90000"/>
              </a:lnSpc>
              <a:spcAft>
                <a:spcPts val="1000"/>
              </a:spcAft>
              <a:buSzPct val="120000"/>
              <a:buFont typeface="Calibri" pitchFamily="34" charset="0"/>
              <a:buChar char="•"/>
            </a:pPr>
            <a:r>
              <a:rPr lang="en-GB" sz="2400" dirty="0" smtClean="0"/>
              <a:t>We use </a:t>
            </a:r>
            <a:r>
              <a:rPr lang="el-GR" sz="2400" dirty="0" smtClean="0"/>
              <a:t>δ</a:t>
            </a:r>
            <a:r>
              <a:rPr lang="en-GB" sz="2400" dirty="0" smtClean="0"/>
              <a:t>=0.95 for quarterly data (20% pa discount)</a:t>
            </a:r>
            <a:endParaRPr lang="en-US" sz="2400" dirty="0" smtClean="0"/>
          </a:p>
        </p:txBody>
      </p:sp>
      <p:sp>
        <p:nvSpPr>
          <p:cNvPr id="6"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2662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ea typeface="MS PGothic" pitchFamily="34" charset="-128"/>
            </a:endParaRPr>
          </a:p>
        </p:txBody>
      </p:sp>
      <p:graphicFrame>
        <p:nvGraphicFramePr>
          <p:cNvPr id="26630" name="Object 5"/>
          <p:cNvGraphicFramePr>
            <a:graphicFrameLocks noChangeAspect="1"/>
          </p:cNvGraphicFramePr>
          <p:nvPr>
            <p:extLst>
              <p:ext uri="{D42A27DB-BD31-4B8C-83A1-F6EECF244321}">
                <p14:modId xmlns:p14="http://schemas.microsoft.com/office/powerpoint/2010/main" val="942554826"/>
              </p:ext>
            </p:extLst>
          </p:nvPr>
        </p:nvGraphicFramePr>
        <p:xfrm>
          <a:off x="1043608" y="1340768"/>
          <a:ext cx="6767513" cy="498475"/>
        </p:xfrm>
        <a:graphic>
          <a:graphicData uri="http://schemas.openxmlformats.org/presentationml/2006/ole">
            <mc:AlternateContent xmlns:mc="http://schemas.openxmlformats.org/markup-compatibility/2006">
              <mc:Choice xmlns:v="urn:schemas-microsoft-com:vml" Requires="v">
                <p:oleObj spid="_x0000_s22611" name="Equation" r:id="rId3" imgW="3174840" imgH="215640" progId="Equation.DSMT4">
                  <p:embed/>
                </p:oleObj>
              </mc:Choice>
              <mc:Fallback>
                <p:oleObj name="Equation" r:id="rId3" imgW="3174840" imgH="2156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340768"/>
                        <a:ext cx="6767513" cy="498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5393758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nchor="b">
            <a:noAutofit/>
          </a:bodyPr>
          <a:lstStyle/>
          <a:p>
            <a:r>
              <a:rPr lang="en-GB" dirty="0" smtClean="0">
                <a:latin typeface="+mj-lt"/>
              </a:rPr>
              <a:t>The credit channel</a:t>
            </a:r>
            <a:endParaRPr lang="en-US" dirty="0">
              <a:latin typeface="+mj-lt"/>
            </a:endParaRPr>
          </a:p>
        </p:txBody>
      </p:sp>
      <p:sp>
        <p:nvSpPr>
          <p:cNvPr id="29700" name="Rectangle 3"/>
          <p:cNvSpPr>
            <a:spLocks noGrp="1" noChangeArrowheads="1"/>
          </p:cNvSpPr>
          <p:nvPr>
            <p:ph idx="1"/>
          </p:nvPr>
        </p:nvSpPr>
        <p:spPr>
          <a:xfrm>
            <a:off x="457200" y="1268760"/>
            <a:ext cx="8229600" cy="4857403"/>
          </a:xfrm>
        </p:spPr>
        <p:txBody>
          <a:bodyPr>
            <a:normAutofit/>
          </a:bodyPr>
          <a:lstStyle/>
          <a:p>
            <a:pPr marL="0" indent="0">
              <a:lnSpc>
                <a:spcPct val="80000"/>
              </a:lnSpc>
              <a:spcAft>
                <a:spcPts val="1400"/>
              </a:spcAft>
              <a:buSzPct val="100000"/>
              <a:buNone/>
            </a:pPr>
            <a:r>
              <a:rPr lang="en-GB" b="1" dirty="0" smtClean="0"/>
              <a:t>The credit channel features through:</a:t>
            </a:r>
          </a:p>
          <a:p>
            <a:pPr>
              <a:lnSpc>
                <a:spcPct val="80000"/>
              </a:lnSpc>
              <a:spcAft>
                <a:spcPts val="1400"/>
              </a:spcAft>
              <a:buSzPct val="100000"/>
              <a:buFont typeface="Calibri" pitchFamily="34" charset="0"/>
              <a:buChar char="•"/>
            </a:pPr>
            <a:r>
              <a:rPr lang="en-GB" dirty="0" smtClean="0"/>
              <a:t>The </a:t>
            </a:r>
            <a:r>
              <a:rPr lang="en-GB" i="1" dirty="0"/>
              <a:t>different </a:t>
            </a:r>
            <a:r>
              <a:rPr lang="en-GB" i="1" dirty="0" err="1"/>
              <a:t>mpcs</a:t>
            </a:r>
            <a:r>
              <a:rPr lang="en-GB" dirty="0"/>
              <a:t> for net liquid assets, illiquid financial assets and for </a:t>
            </a:r>
            <a:r>
              <a:rPr lang="en-GB" dirty="0" smtClean="0"/>
              <a:t>housing </a:t>
            </a:r>
          </a:p>
          <a:p>
            <a:pPr marL="457200" lvl="1" indent="0">
              <a:lnSpc>
                <a:spcPct val="80000"/>
              </a:lnSpc>
              <a:spcAft>
                <a:spcPts val="1400"/>
              </a:spcAft>
              <a:buSzPct val="100000"/>
              <a:buNone/>
            </a:pPr>
            <a:r>
              <a:rPr lang="en-GB" dirty="0" smtClean="0"/>
              <a:t>- larger </a:t>
            </a:r>
            <a:r>
              <a:rPr lang="en-GB" dirty="0"/>
              <a:t>for net </a:t>
            </a:r>
            <a:r>
              <a:rPr lang="en-GB" dirty="0" smtClean="0"/>
              <a:t>liquid assets, Otsuka (2006</a:t>
            </a:r>
            <a:r>
              <a:rPr lang="en-GB" dirty="0"/>
              <a:t>)</a:t>
            </a:r>
          </a:p>
          <a:p>
            <a:pPr>
              <a:lnSpc>
                <a:spcPct val="80000"/>
              </a:lnSpc>
              <a:spcAft>
                <a:spcPts val="1400"/>
              </a:spcAft>
              <a:buSzPct val="100000"/>
              <a:buFont typeface="Calibri" pitchFamily="34" charset="0"/>
              <a:buChar char="•"/>
            </a:pPr>
            <a:r>
              <a:rPr lang="en-GB" dirty="0" smtClean="0"/>
              <a:t>Possible short-term </a:t>
            </a:r>
            <a:r>
              <a:rPr lang="en-GB" dirty="0"/>
              <a:t>cash flow </a:t>
            </a:r>
            <a:r>
              <a:rPr lang="en-GB" dirty="0" smtClean="0"/>
              <a:t>effects </a:t>
            </a:r>
            <a:r>
              <a:rPr lang="en-GB" dirty="0"/>
              <a:t>for borrowers;</a:t>
            </a:r>
          </a:p>
          <a:p>
            <a:pPr>
              <a:lnSpc>
                <a:spcPct val="80000"/>
              </a:lnSpc>
              <a:spcAft>
                <a:spcPts val="1400"/>
              </a:spcAft>
              <a:buSzPct val="100000"/>
              <a:buFont typeface="Calibri" pitchFamily="34" charset="0"/>
              <a:buChar char="•"/>
            </a:pPr>
            <a:r>
              <a:rPr lang="en-GB" dirty="0" smtClean="0"/>
              <a:t>The </a:t>
            </a:r>
            <a:r>
              <a:rPr lang="en-GB" dirty="0"/>
              <a:t>possibility of parameter shifts with credit market </a:t>
            </a:r>
            <a:r>
              <a:rPr lang="en-GB" dirty="0" smtClean="0"/>
              <a:t>liberalisation:</a:t>
            </a:r>
            <a:endParaRPr lang="en-GB" b="1" dirty="0" smtClean="0">
              <a:solidFill>
                <a:srgbClr val="00B050"/>
              </a:solidFill>
            </a:endParaRPr>
          </a:p>
          <a:p>
            <a:pPr lvl="1">
              <a:lnSpc>
                <a:spcPct val="80000"/>
              </a:lnSpc>
              <a:spcAft>
                <a:spcPts val="1400"/>
              </a:spcAft>
              <a:buSzPct val="100000"/>
              <a:buFontTx/>
              <a:buChar char="-"/>
            </a:pPr>
            <a:r>
              <a:rPr lang="en-GB" dirty="0" smtClean="0"/>
              <a:t>Credit conditions index </a:t>
            </a:r>
            <a:r>
              <a:rPr lang="en-GB" i="1" dirty="0" smtClean="0"/>
              <a:t>CCI</a:t>
            </a:r>
            <a:r>
              <a:rPr lang="en-GB" b="1" dirty="0" smtClean="0"/>
              <a:t> </a:t>
            </a:r>
            <a:r>
              <a:rPr lang="en-GB" dirty="0" smtClean="0"/>
              <a:t>from SLO survey for unsecured credit</a:t>
            </a:r>
          </a:p>
          <a:p>
            <a:pPr lvl="1">
              <a:lnSpc>
                <a:spcPct val="80000"/>
              </a:lnSpc>
              <a:spcAft>
                <a:spcPts val="1400"/>
              </a:spcAft>
              <a:buSzPct val="100000"/>
              <a:buFontTx/>
              <a:buChar char="-"/>
            </a:pPr>
            <a:r>
              <a:rPr lang="en-GB" dirty="0"/>
              <a:t>H</a:t>
            </a:r>
            <a:r>
              <a:rPr lang="en-GB" dirty="0" smtClean="0"/>
              <a:t>ousing liquidity index, </a:t>
            </a:r>
            <a:r>
              <a:rPr lang="en-GB" i="1" dirty="0" smtClean="0"/>
              <a:t>HLI</a:t>
            </a:r>
            <a:r>
              <a:rPr lang="en-GB" dirty="0" smtClean="0"/>
              <a:t>, latent variable defining access to home equity credit in the US study.</a:t>
            </a:r>
            <a:endParaRPr lang="en-GB" dirty="0"/>
          </a:p>
        </p:txBody>
      </p:sp>
      <p:sp>
        <p:nvSpPr>
          <p:cNvPr id="4" name="Slide Number Placeholder 5"/>
          <p:cNvSpPr txBox="1">
            <a:spLocks noGrp="1"/>
          </p:cNvSpPr>
          <p:nvPr/>
        </p:nvSpPr>
        <p:spPr bwMode="auto">
          <a:xfrm>
            <a:off x="6553200" y="6248400"/>
            <a:ext cx="2133600" cy="457200"/>
          </a:xfrm>
          <a:prstGeom prst="rect">
            <a:avLst/>
          </a:prstGeom>
          <a:noFill/>
          <a:ln>
            <a:miter lim="800000"/>
            <a:headEnd/>
            <a:tailEnd/>
          </a:ln>
        </p:spPr>
        <p:txBody>
          <a:bodyPr anchor="b"/>
          <a:lstStyle/>
          <a:p>
            <a:pPr algn="r">
              <a:defRPr/>
            </a:pPr>
            <a:endParaRPr lang="en-US" altLang="ja-JP" sz="1200" dirty="0">
              <a:latin typeface="+mn-lt"/>
            </a:endParaRPr>
          </a:p>
        </p:txBody>
      </p:sp>
      <p:sp>
        <p:nvSpPr>
          <p:cNvPr id="2" name="Footer Placeholder 1"/>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1114290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57200" y="764704"/>
            <a:ext cx="8229600" cy="5544616"/>
          </a:xfrm>
        </p:spPr>
        <p:txBody>
          <a:bodyPr>
            <a:normAutofit/>
          </a:bodyPr>
          <a:lstStyle/>
          <a:p>
            <a:pPr marL="342900" lvl="1" indent="-342900">
              <a:lnSpc>
                <a:spcPct val="80000"/>
              </a:lnSpc>
              <a:spcAft>
                <a:spcPts val="1400"/>
              </a:spcAft>
              <a:buSzPct val="80000"/>
              <a:buFont typeface="Calibri" pitchFamily="34" charset="0"/>
              <a:buChar char="•"/>
            </a:pPr>
            <a:r>
              <a:rPr lang="en-GB" sz="2400" dirty="0"/>
              <a:t>Latent interactive variable equation </a:t>
            </a:r>
            <a:r>
              <a:rPr lang="en-GB" sz="2400" dirty="0" smtClean="0"/>
              <a:t>system:</a:t>
            </a:r>
            <a:endParaRPr lang="en-GB" sz="2400" dirty="0"/>
          </a:p>
          <a:p>
            <a:pPr marL="400050" lvl="2" indent="0">
              <a:lnSpc>
                <a:spcPct val="80000"/>
              </a:lnSpc>
              <a:spcAft>
                <a:spcPts val="1400"/>
              </a:spcAft>
              <a:buSzPct val="80000"/>
              <a:buNone/>
            </a:pPr>
            <a:r>
              <a:rPr lang="en-GB" sz="2600" dirty="0" smtClean="0"/>
              <a:t>- </a:t>
            </a:r>
            <a:r>
              <a:rPr lang="en-GB" sz="2200" dirty="0" err="1" smtClean="0"/>
              <a:t>Duca</a:t>
            </a:r>
            <a:r>
              <a:rPr lang="en-GB" sz="2200" dirty="0" smtClean="0"/>
              <a:t> </a:t>
            </a:r>
            <a:r>
              <a:rPr lang="en-GB" sz="2200" dirty="0"/>
              <a:t>and Muellbauer (ECB wp1581, 2013</a:t>
            </a:r>
            <a:r>
              <a:rPr lang="en-GB" sz="2200" dirty="0" smtClean="0"/>
              <a:t>).</a:t>
            </a:r>
            <a:endParaRPr lang="en-GB" sz="2200" dirty="0"/>
          </a:p>
          <a:p>
            <a:pPr marL="342900" lvl="1" indent="-342900">
              <a:lnSpc>
                <a:spcPct val="80000"/>
              </a:lnSpc>
              <a:spcAft>
                <a:spcPts val="1400"/>
              </a:spcAft>
              <a:buSzPct val="80000"/>
              <a:buFont typeface="Calibri" pitchFamily="34" charset="0"/>
              <a:buChar char="•"/>
            </a:pPr>
            <a:r>
              <a:rPr lang="en-GB" sz="2400" dirty="0"/>
              <a:t>For US: system of  4 equilibrium correction models: </a:t>
            </a:r>
            <a:endParaRPr lang="en-GB" sz="2400" dirty="0" smtClean="0"/>
          </a:p>
          <a:p>
            <a:pPr marL="742950" lvl="2" indent="-342900">
              <a:lnSpc>
                <a:spcPct val="80000"/>
              </a:lnSpc>
              <a:spcAft>
                <a:spcPts val="1400"/>
              </a:spcAft>
              <a:buSzPct val="80000"/>
              <a:buFontTx/>
              <a:buChar char="-"/>
            </a:pPr>
            <a:r>
              <a:rPr lang="en-GB" sz="2200" dirty="0" smtClean="0"/>
              <a:t>consumption</a:t>
            </a:r>
            <a:r>
              <a:rPr lang="en-GB" sz="2200" dirty="0"/>
              <a:t>, </a:t>
            </a:r>
            <a:r>
              <a:rPr lang="en-GB" sz="2200" dirty="0" smtClean="0"/>
              <a:t>refinance </a:t>
            </a:r>
            <a:r>
              <a:rPr lang="en-GB" sz="2200" dirty="0"/>
              <a:t>rate, housing equity withdrawal, mortgage </a:t>
            </a:r>
            <a:r>
              <a:rPr lang="en-GB" sz="2200" dirty="0" smtClean="0"/>
              <a:t>stock.</a:t>
            </a:r>
          </a:p>
          <a:p>
            <a:pPr marL="742950" lvl="2" indent="-342900">
              <a:lnSpc>
                <a:spcPct val="80000"/>
              </a:lnSpc>
              <a:spcAft>
                <a:spcPts val="1400"/>
              </a:spcAft>
              <a:buSzPct val="80000"/>
              <a:buFontTx/>
              <a:buChar char="-"/>
            </a:pPr>
            <a:r>
              <a:rPr lang="en-GB" sz="2200" dirty="0"/>
              <a:t>Quarterly data, 1971(4) – 2011(1)</a:t>
            </a:r>
          </a:p>
          <a:p>
            <a:pPr marL="742950" lvl="2" indent="-342900">
              <a:lnSpc>
                <a:spcPct val="80000"/>
              </a:lnSpc>
              <a:spcAft>
                <a:spcPts val="1400"/>
              </a:spcAft>
              <a:buSzPct val="80000"/>
              <a:buFontTx/>
              <a:buChar char="-"/>
            </a:pPr>
            <a:r>
              <a:rPr lang="en-GB" sz="2200" dirty="0"/>
              <a:t>Common, unobserved, evolving structural </a:t>
            </a:r>
            <a:r>
              <a:rPr lang="en-GB" sz="2200" dirty="0" smtClean="0"/>
              <a:t>influences. </a:t>
            </a:r>
          </a:p>
          <a:p>
            <a:pPr marL="742950" lvl="2" indent="-342900">
              <a:lnSpc>
                <a:spcPct val="80000"/>
              </a:lnSpc>
              <a:spcAft>
                <a:spcPts val="1400"/>
              </a:spcAft>
              <a:buSzPct val="80000"/>
              <a:buFontTx/>
              <a:buChar char="-"/>
            </a:pPr>
            <a:r>
              <a:rPr lang="en-GB" sz="2200" dirty="0" smtClean="0"/>
              <a:t>NOT principal component or ‘factor analysis’ but measure of otherwise EXCLUDED effects.</a:t>
            </a:r>
          </a:p>
          <a:p>
            <a:pPr marL="342900" lvl="1" indent="-342900">
              <a:lnSpc>
                <a:spcPct val="80000"/>
              </a:lnSpc>
              <a:spcAft>
                <a:spcPts val="1400"/>
              </a:spcAft>
              <a:buSzPct val="100000"/>
              <a:buFont typeface="Arial" charset="0"/>
              <a:buChar char="•"/>
            </a:pPr>
            <a:r>
              <a:rPr lang="en-GB" dirty="0" smtClean="0"/>
              <a:t>For SA, Aron and Muellbauer (2013) (update of a 2000 working paper), estimated a 2-equation model for consumption and </a:t>
            </a:r>
            <a:r>
              <a:rPr lang="en-GB" dirty="0" err="1" smtClean="0"/>
              <a:t>hh</a:t>
            </a:r>
            <a:r>
              <a:rPr lang="en-GB" dirty="0" smtClean="0"/>
              <a:t> debt.</a:t>
            </a:r>
            <a:endParaRPr lang="en-GB" sz="2400" dirty="0"/>
          </a:p>
          <a:p>
            <a:pPr marL="608013" indent="-608013" defTabSz="912813" eaLnBrk="1" hangingPunct="1">
              <a:spcBef>
                <a:spcPct val="50000"/>
              </a:spcBef>
            </a:pPr>
            <a:endParaRPr lang="en-GB" sz="3600" b="1" dirty="0" smtClean="0">
              <a:solidFill>
                <a:srgbClr val="000099"/>
              </a:solidFill>
              <a:latin typeface="Times New Roman" pitchFamily="18" charset="0"/>
            </a:endParaRPr>
          </a:p>
          <a:p>
            <a:pPr marL="608013" indent="-608013" defTabSz="912813" eaLnBrk="1" hangingPunct="1">
              <a:spcBef>
                <a:spcPct val="50000"/>
              </a:spcBef>
            </a:pPr>
            <a:endParaRPr lang="en-GB" sz="3600" dirty="0" smtClean="0">
              <a:solidFill>
                <a:srgbClr val="000099"/>
              </a:solidFill>
              <a:latin typeface="Times New Roman" pitchFamily="18" charset="0"/>
            </a:endParaRPr>
          </a:p>
          <a:p>
            <a:pPr marL="608013" indent="-608013" defTabSz="912813" eaLnBrk="1" hangingPunct="1">
              <a:spcBef>
                <a:spcPct val="50000"/>
              </a:spcBef>
              <a:buFontTx/>
              <a:buNone/>
            </a:pPr>
            <a:endParaRPr lang="en-GB" sz="2000" i="1" dirty="0" smtClean="0">
              <a:solidFill>
                <a:srgbClr val="000099"/>
              </a:solidFill>
              <a:latin typeface="Times New Roman" pitchFamily="18" charset="0"/>
            </a:endParaRPr>
          </a:p>
        </p:txBody>
      </p:sp>
      <p:sp>
        <p:nvSpPr>
          <p:cNvPr id="2" name="Title 1"/>
          <p:cNvSpPr>
            <a:spLocks noGrp="1"/>
          </p:cNvSpPr>
          <p:nvPr>
            <p:ph type="title"/>
          </p:nvPr>
        </p:nvSpPr>
        <p:spPr/>
        <p:txBody>
          <a:bodyPr>
            <a:noAutofit/>
          </a:bodyPr>
          <a:lstStyle/>
          <a:p>
            <a:r>
              <a:rPr lang="en-GB" dirty="0" smtClean="0">
                <a:latin typeface="+mj-lt"/>
              </a:rPr>
              <a:t>LIVES: latent interactive variables </a:t>
            </a:r>
            <a:endParaRPr lang="en-GB" dirty="0">
              <a:latin typeface="+mj-lt"/>
            </a:endParaRPr>
          </a:p>
        </p:txBody>
      </p:sp>
      <p:sp>
        <p:nvSpPr>
          <p:cNvPr id="3" name="Footer Placeholder 2"/>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9455056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Time varying </a:t>
            </a:r>
            <a:r>
              <a:rPr lang="en-GB" dirty="0" err="1" smtClean="0"/>
              <a:t>mpc</a:t>
            </a:r>
            <a:r>
              <a:rPr lang="en-GB" dirty="0" smtClean="0"/>
              <a:t> of US housing</a:t>
            </a:r>
            <a:endParaRPr lang="en-GB" dirty="0"/>
          </a:p>
        </p:txBody>
      </p:sp>
      <p:pic>
        <p:nvPicPr>
          <p:cNvPr id="4" name="Picture 2"/>
          <p:cNvPicPr>
            <a:picLocks noGrp="1" noChangeAspect="1" noChangeArrowheads="1"/>
          </p:cNvPicPr>
          <p:nvPr>
            <p:ph idx="1"/>
          </p:nvPr>
        </p:nvPicPr>
        <p:blipFill>
          <a:blip r:embed="rId2" cstate="print"/>
          <a:stretch>
            <a:fillRect/>
          </a:stretch>
        </p:blipFill>
        <p:spPr bwMode="auto">
          <a:xfrm>
            <a:off x="683568" y="1124744"/>
            <a:ext cx="7776864" cy="5184576"/>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636099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t>UK CCI </a:t>
            </a:r>
            <a:endParaRPr lang="en-GB" dirty="0"/>
          </a:p>
        </p:txBody>
      </p:sp>
      <p:sp>
        <p:nvSpPr>
          <p:cNvPr id="5" name="Content Placeholder 4"/>
          <p:cNvSpPr>
            <a:spLocks noGrp="1"/>
          </p:cNvSpPr>
          <p:nvPr>
            <p:ph idx="1"/>
          </p:nvPr>
        </p:nvSpPr>
        <p:spPr/>
        <p:txBody>
          <a:bodyPr/>
          <a:lstStyle/>
          <a:p>
            <a:endParaRPr lang="en-GB"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52736"/>
            <a:ext cx="8280920" cy="5649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0046394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 CCI Aron and Muellbauer,2013</a:t>
            </a:r>
            <a:endParaRPr lang="en-GB" dirty="0"/>
          </a:p>
        </p:txBody>
      </p:sp>
      <p:sp>
        <p:nvSpPr>
          <p:cNvPr id="4" name="Footer Placeholder 3"/>
          <p:cNvSpPr>
            <a:spLocks noGrp="1"/>
          </p:cNvSpPr>
          <p:nvPr>
            <p:ph type="ftr" sz="quarter" idx="11"/>
          </p:nvPr>
        </p:nvSpPr>
        <p:spPr/>
        <p:txBody>
          <a:bodyPr/>
          <a:lstStyle/>
          <a:p>
            <a:r>
              <a:rPr lang="en-GB" smtClean="0"/>
              <a:t>Muellbauer</a:t>
            </a:r>
            <a:endParaRPr lang="en-GB"/>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5298" y="1125538"/>
            <a:ext cx="7513404" cy="5000625"/>
          </a:xfrm>
          <a:prstGeom prst="rect">
            <a:avLst/>
          </a:prstGeom>
          <a:noFill/>
          <a:ln>
            <a:noFill/>
          </a:ln>
        </p:spPr>
      </p:pic>
    </p:spTree>
    <p:extLst>
      <p:ext uri="{BB962C8B-B14F-4D97-AF65-F5344CB8AC3E}">
        <p14:creationId xmlns:p14="http://schemas.microsoft.com/office/powerpoint/2010/main" val="1200329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Empirical evidence from S Africa</a:t>
            </a:r>
            <a:endParaRPr lang="en-GB" dirty="0"/>
          </a:p>
        </p:txBody>
      </p:sp>
      <p:sp>
        <p:nvSpPr>
          <p:cNvPr id="3" name="Content Placeholder 2"/>
          <p:cNvSpPr>
            <a:spLocks noGrp="1"/>
          </p:cNvSpPr>
          <p:nvPr>
            <p:ph idx="1"/>
          </p:nvPr>
        </p:nvSpPr>
        <p:spPr/>
        <p:txBody>
          <a:bodyPr/>
          <a:lstStyle/>
          <a:p>
            <a:r>
              <a:rPr lang="en-GB" dirty="0" smtClean="0"/>
              <a:t>CCI estimate for SA comes from 2-equation model for consumption and household debt.  Without CCI, neither consumption/income nor debt/income are explicable. </a:t>
            </a:r>
          </a:p>
          <a:p>
            <a:r>
              <a:rPr lang="en-GB" dirty="0" smtClean="0"/>
              <a:t>With CCI, nice economic story with strong interest rate effects, wealth effects and CCI* housing collateral interaction.</a:t>
            </a:r>
          </a:p>
          <a:p>
            <a:r>
              <a:rPr lang="en-GB" dirty="0" smtClean="0"/>
              <a:t>Liquid assets minus debt</a:t>
            </a:r>
          </a:p>
          <a:p>
            <a:pPr marL="0" indent="0">
              <a:buNone/>
            </a:pPr>
            <a:r>
              <a:rPr lang="en-GB" dirty="0"/>
              <a:t>i</a:t>
            </a:r>
            <a:r>
              <a:rPr lang="en-GB" dirty="0" smtClean="0"/>
              <a:t>s much more spendable </a:t>
            </a:r>
          </a:p>
          <a:p>
            <a:pPr marL="0" indent="0">
              <a:buNone/>
            </a:pPr>
            <a:r>
              <a:rPr lang="en-GB" dirty="0"/>
              <a:t>t</a:t>
            </a:r>
            <a:r>
              <a:rPr lang="en-GB" dirty="0" smtClean="0"/>
              <a:t>han </a:t>
            </a:r>
            <a:r>
              <a:rPr lang="en-GB" dirty="0"/>
              <a:t>p</a:t>
            </a:r>
            <a:r>
              <a:rPr lang="en-GB" dirty="0" smtClean="0"/>
              <a:t>ension or stock </a:t>
            </a:r>
          </a:p>
          <a:p>
            <a:pPr marL="0" indent="0">
              <a:buNone/>
            </a:pPr>
            <a:r>
              <a:rPr lang="en-GB" dirty="0"/>
              <a:t> </a:t>
            </a:r>
            <a:r>
              <a:rPr lang="en-GB" dirty="0" smtClean="0"/>
              <a:t>market wealth</a:t>
            </a:r>
          </a:p>
          <a:p>
            <a:endParaRPr lang="en-GB" dirty="0"/>
          </a:p>
        </p:txBody>
      </p:sp>
      <p:sp>
        <p:nvSpPr>
          <p:cNvPr id="4" name="Footer Placeholder 3"/>
          <p:cNvSpPr>
            <a:spLocks noGrp="1"/>
          </p:cNvSpPr>
          <p:nvPr>
            <p:ph type="ftr" sz="quarter" idx="11"/>
          </p:nvPr>
        </p:nvSpPr>
        <p:spPr/>
        <p:txBody>
          <a:bodyPr/>
          <a:lstStyle/>
          <a:p>
            <a:r>
              <a:rPr lang="en-GB" smtClean="0"/>
              <a:t>Muellbauer</a:t>
            </a:r>
            <a:endParaRPr lang="en-GB"/>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3356992"/>
            <a:ext cx="5040560" cy="3310136"/>
          </a:xfrm>
          <a:prstGeom prst="rect">
            <a:avLst/>
          </a:prstGeom>
          <a:noFill/>
          <a:ln>
            <a:noFill/>
          </a:ln>
        </p:spPr>
      </p:pic>
    </p:spTree>
    <p:extLst>
      <p:ext uri="{BB962C8B-B14F-4D97-AF65-F5344CB8AC3E}">
        <p14:creationId xmlns:p14="http://schemas.microsoft.com/office/powerpoint/2010/main" val="2858509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 </a:t>
            </a:r>
            <a:r>
              <a:rPr lang="en-GB" dirty="0" err="1" smtClean="0"/>
              <a:t>etc</a:t>
            </a:r>
            <a:r>
              <a:rPr lang="en-GB" dirty="0" smtClean="0"/>
              <a:t> consumption functions</a:t>
            </a:r>
            <a:endParaRPr lang="en-GB" dirty="0"/>
          </a:p>
        </p:txBody>
      </p:sp>
      <p:sp>
        <p:nvSpPr>
          <p:cNvPr id="3" name="Content Placeholder 2"/>
          <p:cNvSpPr>
            <a:spLocks noGrp="1"/>
          </p:cNvSpPr>
          <p:nvPr>
            <p:ph idx="1"/>
          </p:nvPr>
        </p:nvSpPr>
        <p:spPr/>
        <p:txBody>
          <a:bodyPr>
            <a:normAutofit lnSpcReduction="10000"/>
          </a:bodyPr>
          <a:lstStyle/>
          <a:p>
            <a:pPr marL="0" indent="0">
              <a:spcAft>
                <a:spcPts val="500"/>
              </a:spcAft>
              <a:buNone/>
            </a:pPr>
            <a:endParaRPr lang="en-GB" dirty="0" smtClean="0"/>
          </a:p>
          <a:p>
            <a:pPr>
              <a:spcAft>
                <a:spcPts val="500"/>
              </a:spcAft>
            </a:pPr>
            <a:r>
              <a:rPr lang="en-GB" dirty="0" smtClean="0"/>
              <a:t>Corroborating </a:t>
            </a:r>
            <a:r>
              <a:rPr lang="en-GB" dirty="0"/>
              <a:t>findings for UK, Australia (M. &amp; Williams, BIS 2012) , South Africa (Aron &amp; M., </a:t>
            </a:r>
            <a:r>
              <a:rPr lang="en-GB" dirty="0" err="1"/>
              <a:t>RoIW</a:t>
            </a:r>
            <a:r>
              <a:rPr lang="en-GB" dirty="0"/>
              <a:t>, 2013), Canada (M., St. </a:t>
            </a:r>
            <a:r>
              <a:rPr lang="en-GB" dirty="0" err="1"/>
              <a:t>Amant</a:t>
            </a:r>
            <a:r>
              <a:rPr lang="en-GB" dirty="0"/>
              <a:t> &amp; Williams, BOC </a:t>
            </a:r>
            <a:r>
              <a:rPr lang="en-GB" dirty="0" err="1"/>
              <a:t>wp</a:t>
            </a:r>
            <a:r>
              <a:rPr lang="en-GB" dirty="0"/>
              <a:t> 2015</a:t>
            </a:r>
            <a:r>
              <a:rPr lang="en-GB" dirty="0" smtClean="0"/>
              <a:t>), France (Chauvin and M. 2014)</a:t>
            </a:r>
            <a:endParaRPr lang="en-GB" dirty="0"/>
          </a:p>
          <a:p>
            <a:pPr marL="800100" lvl="1" indent="-342900">
              <a:spcAft>
                <a:spcPts val="500"/>
              </a:spcAft>
              <a:buFontTx/>
              <a:buChar char="-"/>
            </a:pPr>
            <a:r>
              <a:rPr lang="en-GB" dirty="0"/>
              <a:t>housing ‘wealth’ effects zero or negative before mortgage credit liberalisation, </a:t>
            </a:r>
          </a:p>
          <a:p>
            <a:pPr marL="800100" lvl="1" indent="-342900">
              <a:spcAft>
                <a:spcPts val="500"/>
              </a:spcAft>
              <a:buFontTx/>
              <a:buChar char="-"/>
            </a:pPr>
            <a:r>
              <a:rPr lang="en-GB" dirty="0" err="1"/>
              <a:t>mpc</a:t>
            </a:r>
            <a:r>
              <a:rPr lang="en-GB" dirty="0"/>
              <a:t> for net liquid assets between 0.08 and 0.16, for illiquid financial assets between 0.015 and 0.03, </a:t>
            </a:r>
          </a:p>
          <a:p>
            <a:pPr marL="800100" lvl="1" indent="-342900">
              <a:spcAft>
                <a:spcPts val="500"/>
              </a:spcAft>
              <a:buFontTx/>
              <a:buChar char="-"/>
            </a:pPr>
            <a:r>
              <a:rPr lang="en-GB" dirty="0"/>
              <a:t>speeds of adjustment typically </a:t>
            </a:r>
            <a:r>
              <a:rPr lang="en-GB" dirty="0" smtClean="0"/>
              <a:t>0.35-0.45,</a:t>
            </a:r>
          </a:p>
          <a:p>
            <a:pPr marL="800100" lvl="1" indent="-342900">
              <a:spcAft>
                <a:spcPts val="500"/>
              </a:spcAft>
              <a:buFontTx/>
              <a:buChar char="-"/>
            </a:pPr>
            <a:r>
              <a:rPr lang="en-GB" dirty="0" smtClean="0"/>
              <a:t>Some other studies </a:t>
            </a:r>
            <a:r>
              <a:rPr lang="en-GB" dirty="0"/>
              <a:t> </a:t>
            </a:r>
            <a:r>
              <a:rPr lang="en-GB" dirty="0" smtClean="0"/>
              <a:t>(e.g. Case</a:t>
            </a:r>
            <a:r>
              <a:rPr lang="en-GB" dirty="0"/>
              <a:t>, Quigley, </a:t>
            </a:r>
            <a:r>
              <a:rPr lang="en-GB" dirty="0" err="1"/>
              <a:t>Shiller</a:t>
            </a:r>
            <a:r>
              <a:rPr lang="en-GB" dirty="0"/>
              <a:t>, 2009, 2013)</a:t>
            </a:r>
            <a:r>
              <a:rPr lang="en-GB" dirty="0" smtClean="0"/>
              <a:t> exaggerate ‘housing wealth effect’, confusing it with shifts in CCI.</a:t>
            </a:r>
            <a:endParaRPr lang="en-GB" dirty="0"/>
          </a:p>
          <a:p>
            <a:endParaRPr lang="en-GB" dirty="0"/>
          </a:p>
        </p:txBody>
      </p:sp>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9130205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 consumption function</a:t>
            </a:r>
          </a:p>
        </p:txBody>
      </p:sp>
      <p:sp>
        <p:nvSpPr>
          <p:cNvPr id="3" name="Content Placeholder 2"/>
          <p:cNvSpPr>
            <a:spLocks noGrp="1"/>
          </p:cNvSpPr>
          <p:nvPr>
            <p:ph idx="1"/>
          </p:nvPr>
        </p:nvSpPr>
        <p:spPr>
          <a:xfrm>
            <a:off x="457200" y="908720"/>
            <a:ext cx="8229600" cy="5400600"/>
          </a:xfrm>
        </p:spPr>
        <p:txBody>
          <a:bodyPr>
            <a:normAutofit fontScale="92500" lnSpcReduction="20000"/>
          </a:bodyPr>
          <a:lstStyle/>
          <a:p>
            <a:pPr>
              <a:spcAft>
                <a:spcPts val="700"/>
              </a:spcAft>
            </a:pPr>
            <a:r>
              <a:rPr lang="en-GB" sz="2600" dirty="0"/>
              <a:t>5 or 6 variables integrated of order 1</a:t>
            </a:r>
          </a:p>
          <a:p>
            <a:pPr>
              <a:spcAft>
                <a:spcPts val="700"/>
              </a:spcAft>
            </a:pPr>
            <a:endParaRPr lang="en-GB" sz="2600" dirty="0"/>
          </a:p>
          <a:p>
            <a:pPr>
              <a:spcAft>
                <a:spcPts val="700"/>
              </a:spcAft>
            </a:pPr>
            <a:endParaRPr lang="en-GB" sz="2600" dirty="0"/>
          </a:p>
          <a:p>
            <a:pPr marL="0" indent="0">
              <a:spcAft>
                <a:spcPts val="700"/>
              </a:spcAft>
              <a:buNone/>
            </a:pPr>
            <a:endParaRPr lang="en-GB" sz="2600" dirty="0"/>
          </a:p>
          <a:p>
            <a:pPr>
              <a:spcAft>
                <a:spcPts val="700"/>
              </a:spcAft>
            </a:pPr>
            <a:r>
              <a:rPr lang="en-GB" sz="2600" dirty="0"/>
              <a:t>Only </a:t>
            </a:r>
            <a:r>
              <a:rPr lang="en-GB" sz="2600" dirty="0" smtClean="0"/>
              <a:t>1 </a:t>
            </a:r>
            <a:r>
              <a:rPr lang="en-GB" sz="2600" dirty="0"/>
              <a:t>co-integrating vector.</a:t>
            </a:r>
          </a:p>
          <a:p>
            <a:pPr>
              <a:spcAft>
                <a:spcPts val="700"/>
              </a:spcAft>
            </a:pPr>
            <a:r>
              <a:rPr lang="en-GB" sz="2600" dirty="0"/>
              <a:t>Only </a:t>
            </a:r>
            <a:r>
              <a:rPr lang="en-GB" sz="2600" dirty="0" smtClean="0"/>
              <a:t>1 </a:t>
            </a:r>
            <a:r>
              <a:rPr lang="en-GB" sz="2600" dirty="0"/>
              <a:t>significant adjustment </a:t>
            </a:r>
            <a:r>
              <a:rPr lang="en-GB" sz="2600" dirty="0" err="1"/>
              <a:t>coeff</a:t>
            </a:r>
            <a:r>
              <a:rPr lang="en-GB" sz="2600" dirty="0"/>
              <a:t>. – that for consumption.</a:t>
            </a:r>
          </a:p>
          <a:p>
            <a:pPr>
              <a:spcAft>
                <a:spcPts val="700"/>
              </a:spcAft>
            </a:pPr>
            <a:r>
              <a:rPr lang="en-GB" sz="2600" i="1" dirty="0"/>
              <a:t>Reverses </a:t>
            </a:r>
            <a:r>
              <a:rPr lang="en-GB" sz="2600" i="1" dirty="0" err="1" smtClean="0"/>
              <a:t>Lettau</a:t>
            </a:r>
            <a:r>
              <a:rPr lang="en-GB" sz="2600" i="1" dirty="0" smtClean="0"/>
              <a:t> &amp; </a:t>
            </a:r>
            <a:r>
              <a:rPr lang="en-GB" sz="2600" i="1" dirty="0" err="1" smtClean="0"/>
              <a:t>Ludvigson</a:t>
            </a:r>
            <a:r>
              <a:rPr lang="en-GB" sz="2600" i="1" dirty="0" smtClean="0"/>
              <a:t> </a:t>
            </a:r>
            <a:r>
              <a:rPr lang="en-GB" sz="2600" dirty="0"/>
              <a:t>(2001, 2004, 2013) </a:t>
            </a:r>
            <a:r>
              <a:rPr lang="en-GB" sz="2600" i="1" dirty="0"/>
              <a:t>claim</a:t>
            </a:r>
            <a:r>
              <a:rPr lang="en-GB" sz="2600" dirty="0"/>
              <a:t> that wealth, rather than consumption adjusts to the co-integrating </a:t>
            </a:r>
            <a:r>
              <a:rPr lang="en-GB" sz="2600" dirty="0" smtClean="0"/>
              <a:t>relationship – see next section.</a:t>
            </a:r>
            <a:endParaRPr lang="en-GB" sz="2600" dirty="0"/>
          </a:p>
          <a:p>
            <a:pPr>
              <a:spcAft>
                <a:spcPts val="700"/>
              </a:spcAft>
            </a:pPr>
            <a:r>
              <a:rPr lang="en-GB" sz="2600" i="1" dirty="0"/>
              <a:t>Given </a:t>
            </a:r>
            <a:r>
              <a:rPr lang="en-GB" sz="2600" i="1" dirty="0" smtClean="0"/>
              <a:t>credit conditions, </a:t>
            </a:r>
            <a:r>
              <a:rPr lang="en-GB" sz="2600" i="1" dirty="0"/>
              <a:t>parameter stability and international evidence </a:t>
            </a:r>
            <a:r>
              <a:rPr lang="en-GB" sz="2600" dirty="0"/>
              <a:t>(UK, </a:t>
            </a:r>
            <a:r>
              <a:rPr lang="en-GB" sz="2600" dirty="0" smtClean="0"/>
              <a:t>S. </a:t>
            </a:r>
            <a:r>
              <a:rPr lang="en-GB" sz="2600" dirty="0"/>
              <a:t>Africa, Australia, Canada, France, Germany, Japan) suggests consumption function is a structural equation in the Cowles Commission sense.</a:t>
            </a:r>
          </a:p>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2375076749"/>
              </p:ext>
            </p:extLst>
          </p:nvPr>
        </p:nvGraphicFramePr>
        <p:xfrm>
          <a:off x="1042988" y="1557338"/>
          <a:ext cx="7027862" cy="936625"/>
        </p:xfrm>
        <a:graphic>
          <a:graphicData uri="http://schemas.openxmlformats.org/presentationml/2006/ole">
            <mc:AlternateContent xmlns:mc="http://schemas.openxmlformats.org/markup-compatibility/2006">
              <mc:Choice xmlns:v="urn:schemas-microsoft-com:vml" Requires="v">
                <p:oleObj spid="_x0000_s28733" name="Equation" r:id="rId3" imgW="3352680" imgH="482400" progId="Equation.DSMT4">
                  <p:embed/>
                </p:oleObj>
              </mc:Choice>
              <mc:Fallback>
                <p:oleObj name="Equation" r:id="rId3" imgW="3352680" imgH="4824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557338"/>
                        <a:ext cx="70278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42934256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mn-lt"/>
              </a:rPr>
              <a:t>7. </a:t>
            </a:r>
            <a:r>
              <a:rPr lang="en-GB" dirty="0" err="1" smtClean="0">
                <a:latin typeface="+mn-lt"/>
              </a:rPr>
              <a:t>Lettau</a:t>
            </a:r>
            <a:r>
              <a:rPr lang="en-GB" dirty="0" smtClean="0">
                <a:latin typeface="+mn-lt"/>
              </a:rPr>
              <a:t> &amp; </a:t>
            </a:r>
            <a:r>
              <a:rPr lang="en-GB" dirty="0" err="1" smtClean="0">
                <a:latin typeface="+mn-lt"/>
              </a:rPr>
              <a:t>Ludvigson</a:t>
            </a:r>
            <a:r>
              <a:rPr lang="en-GB" dirty="0" smtClean="0">
                <a:latin typeface="+mn-lt"/>
              </a:rPr>
              <a:t>, FRB-US</a:t>
            </a:r>
            <a:endParaRPr lang="en-GB" dirty="0">
              <a:solidFill>
                <a:srgbClr val="0070C0"/>
              </a:solidFill>
              <a:latin typeface="+mn-lt"/>
            </a:endParaRPr>
          </a:p>
        </p:txBody>
      </p:sp>
      <p:sp>
        <p:nvSpPr>
          <p:cNvPr id="3" name="Content Placeholder 2"/>
          <p:cNvSpPr>
            <a:spLocks noGrp="1"/>
          </p:cNvSpPr>
          <p:nvPr>
            <p:ph idx="1"/>
          </p:nvPr>
        </p:nvSpPr>
        <p:spPr/>
        <p:txBody>
          <a:bodyPr>
            <a:normAutofit/>
          </a:bodyPr>
          <a:lstStyle/>
          <a:p>
            <a:r>
              <a:rPr lang="en-GB" sz="2400" dirty="0"/>
              <a:t>2 highly influential papers in </a:t>
            </a:r>
            <a:r>
              <a:rPr lang="en-GB" sz="2400" dirty="0" smtClean="0"/>
              <a:t>macro-finance:</a:t>
            </a:r>
            <a:endParaRPr lang="en-GB" sz="2400" dirty="0"/>
          </a:p>
          <a:p>
            <a:pPr lvl="1"/>
            <a:r>
              <a:rPr lang="en-GB" u="sng" dirty="0">
                <a:solidFill>
                  <a:srgbClr val="0066FF"/>
                </a:solidFill>
              </a:rPr>
              <a:t>Consumption, aggregate wealth, and expected stock returns</a:t>
            </a:r>
          </a:p>
          <a:p>
            <a:pPr marL="0" indent="0">
              <a:buNone/>
            </a:pPr>
            <a:r>
              <a:rPr lang="en-GB" sz="2400" dirty="0" smtClean="0"/>
              <a:t>    	The </a:t>
            </a:r>
            <a:r>
              <a:rPr lang="en-GB" sz="2400" dirty="0"/>
              <a:t>Journal of Finance </a:t>
            </a:r>
            <a:r>
              <a:rPr lang="en-GB" sz="2400" dirty="0" smtClean="0"/>
              <a:t>2001: cited 1672 times.</a:t>
            </a:r>
          </a:p>
          <a:p>
            <a:pPr lvl="1"/>
            <a:r>
              <a:rPr lang="en-GB" u="sng" dirty="0">
                <a:solidFill>
                  <a:srgbClr val="0066FF"/>
                </a:solidFill>
              </a:rPr>
              <a:t>Understanding trend and cycle in asset values: Re-evaluating the wealth effect on consumption</a:t>
            </a:r>
          </a:p>
          <a:p>
            <a:pPr marL="0" indent="0">
              <a:buNone/>
            </a:pPr>
            <a:r>
              <a:rPr lang="en-GB" sz="2400" dirty="0" smtClean="0"/>
              <a:t>    	NBER 2003, AER 2004:  cited 537 times</a:t>
            </a:r>
          </a:p>
          <a:p>
            <a:r>
              <a:rPr lang="en-GB" sz="2400" dirty="0" smtClean="0"/>
              <a:t>“</a:t>
            </a:r>
            <a:r>
              <a:rPr lang="en-GB" sz="2400" dirty="0"/>
              <a:t>Contrary to conventional </a:t>
            </a:r>
            <a:r>
              <a:rPr lang="en-GB" sz="2400" dirty="0" smtClean="0"/>
              <a:t>wisdom, we find </a:t>
            </a:r>
            <a:r>
              <a:rPr lang="en-GB" sz="2400" dirty="0"/>
              <a:t>that a surprisingly small fraction of </a:t>
            </a:r>
            <a:r>
              <a:rPr lang="en-GB" sz="2400" dirty="0" smtClean="0"/>
              <a:t>the variation </a:t>
            </a:r>
            <a:r>
              <a:rPr lang="en-GB" sz="2400" dirty="0"/>
              <a:t>in household net worth is related </a:t>
            </a:r>
            <a:r>
              <a:rPr lang="en-GB" sz="2400" dirty="0" smtClean="0"/>
              <a:t>to variation </a:t>
            </a:r>
            <a:r>
              <a:rPr lang="en-GB" sz="2400" dirty="0"/>
              <a:t>in aggregate consumer </a:t>
            </a:r>
            <a:r>
              <a:rPr lang="en-GB" sz="2400" dirty="0" smtClean="0"/>
              <a:t>spending”.</a:t>
            </a:r>
          </a:p>
          <a:p>
            <a:r>
              <a:rPr lang="en-GB" sz="2400" dirty="0" smtClean="0"/>
              <a:t>Update in 2013 NBER macro-annual:</a:t>
            </a:r>
          </a:p>
          <a:p>
            <a:pPr lvl="1"/>
            <a:r>
              <a:rPr lang="en-GB" sz="2200" dirty="0" smtClean="0"/>
              <a:t> </a:t>
            </a:r>
            <a:r>
              <a:rPr lang="en-GB" u="sng" dirty="0">
                <a:solidFill>
                  <a:srgbClr val="0066FF"/>
                </a:solidFill>
              </a:rPr>
              <a:t>Shocks and Crashes</a:t>
            </a:r>
          </a:p>
          <a:p>
            <a:pPr marL="0" indent="0">
              <a:buNone/>
            </a:pP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026424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22"/>
            <a:ext cx="5148064" cy="690573"/>
          </a:xfrm>
        </p:spPr>
        <p:txBody>
          <a:bodyPr>
            <a:noAutofit/>
          </a:bodyPr>
          <a:lstStyle/>
          <a:p>
            <a:r>
              <a:rPr lang="en-GB" dirty="0" smtClean="0">
                <a:latin typeface="Garamond" pitchFamily="18" charset="0"/>
              </a:rPr>
              <a:t>‘</a:t>
            </a:r>
            <a:r>
              <a:rPr lang="en-GB" dirty="0">
                <a:latin typeface="+mn-lt"/>
              </a:rPr>
              <a:t>Cay’ forecasts </a:t>
            </a:r>
            <a:r>
              <a:rPr lang="en-GB" dirty="0" smtClean="0">
                <a:latin typeface="+mn-lt"/>
              </a:rPr>
              <a:t>stock </a:t>
            </a:r>
            <a:r>
              <a:rPr lang="en-GB" dirty="0">
                <a:latin typeface="+mn-lt"/>
              </a:rPr>
              <a:t>returns</a:t>
            </a:r>
          </a:p>
        </p:txBody>
      </p:sp>
      <p:sp>
        <p:nvSpPr>
          <p:cNvPr id="3" name="Content Placeholder 2"/>
          <p:cNvSpPr>
            <a:spLocks noGrp="1"/>
          </p:cNvSpPr>
          <p:nvPr>
            <p:ph idx="1"/>
          </p:nvPr>
        </p:nvSpPr>
        <p:spPr>
          <a:xfrm>
            <a:off x="457200" y="1556792"/>
            <a:ext cx="8229600" cy="4569371"/>
          </a:xfrm>
        </p:spPr>
        <p:txBody>
          <a:bodyPr>
            <a:normAutofit/>
          </a:bodyPr>
          <a:lstStyle/>
          <a:p>
            <a:r>
              <a:rPr lang="en-GB" sz="2400" dirty="0"/>
              <a:t>L &amp; L examine the co-integration properties </a:t>
            </a:r>
            <a:r>
              <a:rPr lang="en-GB" sz="2400" dirty="0" smtClean="0"/>
              <a:t>of:</a:t>
            </a:r>
          </a:p>
          <a:p>
            <a:pPr lvl="1"/>
            <a:r>
              <a:rPr lang="en-GB" sz="2200" dirty="0" smtClean="0"/>
              <a:t> </a:t>
            </a:r>
            <a:r>
              <a:rPr lang="en-GB" sz="2200" dirty="0"/>
              <a:t>US </a:t>
            </a:r>
            <a:r>
              <a:rPr lang="en-GB" sz="2200" dirty="0" smtClean="0"/>
              <a:t>income (</a:t>
            </a:r>
            <a:r>
              <a:rPr lang="en-GB" sz="2200" i="1" dirty="0" smtClean="0"/>
              <a:t>y</a:t>
            </a:r>
            <a:r>
              <a:rPr lang="en-GB" sz="2200" dirty="0" smtClean="0"/>
              <a:t>), consumption </a:t>
            </a:r>
            <a:r>
              <a:rPr lang="en-GB" sz="2200" i="1" dirty="0" smtClean="0"/>
              <a:t>(c</a:t>
            </a:r>
            <a:r>
              <a:rPr lang="en-GB" sz="2200" dirty="0" smtClean="0"/>
              <a:t>) </a:t>
            </a:r>
            <a:r>
              <a:rPr lang="en-GB" sz="2200" dirty="0"/>
              <a:t>and net </a:t>
            </a:r>
            <a:r>
              <a:rPr lang="en-GB" sz="2200" dirty="0" smtClean="0"/>
              <a:t>worth (</a:t>
            </a:r>
            <a:r>
              <a:rPr lang="en-GB" sz="2200" i="1" dirty="0" smtClean="0"/>
              <a:t>a</a:t>
            </a:r>
            <a:r>
              <a:rPr lang="en-GB" sz="2200" dirty="0" smtClean="0"/>
              <a:t>) </a:t>
            </a:r>
            <a:r>
              <a:rPr lang="en-GB" sz="2200" dirty="0"/>
              <a:t>for 1952-2003.</a:t>
            </a:r>
          </a:p>
          <a:p>
            <a:r>
              <a:rPr lang="en-GB" sz="2400" dirty="0"/>
              <a:t>They show that </a:t>
            </a:r>
            <a:r>
              <a:rPr lang="en-GB" sz="2400" dirty="0" smtClean="0"/>
              <a:t>the lagged </a:t>
            </a:r>
            <a:r>
              <a:rPr lang="en-GB" sz="2400" dirty="0"/>
              <a:t>equilibrium correction </a:t>
            </a:r>
            <a:r>
              <a:rPr lang="en-GB" sz="2400" dirty="0" smtClean="0"/>
              <a:t>term (‘cay’), </a:t>
            </a:r>
            <a:r>
              <a:rPr lang="en-GB" sz="2400" dirty="0"/>
              <a:t>the deviation between </a:t>
            </a:r>
            <a:r>
              <a:rPr lang="en-GB" sz="2400" i="1" dirty="0"/>
              <a:t>c</a:t>
            </a:r>
            <a:r>
              <a:rPr lang="en-GB" sz="2400" dirty="0"/>
              <a:t> and a combination of </a:t>
            </a:r>
            <a:r>
              <a:rPr lang="en-GB" sz="2400" i="1" dirty="0"/>
              <a:t>y</a:t>
            </a:r>
            <a:r>
              <a:rPr lang="en-GB" sz="2400" dirty="0"/>
              <a:t> and</a:t>
            </a:r>
            <a:r>
              <a:rPr lang="en-GB" sz="2400" b="1" dirty="0"/>
              <a:t> </a:t>
            </a:r>
            <a:r>
              <a:rPr lang="en-GB" sz="2400" i="1" dirty="0"/>
              <a:t>a</a:t>
            </a:r>
            <a:r>
              <a:rPr lang="en-GB" sz="2400" dirty="0" smtClean="0"/>
              <a:t>, explains </a:t>
            </a:r>
            <a:r>
              <a:rPr lang="en-GB" sz="2400" dirty="0"/>
              <a:t>little of </a:t>
            </a:r>
            <a:r>
              <a:rPr lang="el-GR" sz="2400" i="1" dirty="0"/>
              <a:t>Δ</a:t>
            </a:r>
            <a:r>
              <a:rPr lang="en-GB" sz="2400" i="1" dirty="0"/>
              <a:t>c </a:t>
            </a:r>
            <a:r>
              <a:rPr lang="en-GB" sz="2400" dirty="0"/>
              <a:t>and more of </a:t>
            </a:r>
            <a:r>
              <a:rPr lang="el-GR" sz="2400" i="1" dirty="0" smtClean="0"/>
              <a:t>Δ</a:t>
            </a:r>
            <a:r>
              <a:rPr lang="en-GB" sz="2400" i="1" dirty="0" smtClean="0"/>
              <a:t>a</a:t>
            </a:r>
            <a:r>
              <a:rPr lang="en-GB" dirty="0"/>
              <a:t>. </a:t>
            </a:r>
            <a:endParaRPr lang="en-GB" dirty="0" smtClean="0"/>
          </a:p>
          <a:p>
            <a:r>
              <a:rPr lang="en-GB" sz="2400" dirty="0" smtClean="0"/>
              <a:t>By considering a linearization of the inter-temporal budget constraint, they develop a model for forecasting future US stock returns using ‘</a:t>
            </a:r>
            <a:r>
              <a:rPr lang="en-GB" sz="2400" i="1" dirty="0" smtClean="0"/>
              <a:t>cay</a:t>
            </a:r>
            <a:r>
              <a:rPr lang="en-GB" sz="2400" dirty="0" smtClean="0"/>
              <a:t>’.</a:t>
            </a:r>
            <a:endParaRPr lang="en-GB" sz="2400"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3988094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Why L &amp; L were wrong</a:t>
            </a:r>
            <a:endParaRPr lang="en-GB" dirty="0"/>
          </a:p>
        </p:txBody>
      </p:sp>
      <p:sp>
        <p:nvSpPr>
          <p:cNvPr id="3" name="Content Placeholder 2"/>
          <p:cNvSpPr>
            <a:spLocks noGrp="1"/>
          </p:cNvSpPr>
          <p:nvPr>
            <p:ph idx="1"/>
          </p:nvPr>
        </p:nvSpPr>
        <p:spPr>
          <a:xfrm>
            <a:off x="457200" y="836712"/>
            <a:ext cx="8229600" cy="5616624"/>
          </a:xfrm>
        </p:spPr>
        <p:txBody>
          <a:bodyPr>
            <a:noAutofit/>
          </a:bodyPr>
          <a:lstStyle/>
          <a:p>
            <a:pPr>
              <a:spcAft>
                <a:spcPts val="600"/>
              </a:spcAft>
            </a:pPr>
            <a:r>
              <a:rPr lang="en-GB" sz="2200" i="1" dirty="0" smtClean="0"/>
              <a:t>Net worth is the wrong concept </a:t>
            </a:r>
            <a:r>
              <a:rPr lang="en-GB" sz="2200" dirty="0" smtClean="0"/>
              <a:t>- </a:t>
            </a:r>
            <a:r>
              <a:rPr lang="en-GB" dirty="0" smtClean="0"/>
              <a:t>even w/o credit constraints, inter-temporal theory implies housing wealth is different.</a:t>
            </a:r>
          </a:p>
          <a:p>
            <a:pPr lvl="1">
              <a:spcAft>
                <a:spcPts val="600"/>
              </a:spcAft>
            </a:pPr>
            <a:r>
              <a:rPr lang="en-GB" dirty="0" smtClean="0"/>
              <a:t>obvious that cash is more spendable than pension wealth.</a:t>
            </a:r>
          </a:p>
          <a:p>
            <a:pPr>
              <a:spcAft>
                <a:spcPts val="600"/>
              </a:spcAft>
            </a:pPr>
            <a:r>
              <a:rPr lang="en-GB" sz="2200" i="1" dirty="0" smtClean="0"/>
              <a:t>Absurd to assume constant co-integrating relationship </a:t>
            </a:r>
            <a:r>
              <a:rPr lang="en-GB" sz="2200" dirty="0" smtClean="0"/>
              <a:t>since 1952 between income, consumption and net worth</a:t>
            </a:r>
          </a:p>
          <a:p>
            <a:pPr lvl="1">
              <a:spcAft>
                <a:spcPts val="600"/>
              </a:spcAft>
            </a:pPr>
            <a:r>
              <a:rPr lang="en-GB" dirty="0"/>
              <a:t>r</a:t>
            </a:r>
            <a:r>
              <a:rPr lang="en-GB" dirty="0" smtClean="0"/>
              <a:t>evolution in credit architecture altered saving behaviour </a:t>
            </a:r>
          </a:p>
          <a:p>
            <a:pPr>
              <a:spcAft>
                <a:spcPts val="600"/>
              </a:spcAft>
            </a:pPr>
            <a:r>
              <a:rPr lang="en-GB" sz="2200" i="1" dirty="0" smtClean="0"/>
              <a:t>Wrong intuition</a:t>
            </a:r>
            <a:r>
              <a:rPr lang="en-GB" sz="2200" dirty="0" smtClean="0"/>
              <a:t>: while Campbell had a point about s/y anticipating income declines, makes little sense that consumers as a whole are better than the stock market professionals at anticipating returns</a:t>
            </a:r>
          </a:p>
          <a:p>
            <a:pPr lvl="1">
              <a:spcAft>
                <a:spcPts val="600"/>
              </a:spcAft>
            </a:pPr>
            <a:r>
              <a:rPr lang="en-GB" dirty="0" smtClean="0"/>
              <a:t>financial literacy literature contradicts.</a:t>
            </a:r>
          </a:p>
          <a:p>
            <a:pPr>
              <a:spcAft>
                <a:spcPts val="600"/>
              </a:spcAft>
            </a:pPr>
            <a:r>
              <a:rPr lang="en-GB" sz="2200" dirty="0" smtClean="0"/>
              <a:t>‘Cay’ just picks up trend reversion in stock market.</a:t>
            </a:r>
            <a:endParaRPr lang="en-GB" sz="2200" dirty="0" smtClean="0">
              <a:solidFill>
                <a:srgbClr val="FF0000"/>
              </a:solidFill>
            </a:endParaRPr>
          </a:p>
          <a:p>
            <a:pPr>
              <a:spcAft>
                <a:spcPts val="600"/>
              </a:spcAft>
            </a:pPr>
            <a:r>
              <a:rPr lang="en-GB" sz="2200" dirty="0" smtClean="0">
                <a:solidFill>
                  <a:srgbClr val="FF0000"/>
                </a:solidFill>
              </a:rPr>
              <a:t>Why so influential? Supported irrelevance of balance sheets and asset prices in NK-DSGE.</a:t>
            </a:r>
            <a:endParaRPr lang="en-GB" sz="2200" dirty="0">
              <a:solidFill>
                <a:srgbClr val="FF0000"/>
              </a:solidFill>
            </a:endParaRPr>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51102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FRB-US consumption </a:t>
            </a:r>
            <a:r>
              <a:rPr lang="en-GB" dirty="0" err="1" smtClean="0"/>
              <a:t>fn</a:t>
            </a:r>
            <a:r>
              <a:rPr lang="en-GB" dirty="0" smtClean="0"/>
              <a:t> is wrong</a:t>
            </a:r>
            <a:endParaRPr lang="en-GB" dirty="0"/>
          </a:p>
        </p:txBody>
      </p:sp>
      <p:sp>
        <p:nvSpPr>
          <p:cNvPr id="3" name="Content Placeholder 2"/>
          <p:cNvSpPr>
            <a:spLocks noGrp="1"/>
          </p:cNvSpPr>
          <p:nvPr>
            <p:ph idx="1"/>
          </p:nvPr>
        </p:nvSpPr>
        <p:spPr>
          <a:xfrm>
            <a:off x="457200" y="836712"/>
            <a:ext cx="8229600" cy="5289451"/>
          </a:xfrm>
        </p:spPr>
        <p:txBody>
          <a:bodyPr>
            <a:noAutofit/>
          </a:bodyPr>
          <a:lstStyle/>
          <a:p>
            <a:pPr>
              <a:spcAft>
                <a:spcPts val="400"/>
              </a:spcAft>
            </a:pPr>
            <a:r>
              <a:rPr lang="en-GB" dirty="0" smtClean="0"/>
              <a:t>FRB-US model, designed in 1996, </a:t>
            </a:r>
            <a:r>
              <a:rPr lang="en-GB" i="1" dirty="0" smtClean="0"/>
              <a:t>picked up 3 important points </a:t>
            </a:r>
            <a:r>
              <a:rPr lang="en-GB" sz="2000" dirty="0" smtClean="0"/>
              <a:t>from Muellbauer &amp; Lattimore survey (1995 </a:t>
            </a:r>
            <a:r>
              <a:rPr lang="en-GB" sz="2000" dirty="0" err="1" smtClean="0"/>
              <a:t>Hndbk</a:t>
            </a:r>
            <a:r>
              <a:rPr lang="en-GB" sz="2000" dirty="0" smtClean="0"/>
              <a:t> App. Econometrics):</a:t>
            </a:r>
            <a:endParaRPr lang="en-GB" dirty="0" smtClean="0"/>
          </a:p>
          <a:p>
            <a:pPr marL="457200" lvl="1" indent="0">
              <a:spcAft>
                <a:spcPts val="400"/>
              </a:spcAft>
              <a:buNone/>
            </a:pPr>
            <a:r>
              <a:rPr lang="en-GB" dirty="0" smtClean="0"/>
              <a:t>1. Log-linear </a:t>
            </a:r>
            <a:r>
              <a:rPr lang="en-GB" dirty="0" err="1" smtClean="0"/>
              <a:t>approx</a:t>
            </a:r>
            <a:r>
              <a:rPr lang="en-GB" dirty="0" smtClean="0"/>
              <a:t> with A/y; </a:t>
            </a:r>
          </a:p>
          <a:p>
            <a:pPr marL="457200" lvl="1" indent="0">
              <a:spcAft>
                <a:spcPts val="400"/>
              </a:spcAft>
              <a:buNone/>
            </a:pPr>
            <a:r>
              <a:rPr lang="en-GB" dirty="0" smtClean="0"/>
              <a:t>2. need to handle income growth expectations; </a:t>
            </a:r>
          </a:p>
          <a:p>
            <a:pPr marL="457200" lvl="1" indent="0">
              <a:spcAft>
                <a:spcPts val="400"/>
              </a:spcAft>
              <a:buNone/>
            </a:pPr>
            <a:r>
              <a:rPr lang="en-GB" dirty="0" smtClean="0"/>
              <a:t>3. use high discount rate (25%) in </a:t>
            </a:r>
            <a:r>
              <a:rPr lang="en-GB" dirty="0" err="1" smtClean="0"/>
              <a:t>yperm</a:t>
            </a:r>
            <a:r>
              <a:rPr lang="en-GB" dirty="0" smtClean="0"/>
              <a:t>.</a:t>
            </a:r>
          </a:p>
          <a:p>
            <a:pPr>
              <a:spcAft>
                <a:spcPts val="400"/>
              </a:spcAft>
            </a:pPr>
            <a:r>
              <a:rPr lang="en-GB" dirty="0" smtClean="0"/>
              <a:t>Allow </a:t>
            </a:r>
            <a:r>
              <a:rPr lang="en-GB" dirty="0"/>
              <a:t>for permanent labour, transfer and property income.</a:t>
            </a:r>
          </a:p>
          <a:p>
            <a:pPr>
              <a:spcAft>
                <a:spcPts val="400"/>
              </a:spcAft>
            </a:pPr>
            <a:r>
              <a:rPr lang="en-GB" i="1" dirty="0" smtClean="0"/>
              <a:t>But</a:t>
            </a:r>
            <a:r>
              <a:rPr lang="en-GB" dirty="0" smtClean="0"/>
              <a:t> key equations ignore credit liberalisation and use net worth/y with </a:t>
            </a:r>
            <a:r>
              <a:rPr lang="en-GB" dirty="0" err="1" smtClean="0"/>
              <a:t>mpc</a:t>
            </a:r>
            <a:r>
              <a:rPr lang="en-GB" dirty="0" smtClean="0"/>
              <a:t> 0.0315 (t=10) </a:t>
            </a:r>
          </a:p>
          <a:p>
            <a:pPr lvl="1">
              <a:spcAft>
                <a:spcPts val="400"/>
              </a:spcAft>
            </a:pPr>
            <a:r>
              <a:rPr lang="en-GB" dirty="0" smtClean="0"/>
              <a:t>debt has trivial role relative to housing and stock market wealth.</a:t>
            </a:r>
          </a:p>
          <a:p>
            <a:pPr>
              <a:spcAft>
                <a:spcPts val="400"/>
              </a:spcAft>
            </a:pPr>
            <a:r>
              <a:rPr lang="en-GB" dirty="0" smtClean="0"/>
              <a:t>Speed of adjustment in non-durables equation 0.18 in 2009, 0.11 now, inconsistent with folk-wisdom about timing of real economy effects of monetary policy.</a:t>
            </a:r>
          </a:p>
          <a:p>
            <a:pPr>
              <a:spcAft>
                <a:spcPts val="400"/>
              </a:spcAft>
            </a:pPr>
            <a:r>
              <a:rPr lang="en-GB" dirty="0" smtClean="0"/>
              <a:t>On our data, we can reject equation with probability 0.9999.</a:t>
            </a:r>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4249862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8</a:t>
            </a:r>
            <a:r>
              <a:rPr lang="en-GB" dirty="0" smtClean="0"/>
              <a:t>. Conclusion</a:t>
            </a:r>
            <a:endParaRPr lang="en-GB" dirty="0"/>
          </a:p>
        </p:txBody>
      </p:sp>
      <p:sp>
        <p:nvSpPr>
          <p:cNvPr id="3" name="Content Placeholder 2"/>
          <p:cNvSpPr>
            <a:spLocks noGrp="1"/>
          </p:cNvSpPr>
          <p:nvPr>
            <p:ph idx="1"/>
          </p:nvPr>
        </p:nvSpPr>
        <p:spPr>
          <a:xfrm>
            <a:off x="457200" y="908720"/>
            <a:ext cx="8229600" cy="5688632"/>
          </a:xfrm>
        </p:spPr>
        <p:txBody>
          <a:bodyPr>
            <a:normAutofit lnSpcReduction="10000"/>
          </a:bodyPr>
          <a:lstStyle/>
          <a:p>
            <a:pPr marL="0" indent="0">
              <a:buNone/>
            </a:pPr>
            <a:r>
              <a:rPr lang="en-GB" b="1" dirty="0"/>
              <a:t>Need consumption-portfolio-asset price </a:t>
            </a:r>
            <a:r>
              <a:rPr lang="en-GB" b="1" dirty="0" smtClean="0"/>
              <a:t>system – as recognised in DNB’s DELFI</a:t>
            </a:r>
          </a:p>
          <a:p>
            <a:pPr marL="0" indent="0">
              <a:buNone/>
            </a:pPr>
            <a:endParaRPr lang="en-GB" sz="1800" b="1" dirty="0" smtClean="0"/>
          </a:p>
          <a:p>
            <a:pPr>
              <a:spcAft>
                <a:spcPts val="600"/>
              </a:spcAft>
            </a:pPr>
            <a:r>
              <a:rPr lang="en-GB" dirty="0" smtClean="0"/>
              <a:t>To plug consumption function with disaggregation of wealth into a macro model, we need equations for assets and debt.</a:t>
            </a:r>
          </a:p>
          <a:p>
            <a:pPr>
              <a:spcAft>
                <a:spcPts val="600"/>
              </a:spcAft>
            </a:pPr>
            <a:r>
              <a:rPr lang="en-GB" dirty="0" smtClean="0"/>
              <a:t>Extract credit conditions as latent variables from same system.</a:t>
            </a:r>
          </a:p>
          <a:p>
            <a:pPr>
              <a:spcAft>
                <a:spcPts val="600"/>
              </a:spcAft>
            </a:pPr>
            <a:r>
              <a:rPr lang="en-GB" i="1" dirty="0" smtClean="0"/>
              <a:t>New ECB w. paper 1904 on Germany (</a:t>
            </a:r>
            <a:r>
              <a:rPr lang="en-GB" dirty="0" smtClean="0"/>
              <a:t>with Felix Geiger and Manuel </a:t>
            </a:r>
            <a:r>
              <a:rPr lang="en-GB" dirty="0" err="1"/>
              <a:t>R</a:t>
            </a:r>
            <a:r>
              <a:rPr lang="en-GB" dirty="0" err="1" smtClean="0"/>
              <a:t>upprecht</a:t>
            </a:r>
            <a:r>
              <a:rPr lang="en-GB" dirty="0" smtClean="0"/>
              <a:t> of </a:t>
            </a:r>
            <a:r>
              <a:rPr lang="en-GB" dirty="0" err="1" smtClean="0"/>
              <a:t>BuBa</a:t>
            </a:r>
            <a:r>
              <a:rPr lang="en-GB" dirty="0" smtClean="0"/>
              <a:t>) </a:t>
            </a:r>
          </a:p>
          <a:p>
            <a:pPr lvl="1">
              <a:spcAft>
                <a:spcPts val="600"/>
              </a:spcAft>
            </a:pPr>
            <a:r>
              <a:rPr lang="en-GB" dirty="0" smtClean="0"/>
              <a:t>estimates 6-equation system for consumption, unsecured debt, mortgage debt, liquid assets, house prices and </a:t>
            </a:r>
            <a:r>
              <a:rPr lang="en-GB" dirty="0" err="1" smtClean="0"/>
              <a:t>yperm</a:t>
            </a:r>
            <a:r>
              <a:rPr lang="en-GB" dirty="0" smtClean="0"/>
              <a:t>. Still need price model for IFA and net acquisitions for IFA and HA.</a:t>
            </a:r>
          </a:p>
          <a:p>
            <a:pPr>
              <a:spcAft>
                <a:spcPts val="600"/>
              </a:spcAft>
            </a:pPr>
            <a:r>
              <a:rPr lang="en-GB" dirty="0" smtClean="0"/>
              <a:t>Unsecured and mortgage CCIs </a:t>
            </a:r>
            <a:r>
              <a:rPr lang="en-GB" dirty="0" err="1" smtClean="0"/>
              <a:t>incorp</a:t>
            </a:r>
            <a:r>
              <a:rPr lang="en-GB" dirty="0" smtClean="0"/>
              <a:t>. dummies and spreads.    </a:t>
            </a:r>
            <a:r>
              <a:rPr lang="en-GB" sz="2200" dirty="0"/>
              <a:t>- scale of CCI effect on consumption is small compared to UK</a:t>
            </a:r>
            <a:r>
              <a:rPr lang="en-GB" sz="2200" dirty="0" smtClean="0"/>
              <a:t>.</a:t>
            </a:r>
            <a:endParaRPr lang="en-GB" dirty="0" smtClean="0"/>
          </a:p>
          <a:p>
            <a:pPr>
              <a:spcAft>
                <a:spcPts val="600"/>
              </a:spcAft>
            </a:pPr>
            <a:r>
              <a:rPr lang="en-GB" dirty="0" smtClean="0"/>
              <a:t>Risk appetite is third common factor.</a:t>
            </a:r>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5704166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8</a:t>
            </a:r>
            <a:r>
              <a:rPr lang="en-GB" dirty="0" smtClean="0"/>
              <a:t>. Conclusion</a:t>
            </a:r>
            <a:endParaRPr lang="en-GB" dirty="0"/>
          </a:p>
        </p:txBody>
      </p:sp>
      <p:sp>
        <p:nvSpPr>
          <p:cNvPr id="3" name="Content Placeholder 2"/>
          <p:cNvSpPr>
            <a:spLocks noGrp="1"/>
          </p:cNvSpPr>
          <p:nvPr>
            <p:ph idx="1"/>
          </p:nvPr>
        </p:nvSpPr>
        <p:spPr>
          <a:xfrm>
            <a:off x="457200" y="908720"/>
            <a:ext cx="8229600" cy="5688632"/>
          </a:xfrm>
        </p:spPr>
        <p:txBody>
          <a:bodyPr>
            <a:normAutofit/>
          </a:bodyPr>
          <a:lstStyle/>
          <a:p>
            <a:pPr>
              <a:spcAft>
                <a:spcPts val="600"/>
              </a:spcAft>
            </a:pPr>
            <a:r>
              <a:rPr lang="en-GB" dirty="0" smtClean="0"/>
              <a:t>Confirms </a:t>
            </a:r>
            <a:r>
              <a:rPr lang="en-GB" dirty="0"/>
              <a:t>NEGATIVE effect of higher house price/income on German consumption</a:t>
            </a:r>
            <a:r>
              <a:rPr lang="en-GB" dirty="0" smtClean="0"/>
              <a:t>.</a:t>
            </a:r>
          </a:p>
          <a:p>
            <a:pPr>
              <a:spcAft>
                <a:spcPts val="600"/>
              </a:spcAft>
            </a:pPr>
            <a:r>
              <a:rPr lang="en-GB" dirty="0" smtClean="0"/>
              <a:t>Suggests that monetary transmission in Germany is very different from the UK and </a:t>
            </a:r>
            <a:r>
              <a:rPr lang="en-GB" dirty="0"/>
              <a:t>N</a:t>
            </a:r>
            <a:r>
              <a:rPr lang="en-GB" dirty="0" smtClean="0"/>
              <a:t>etherlands.</a:t>
            </a:r>
          </a:p>
          <a:p>
            <a:pPr>
              <a:spcAft>
                <a:spcPts val="600"/>
              </a:spcAft>
            </a:pPr>
            <a:r>
              <a:rPr lang="en-GB" dirty="0" smtClean="0"/>
              <a:t>Given smaller scale of variation in consumption/income, demography &amp; pension reform play </a:t>
            </a:r>
            <a:r>
              <a:rPr lang="en-GB" i="1" dirty="0" smtClean="0"/>
              <a:t>relatively </a:t>
            </a:r>
            <a:r>
              <a:rPr lang="en-GB" dirty="0" smtClean="0"/>
              <a:t>larger role.</a:t>
            </a:r>
          </a:p>
          <a:p>
            <a:pPr>
              <a:spcAft>
                <a:spcPts val="600"/>
              </a:spcAft>
            </a:pPr>
            <a:r>
              <a:rPr lang="en-GB" dirty="0" smtClean="0"/>
              <a:t>More generally: demography and distributions of incomes and assets evolve slowly and so should some macro-parameters.</a:t>
            </a:r>
          </a:p>
          <a:p>
            <a:pPr>
              <a:spcAft>
                <a:spcPts val="600"/>
              </a:spcAft>
            </a:pPr>
            <a:r>
              <a:rPr lang="en-GB" dirty="0" smtClean="0"/>
              <a:t>Micro-evidence IS important: test behaviour hypotheses, help calibrate effects of demography and distributional changes.</a:t>
            </a:r>
          </a:p>
          <a:p>
            <a:pPr>
              <a:spcAft>
                <a:spcPts val="600"/>
              </a:spcAft>
            </a:pPr>
            <a:r>
              <a:rPr lang="en-GB" dirty="0" smtClean="0"/>
              <a:t>But macro-shifts in credit conditions and asset prices have macro effects that cannot be ignored.</a:t>
            </a:r>
            <a:endParaRPr lang="en-GB" dirty="0"/>
          </a:p>
        </p:txBody>
      </p:sp>
      <p:sp>
        <p:nvSpPr>
          <p:cNvPr id="5" name="Footer Placeholder 4"/>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3428648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Spare slides providing more detail on how US consumption/income behaved over the long-run, in the build-up to the financial crisis and during the crisis.</a:t>
            </a:r>
          </a:p>
          <a:p>
            <a:r>
              <a:rPr lang="en-GB" dirty="0" smtClean="0"/>
              <a:t>Note build up of debt obligation during long period of credit liberalisation and rises in asset prices.</a:t>
            </a:r>
          </a:p>
          <a:p>
            <a:r>
              <a:rPr lang="en-GB" dirty="0" smtClean="0"/>
              <a:t>Insights into role of debt and shifting correlations with economic growth: some evidence of negative role for level of debt, positive for growth of debt.  </a:t>
            </a:r>
            <a:endParaRPr lang="en-GB" dirty="0"/>
          </a:p>
          <a:p>
            <a:r>
              <a:rPr lang="en-GB" dirty="0" smtClean="0"/>
              <a:t>Reconciled by shifts in credit supply and continuous negative implications of level of debt for consumption.</a:t>
            </a:r>
            <a:endParaRPr lang="en-GB" dirty="0"/>
          </a:p>
        </p:txBody>
      </p:sp>
      <p:sp>
        <p:nvSpPr>
          <p:cNvPr id="4" name="Footer Placeholder 3"/>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19022329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Decompose US </a:t>
            </a:r>
            <a:r>
              <a:rPr lang="en-GB" dirty="0"/>
              <a:t>long-run </a:t>
            </a:r>
            <a:r>
              <a:rPr lang="en-GB" dirty="0" err="1" smtClean="0"/>
              <a:t>soln</a:t>
            </a:r>
            <a:r>
              <a:rPr lang="en-GB" dirty="0" smtClean="0"/>
              <a:t> (a)</a:t>
            </a:r>
            <a:endParaRPr lang="en-GB" i="1" dirty="0">
              <a:solidFill>
                <a:srgbClr val="0070C0"/>
              </a:solidFill>
              <a:latin typeface="Garamond" pitchFamily="18" charset="0"/>
            </a:endParaRPr>
          </a:p>
        </p:txBody>
      </p:sp>
      <p:pic>
        <p:nvPicPr>
          <p:cNvPr id="5" name="Content Placeholder 4"/>
          <p:cNvPicPr>
            <a:picLocks noGrp="1"/>
          </p:cNvPicPr>
          <p:nvPr>
            <p:ph idx="1"/>
          </p:nvPr>
        </p:nvPicPr>
        <p:blipFill>
          <a:blip r:embed="rId2" cstate="print"/>
          <a:srcRect/>
          <a:stretch>
            <a:fillRect/>
          </a:stretch>
        </p:blipFill>
        <p:spPr bwMode="auto">
          <a:xfrm>
            <a:off x="611560" y="764704"/>
            <a:ext cx="8208912" cy="5871557"/>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29180630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Decompose </a:t>
            </a:r>
            <a:r>
              <a:rPr lang="en-GB" dirty="0" smtClean="0"/>
              <a:t>US long-run </a:t>
            </a:r>
            <a:r>
              <a:rPr lang="en-GB" dirty="0" err="1" smtClean="0"/>
              <a:t>soln</a:t>
            </a:r>
            <a:r>
              <a:rPr lang="en-GB" dirty="0" smtClean="0"/>
              <a:t> (b)</a:t>
            </a:r>
            <a:endParaRPr lang="en-GB" dirty="0"/>
          </a:p>
        </p:txBody>
      </p:sp>
      <p:sp>
        <p:nvSpPr>
          <p:cNvPr id="3" name="Content Placeholder 2"/>
          <p:cNvSpPr>
            <a:spLocks noGrp="1"/>
          </p:cNvSpPr>
          <p:nvPr>
            <p:ph idx="1"/>
          </p:nvPr>
        </p:nvSpPr>
        <p:spPr/>
        <p:txBody>
          <a:bodyPr/>
          <a:lstStyle/>
          <a:p>
            <a:pPr marL="0" indent="0">
              <a:buNone/>
            </a:pPr>
            <a:r>
              <a:rPr lang="en-GB" dirty="0"/>
              <a:t> </a:t>
            </a:r>
          </a:p>
        </p:txBody>
      </p:sp>
      <p:pic>
        <p:nvPicPr>
          <p:cNvPr id="4" name="Content Placeholder 4"/>
          <p:cNvPicPr>
            <a:picLocks noGrp="1"/>
          </p:cNvPicPr>
          <p:nvPr>
            <p:ph idx="1"/>
          </p:nvPr>
        </p:nvPicPr>
        <p:blipFill>
          <a:blip r:embed="rId2" cstate="print"/>
          <a:stretch>
            <a:fillRect/>
          </a:stretch>
        </p:blipFill>
        <p:spPr bwMode="auto">
          <a:xfrm>
            <a:off x="395536" y="908720"/>
            <a:ext cx="7992888" cy="540060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r>
              <a:rPr lang="en-GB" smtClean="0"/>
              <a:t>Muellbauer</a:t>
            </a:r>
            <a:endParaRPr lang="en-GB"/>
          </a:p>
        </p:txBody>
      </p:sp>
    </p:spTree>
    <p:extLst>
      <p:ext uri="{BB962C8B-B14F-4D97-AF65-F5344CB8AC3E}">
        <p14:creationId xmlns:p14="http://schemas.microsoft.com/office/powerpoint/2010/main" val="8972439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xinet_sty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oxinet_style</Template>
  <TotalTime>4174</TotalTime>
  <Words>3852</Words>
  <Application>Microsoft Office PowerPoint</Application>
  <PresentationFormat>On-screen Show (4:3)</PresentationFormat>
  <Paragraphs>364</Paragraphs>
  <Slides>48</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48</vt:i4>
      </vt:variant>
    </vt:vector>
  </HeadingPairs>
  <TitlesOfParts>
    <vt:vector size="52" baseType="lpstr">
      <vt:lpstr>oxinet_style</vt:lpstr>
      <vt:lpstr>Custom Design</vt:lpstr>
      <vt:lpstr>1_Custom Design</vt:lpstr>
      <vt:lpstr>Equation</vt:lpstr>
      <vt:lpstr>What's wrong with macro: why central bank models failed and how to repair them</vt:lpstr>
      <vt:lpstr>Post financial crisis, macro in crisis</vt:lpstr>
      <vt:lpstr>Blanchard’s milder critique</vt:lpstr>
      <vt:lpstr>Outline) </vt:lpstr>
      <vt:lpstr>Outline cont’d</vt:lpstr>
      <vt:lpstr>1.Euler equation &amp; REPIH cons. fn </vt:lpstr>
      <vt:lpstr>Hall’s result</vt:lpstr>
      <vt:lpstr>Solved-Out Cons. Fn under REPIH</vt:lpstr>
      <vt:lpstr>Solved-Out Cons. Fn under REPIH</vt:lpstr>
      <vt:lpstr>Saving anticipates income decline</vt:lpstr>
      <vt:lpstr>Canonical aggregate model</vt:lpstr>
      <vt:lpstr>2. Income uncertainty, liquidity constraints and buffer stock saving</vt:lpstr>
      <vt:lpstr>Illiquid assets</vt:lpstr>
      <vt:lpstr>Chris Carroll</vt:lpstr>
      <vt:lpstr>3. No representative agent</vt:lpstr>
      <vt:lpstr>Stochastic aggregation</vt:lpstr>
      <vt:lpstr>Apply to estimate neg. equity</vt:lpstr>
      <vt:lpstr>4. Structural shifts and failure of RE</vt:lpstr>
      <vt:lpstr>to come…</vt:lpstr>
      <vt:lpstr>5. UK credit market architecture</vt:lpstr>
      <vt:lpstr>US credit market architecture</vt:lpstr>
      <vt:lpstr>Financial &amp; credit deregulation</vt:lpstr>
      <vt:lpstr>Why debt matters</vt:lpstr>
      <vt:lpstr>PowerPoint Presentation</vt:lpstr>
      <vt:lpstr> 6. A relevant consumption fn.</vt:lpstr>
      <vt:lpstr>First log-linearize</vt:lpstr>
      <vt:lpstr>Then relax parameter restrictions</vt:lpstr>
      <vt:lpstr> Friedman-Ando-Modigliani model </vt:lpstr>
      <vt:lpstr> Institutions matter greatly</vt:lpstr>
      <vt:lpstr> Credit-augmented consum. fn.</vt:lpstr>
      <vt:lpstr>Permanent income: yperm</vt:lpstr>
      <vt:lpstr>The credit channel</vt:lpstr>
      <vt:lpstr>LIVES: latent interactive variables </vt:lpstr>
      <vt:lpstr>Time varying mpc of US housing</vt:lpstr>
      <vt:lpstr>UK CCI </vt:lpstr>
      <vt:lpstr>SA CCI Aron and Muellbauer,2013</vt:lpstr>
      <vt:lpstr>Empirical evidence from S Africa</vt:lpstr>
      <vt:lpstr>US etc consumption functions</vt:lpstr>
      <vt:lpstr>US consumption function</vt:lpstr>
      <vt:lpstr>7. Lettau &amp; Ludvigson, FRB-US</vt:lpstr>
      <vt:lpstr>‘Cay’ forecasts stock returns</vt:lpstr>
      <vt:lpstr>Why L &amp; L were wrong</vt:lpstr>
      <vt:lpstr>FRB-US consumption fn is wrong</vt:lpstr>
      <vt:lpstr>8. Conclusion</vt:lpstr>
      <vt:lpstr>8. Conclusion</vt:lpstr>
      <vt:lpstr>PowerPoint Presentation</vt:lpstr>
      <vt:lpstr>Decompose US long-run soln (a)</vt:lpstr>
      <vt:lpstr>Decompose US long-run soln (b)</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of slide style</dc:title>
  <dc:creator>Jurgen Doornik</dc:creator>
  <cp:lastModifiedBy>John Muellbauer</cp:lastModifiedBy>
  <cp:revision>177</cp:revision>
  <cp:lastPrinted>2016-02-08T17:36:34Z</cp:lastPrinted>
  <dcterms:created xsi:type="dcterms:W3CDTF">2011-10-07T14:20:16Z</dcterms:created>
  <dcterms:modified xsi:type="dcterms:W3CDTF">2017-02-02T16:25:11Z</dcterms:modified>
</cp:coreProperties>
</file>