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309" r:id="rId5"/>
    <p:sldId id="353" r:id="rId6"/>
    <p:sldId id="322" r:id="rId7"/>
    <p:sldId id="354" r:id="rId8"/>
    <p:sldId id="355" r:id="rId9"/>
    <p:sldId id="380" r:id="rId10"/>
    <p:sldId id="357" r:id="rId11"/>
    <p:sldId id="356" r:id="rId12"/>
    <p:sldId id="343" r:id="rId13"/>
    <p:sldId id="387" r:id="rId14"/>
    <p:sldId id="362" r:id="rId15"/>
    <p:sldId id="363" r:id="rId16"/>
    <p:sldId id="358" r:id="rId17"/>
    <p:sldId id="388" r:id="rId18"/>
    <p:sldId id="389" r:id="rId19"/>
    <p:sldId id="372" r:id="rId20"/>
    <p:sldId id="375" r:id="rId21"/>
    <p:sldId id="383" r:id="rId22"/>
    <p:sldId id="364" r:id="rId23"/>
    <p:sldId id="359" r:id="rId24"/>
    <p:sldId id="365" r:id="rId25"/>
    <p:sldId id="360" r:id="rId26"/>
    <p:sldId id="377" r:id="rId27"/>
    <p:sldId id="371" r:id="rId28"/>
    <p:sldId id="386" r:id="rId29"/>
    <p:sldId id="376" r:id="rId30"/>
    <p:sldId id="369" r:id="rId31"/>
    <p:sldId id="390" r:id="rId32"/>
    <p:sldId id="385" r:id="rId33"/>
    <p:sldId id="384" r:id="rId34"/>
    <p:sldId id="367" r:id="rId35"/>
    <p:sldId id="373" r:id="rId36"/>
    <p:sldId id="381" r:id="rId37"/>
    <p:sldId id="374"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onagh Fitzgerald" initials="OF" lastIdx="2" clrIdx="0">
    <p:extLst>
      <p:ext uri="{19B8F6BF-5375-455C-9EA6-DF929625EA0E}">
        <p15:presenceInfo xmlns:p15="http://schemas.microsoft.com/office/powerpoint/2012/main" userId="Oonagh Fitzgeral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6023B"/>
    <a:srgbClr val="F3F0EB"/>
    <a:srgbClr val="93908C"/>
    <a:srgbClr val="C2C0BB"/>
    <a:srgbClr val="151515"/>
    <a:srgbClr val="EE254B"/>
    <a:srgbClr val="EE1558"/>
    <a:srgbClr val="F5326B"/>
    <a:srgbClr val="F7F3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877EC9-64B8-4696-84B4-1C433D67ED6F}" v="7905" dt="2018-09-14T00:25:46.374"/>
  </p1510:revLst>
</p1510:revInfo>
</file>

<file path=ppt/tableStyles.xml><?xml version="1.0" encoding="utf-8"?>
<a:tblStyleLst xmlns:a="http://schemas.openxmlformats.org/drawingml/2006/main" def="{5940675A-B579-460E-94D1-54222C63F5DA}">
  <a:tblStyle styleId="{4A9BC294-FFE2-49D5-8D69-9E1BD2C41BD5}" styleName="">
    <a:tblBg/>
    <a:wholeTbl>
      <a:tcTxStyle b="off" i="off">
        <a:font>
          <a:latin typeface="Real Text Pro"/>
          <a:ea typeface="Real Text Pro"/>
          <a:cs typeface="Real Text Pro"/>
        </a:font>
        <a:srgbClr val="6A6969"/>
      </a:tcTxStyle>
      <a:tcStyle>
        <a:tcBdr>
          <a:left>
            <a:ln w="12700" cap="flat">
              <a:noFill/>
              <a:round/>
            </a:ln>
          </a:left>
          <a:right>
            <a:ln w="12700" cap="flat">
              <a:noFill/>
              <a:round/>
            </a:ln>
          </a:right>
          <a:top>
            <a:ln w="12700" cap="flat">
              <a:solidFill>
                <a:srgbClr val="6A6969"/>
              </a:solidFill>
              <a:prstDash val="solid"/>
              <a:round/>
            </a:ln>
          </a:top>
          <a:bottom>
            <a:ln w="12700" cap="flat">
              <a:solidFill>
                <a:srgbClr val="6A6969"/>
              </a:solidFill>
              <a:prstDash val="solid"/>
              <a:round/>
            </a:ln>
          </a:bottom>
          <a:insideH>
            <a:ln w="12700" cap="flat">
              <a:solidFill>
                <a:srgbClr val="6A6969"/>
              </a:solidFill>
              <a:prstDash val="solid"/>
              <a:round/>
            </a:ln>
          </a:insideH>
          <a:insideV>
            <a:ln w="12700" cap="flat">
              <a:noFill/>
              <a:round/>
            </a:ln>
          </a:insideV>
        </a:tcBdr>
        <a:fill>
          <a:noFill/>
        </a:fill>
      </a:tcStyle>
    </a:wholeTbl>
    <a:band2H>
      <a:tcTxStyle/>
      <a:tcStyle>
        <a:tcBdr/>
        <a:fill>
          <a:solidFill>
            <a:srgbClr val="FFECF0"/>
          </a:solidFill>
        </a:fill>
      </a:tcStyle>
    </a:band2H>
    <a:firstCol>
      <a:tcTxStyle b="off" i="off">
        <a:font>
          <a:latin typeface="EspiPro Light"/>
          <a:ea typeface="EspiPro Light"/>
          <a:cs typeface="EspiPro Light"/>
        </a:font>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284B"/>
          </a:solidFill>
        </a:fill>
      </a:tcStyle>
    </a:firstCol>
    <a:lastRow>
      <a:tcTxStyle b="off" i="off">
        <a:font>
          <a:latin typeface="Real Text Pro"/>
          <a:ea typeface="Real Text Pro"/>
          <a:cs typeface="Real Text Pro"/>
        </a:font>
        <a:srgbClr val="6A6969"/>
      </a:tcTxStyle>
      <a:tcStyle>
        <a:tcBdr>
          <a:left>
            <a:ln w="38100" cap="flat">
              <a:noFill/>
              <a:round/>
            </a:ln>
          </a:left>
          <a:right>
            <a:ln w="38100" cap="flat">
              <a:noFill/>
              <a:round/>
            </a:ln>
          </a:right>
          <a:top>
            <a:ln w="50800" cap="flat">
              <a:solidFill>
                <a:srgbClr val="FF404B"/>
              </a:solidFill>
              <a:prstDash val="solid"/>
              <a:round/>
            </a:ln>
          </a:top>
          <a:bottom>
            <a:ln w="38100" cap="flat">
              <a:noFill/>
              <a:round/>
            </a:ln>
          </a:bottom>
          <a:insideH>
            <a:ln w="38100" cap="flat">
              <a:noFill/>
              <a:round/>
            </a:ln>
          </a:insideH>
          <a:insideV>
            <a:ln w="38100" cap="flat">
              <a:noFill/>
              <a:round/>
            </a:ln>
          </a:insideV>
        </a:tcBdr>
        <a:fill>
          <a:noFill/>
        </a:fill>
      </a:tcStyle>
    </a:lastRow>
    <a:firstRow>
      <a:tcTxStyle b="off" i="off">
        <a:font>
          <a:latin typeface="EspiPro Light"/>
          <a:ea typeface="EspiPro Light"/>
          <a:cs typeface="EspiPr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284B"/>
          </a:solidFill>
        </a:fill>
      </a:tcStyle>
    </a:firstRow>
  </a:tblStyle>
  <a:tblStyle styleId="{BBFC77FB-9ED0-4EC9-95AA-A1379042E648}" styleName="">
    <a:tblBg/>
    <a:wholeTbl>
      <a:tcTxStyle b="off" i="off">
        <a:font>
          <a:latin typeface="Real Text Pro"/>
          <a:ea typeface="Real Text Pro"/>
          <a:cs typeface="Real Text Pro"/>
        </a:font>
        <a:srgbClr val="6A696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6A6969"/>
              </a:solidFill>
              <a:prstDash val="solid"/>
              <a:round/>
            </a:ln>
          </a:top>
          <a:bottom>
            <a:ln w="12700" cap="flat">
              <a:solidFill>
                <a:srgbClr val="6A6969"/>
              </a:solidFill>
              <a:prstDash val="solid"/>
              <a:round/>
            </a:ln>
          </a:bottom>
          <a:insideH>
            <a:ln w="12700" cap="flat">
              <a:solidFill>
                <a:srgbClr val="6A6969"/>
              </a:solidFill>
              <a:prstDash val="solid"/>
              <a:round/>
            </a:ln>
          </a:insideH>
          <a:insideV>
            <a:ln w="12700" cap="flat">
              <a:solidFill>
                <a:srgbClr val="FFFFFF"/>
              </a:solidFill>
              <a:prstDash val="solid"/>
              <a:round/>
            </a:ln>
          </a:insideV>
        </a:tcBdr>
        <a:fill>
          <a:noFill/>
        </a:fill>
      </a:tcStyle>
    </a:wholeTbl>
    <a:band2H>
      <a:tcTxStyle/>
      <a:tcStyle>
        <a:tcBdr/>
        <a:fill>
          <a:solidFill>
            <a:srgbClr val="FFECF0"/>
          </a:solidFill>
        </a:fill>
      </a:tcStyle>
    </a:band2H>
    <a:firstCol>
      <a:tcTxStyle b="off" i="off">
        <a:font>
          <a:latin typeface="EspiPro Light"/>
          <a:ea typeface="EspiPro Light"/>
          <a:cs typeface="EspiPro Light"/>
        </a:font>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284B"/>
          </a:solidFill>
        </a:fill>
      </a:tcStyle>
    </a:firstCol>
    <a:lastRow>
      <a:tcTxStyle b="off" i="off">
        <a:font>
          <a:latin typeface="Real Text Pro"/>
          <a:ea typeface="Real Text Pro"/>
          <a:cs typeface="Real Text Pro"/>
        </a:font>
        <a:srgbClr val="6A6969"/>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A4252"/>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ff" i="off">
        <a:font>
          <a:latin typeface="EspiPro Light"/>
          <a:ea typeface="EspiPro Light"/>
          <a:cs typeface="EspiPr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284B"/>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836" autoAdjust="0"/>
  </p:normalViewPr>
  <p:slideViewPr>
    <p:cSldViewPr snapToGrid="0">
      <p:cViewPr varScale="1">
        <p:scale>
          <a:sx n="46" d="100"/>
          <a:sy n="46" d="100"/>
        </p:scale>
        <p:origin x="1278" y="84"/>
      </p:cViewPr>
      <p:guideLst>
        <p:guide orient="horz" pos="4320"/>
        <p:guide pos="76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St. Amand" userId="425cd455-c798-46a1-ae29-4df78d561ec8" providerId="ADAL" clId="{CB877EC9-64B8-4696-84B4-1C433D67ED6F}"/>
    <pc:docChg chg="undo redo custSel addSld delSld modSld sldOrd">
      <pc:chgData name="Samantha St. Amand" userId="425cd455-c798-46a1-ae29-4df78d561ec8" providerId="ADAL" clId="{CB877EC9-64B8-4696-84B4-1C433D67ED6F}" dt="2018-09-14T00:25:46.374" v="7875" actId="20577"/>
      <pc:docMkLst>
        <pc:docMk/>
      </pc:docMkLst>
      <pc:sldChg chg="modSp modNotesTx">
        <pc:chgData name="Samantha St. Amand" userId="425cd455-c798-46a1-ae29-4df78d561ec8" providerId="ADAL" clId="{CB877EC9-64B8-4696-84B4-1C433D67ED6F}" dt="2018-09-10T19:19:54.057" v="4212" actId="14100"/>
        <pc:sldMkLst>
          <pc:docMk/>
          <pc:sldMk cId="1614840463" sldId="322"/>
        </pc:sldMkLst>
        <pc:spChg chg="mod">
          <ac:chgData name="Samantha St. Amand" userId="425cd455-c798-46a1-ae29-4df78d561ec8" providerId="ADAL" clId="{CB877EC9-64B8-4696-84B4-1C433D67ED6F}" dt="2018-09-10T19:19:54.057" v="4212" actId="14100"/>
          <ac:spMkLst>
            <pc:docMk/>
            <pc:sldMk cId="1614840463" sldId="322"/>
            <ac:spMk id="138" creationId="{00000000-0000-0000-0000-000000000000}"/>
          </ac:spMkLst>
        </pc:spChg>
      </pc:sldChg>
      <pc:sldChg chg="addSp delSp modSp">
        <pc:chgData name="Samantha St. Amand" userId="425cd455-c798-46a1-ae29-4df78d561ec8" providerId="ADAL" clId="{CB877EC9-64B8-4696-84B4-1C433D67ED6F}" dt="2018-09-11T23:00:07.453" v="7777" actId="20577"/>
        <pc:sldMkLst>
          <pc:docMk/>
          <pc:sldMk cId="785058877" sldId="343"/>
        </pc:sldMkLst>
        <pc:spChg chg="add del mod">
          <ac:chgData name="Samantha St. Amand" userId="425cd455-c798-46a1-ae29-4df78d561ec8" providerId="ADAL" clId="{CB877EC9-64B8-4696-84B4-1C433D67ED6F}" dt="2018-09-10T19:27:32.362" v="4275" actId="478"/>
          <ac:spMkLst>
            <pc:docMk/>
            <pc:sldMk cId="785058877" sldId="343"/>
            <ac:spMk id="3" creationId="{1B39C49B-65E7-408E-B8A7-74D41EFD74B7}"/>
          </ac:spMkLst>
        </pc:spChg>
        <pc:spChg chg="add del mod">
          <ac:chgData name="Samantha St. Amand" userId="425cd455-c798-46a1-ae29-4df78d561ec8" providerId="ADAL" clId="{CB877EC9-64B8-4696-84B4-1C433D67ED6F}" dt="2018-09-11T20:27:45.162" v="5831" actId="20577"/>
          <ac:spMkLst>
            <pc:docMk/>
            <pc:sldMk cId="785058877" sldId="343"/>
            <ac:spMk id="137" creationId="{00000000-0000-0000-0000-000000000000}"/>
          </ac:spMkLst>
        </pc:spChg>
        <pc:graphicFrameChg chg="mod modGraphic">
          <ac:chgData name="Samantha St. Amand" userId="425cd455-c798-46a1-ae29-4df78d561ec8" providerId="ADAL" clId="{CB877EC9-64B8-4696-84B4-1C433D67ED6F}" dt="2018-09-11T23:00:07.453" v="7777" actId="20577"/>
          <ac:graphicFrameMkLst>
            <pc:docMk/>
            <pc:sldMk cId="785058877" sldId="343"/>
            <ac:graphicFrameMk id="4" creationId="{5D00EE93-C847-40CA-882D-0AFCDF03BE21}"/>
          </ac:graphicFrameMkLst>
        </pc:graphicFrameChg>
      </pc:sldChg>
      <pc:sldChg chg="modSp">
        <pc:chgData name="Samantha St. Amand" userId="425cd455-c798-46a1-ae29-4df78d561ec8" providerId="ADAL" clId="{CB877EC9-64B8-4696-84B4-1C433D67ED6F}" dt="2018-09-10T19:20:07.815" v="4213" actId="14100"/>
        <pc:sldMkLst>
          <pc:docMk/>
          <pc:sldMk cId="2105097145" sldId="353"/>
        </pc:sldMkLst>
        <pc:spChg chg="mod">
          <ac:chgData name="Samantha St. Amand" userId="425cd455-c798-46a1-ae29-4df78d561ec8" providerId="ADAL" clId="{CB877EC9-64B8-4696-84B4-1C433D67ED6F}" dt="2018-09-10T19:20:07.815" v="4213" actId="14100"/>
          <ac:spMkLst>
            <pc:docMk/>
            <pc:sldMk cId="2105097145" sldId="353"/>
            <ac:spMk id="138" creationId="{00000000-0000-0000-0000-000000000000}"/>
          </ac:spMkLst>
        </pc:spChg>
      </pc:sldChg>
      <pc:sldChg chg="modSp modNotesTx">
        <pc:chgData name="Samantha St. Amand" userId="425cd455-c798-46a1-ae29-4df78d561ec8" providerId="ADAL" clId="{CB877EC9-64B8-4696-84B4-1C433D67ED6F}" dt="2018-09-14T00:24:32.471" v="7869" actId="20577"/>
        <pc:sldMkLst>
          <pc:docMk/>
          <pc:sldMk cId="536388428" sldId="354"/>
        </pc:sldMkLst>
        <pc:spChg chg="mod">
          <ac:chgData name="Samantha St. Amand" userId="425cd455-c798-46a1-ae29-4df78d561ec8" providerId="ADAL" clId="{CB877EC9-64B8-4696-84B4-1C433D67ED6F}" dt="2018-09-10T19:21:52.164" v="4220" actId="14100"/>
          <ac:spMkLst>
            <pc:docMk/>
            <pc:sldMk cId="536388428" sldId="354"/>
            <ac:spMk id="138" creationId="{00000000-0000-0000-0000-000000000000}"/>
          </ac:spMkLst>
        </pc:spChg>
      </pc:sldChg>
      <pc:sldChg chg="modSp modNotesTx">
        <pc:chgData name="Samantha St. Amand" userId="425cd455-c798-46a1-ae29-4df78d561ec8" providerId="ADAL" clId="{CB877EC9-64B8-4696-84B4-1C433D67ED6F}" dt="2018-09-14T00:24:37.863" v="7870" actId="20577"/>
        <pc:sldMkLst>
          <pc:docMk/>
          <pc:sldMk cId="3518041307" sldId="355"/>
        </pc:sldMkLst>
        <pc:spChg chg="mod">
          <ac:chgData name="Samantha St. Amand" userId="425cd455-c798-46a1-ae29-4df78d561ec8" providerId="ADAL" clId="{CB877EC9-64B8-4696-84B4-1C433D67ED6F}" dt="2018-09-10T19:22:01.162" v="4221" actId="14100"/>
          <ac:spMkLst>
            <pc:docMk/>
            <pc:sldMk cId="3518041307" sldId="355"/>
            <ac:spMk id="138" creationId="{00000000-0000-0000-0000-000000000000}"/>
          </ac:spMkLst>
        </pc:spChg>
      </pc:sldChg>
      <pc:sldChg chg="modSp">
        <pc:chgData name="Samantha St. Amand" userId="425cd455-c798-46a1-ae29-4df78d561ec8" providerId="ADAL" clId="{CB877EC9-64B8-4696-84B4-1C433D67ED6F}" dt="2018-09-10T19:22:30.037" v="4223" actId="14100"/>
        <pc:sldMkLst>
          <pc:docMk/>
          <pc:sldMk cId="2668924253" sldId="356"/>
        </pc:sldMkLst>
        <pc:spChg chg="mod">
          <ac:chgData name="Samantha St. Amand" userId="425cd455-c798-46a1-ae29-4df78d561ec8" providerId="ADAL" clId="{CB877EC9-64B8-4696-84B4-1C433D67ED6F}" dt="2018-09-10T19:22:30.037" v="4223" actId="14100"/>
          <ac:spMkLst>
            <pc:docMk/>
            <pc:sldMk cId="2668924253" sldId="356"/>
            <ac:spMk id="138" creationId="{00000000-0000-0000-0000-000000000000}"/>
          </ac:spMkLst>
        </pc:spChg>
      </pc:sldChg>
      <pc:sldChg chg="modSp modNotesTx">
        <pc:chgData name="Samantha St. Amand" userId="425cd455-c798-46a1-ae29-4df78d561ec8" providerId="ADAL" clId="{CB877EC9-64B8-4696-84B4-1C433D67ED6F}" dt="2018-09-14T00:24:43.367" v="7871" actId="20577"/>
        <pc:sldMkLst>
          <pc:docMk/>
          <pc:sldMk cId="2712757560" sldId="357"/>
        </pc:sldMkLst>
        <pc:spChg chg="mod">
          <ac:chgData name="Samantha St. Amand" userId="425cd455-c798-46a1-ae29-4df78d561ec8" providerId="ADAL" clId="{CB877EC9-64B8-4696-84B4-1C433D67ED6F}" dt="2018-09-11T22:59:24.961" v="7763" actId="20577"/>
          <ac:spMkLst>
            <pc:docMk/>
            <pc:sldMk cId="2712757560" sldId="357"/>
            <ac:spMk id="138" creationId="{00000000-0000-0000-0000-000000000000}"/>
          </ac:spMkLst>
        </pc:spChg>
      </pc:sldChg>
      <pc:sldChg chg="addSp delSp modSp modNotesTx">
        <pc:chgData name="Samantha St. Amand" userId="425cd455-c798-46a1-ae29-4df78d561ec8" providerId="ADAL" clId="{CB877EC9-64B8-4696-84B4-1C433D67ED6F}" dt="2018-09-14T00:25:00.185" v="7872" actId="20577"/>
        <pc:sldMkLst>
          <pc:docMk/>
          <pc:sldMk cId="2959245223" sldId="358"/>
        </pc:sldMkLst>
        <pc:spChg chg="add del mod">
          <ac:chgData name="Samantha St. Amand" userId="425cd455-c798-46a1-ae29-4df78d561ec8" providerId="ADAL" clId="{CB877EC9-64B8-4696-84B4-1C433D67ED6F}" dt="2018-09-11T18:07:16.356" v="5023" actId="478"/>
          <ac:spMkLst>
            <pc:docMk/>
            <pc:sldMk cId="2959245223" sldId="358"/>
            <ac:spMk id="2" creationId="{DB6DFDCC-D1EB-4BF7-8323-A45AF2A1A886}"/>
          </ac:spMkLst>
        </pc:spChg>
        <pc:spChg chg="add mod">
          <ac:chgData name="Samantha St. Amand" userId="425cd455-c798-46a1-ae29-4df78d561ec8" providerId="ADAL" clId="{CB877EC9-64B8-4696-84B4-1C433D67ED6F}" dt="2018-09-11T22:13:30.907" v="7447" actId="207"/>
          <ac:spMkLst>
            <pc:docMk/>
            <pc:sldMk cId="2959245223" sldId="358"/>
            <ac:spMk id="3" creationId="{F580F3AF-5B25-400A-8096-66E2802C4405}"/>
          </ac:spMkLst>
        </pc:spChg>
        <pc:spChg chg="add mod">
          <ac:chgData name="Samantha St. Amand" userId="425cd455-c798-46a1-ae29-4df78d561ec8" providerId="ADAL" clId="{CB877EC9-64B8-4696-84B4-1C433D67ED6F}" dt="2018-09-11T18:53:03.312" v="5283" actId="1038"/>
          <ac:spMkLst>
            <pc:docMk/>
            <pc:sldMk cId="2959245223" sldId="358"/>
            <ac:spMk id="4" creationId="{86323BDD-977B-4DD8-B2F4-8A09737E06B3}"/>
          </ac:spMkLst>
        </pc:spChg>
        <pc:spChg chg="mod">
          <ac:chgData name="Samantha St. Amand" userId="425cd455-c798-46a1-ae29-4df78d561ec8" providerId="ADAL" clId="{CB877EC9-64B8-4696-84B4-1C433D67ED6F}" dt="2018-09-11T18:53:17.232" v="5291" actId="1076"/>
          <ac:spMkLst>
            <pc:docMk/>
            <pc:sldMk cId="2959245223" sldId="358"/>
            <ac:spMk id="8" creationId="{C7B580D2-6C04-4BCF-9FF4-A7CA52AB7A22}"/>
          </ac:spMkLst>
        </pc:spChg>
        <pc:spChg chg="mod">
          <ac:chgData name="Samantha St. Amand" userId="425cd455-c798-46a1-ae29-4df78d561ec8" providerId="ADAL" clId="{CB877EC9-64B8-4696-84B4-1C433D67ED6F}" dt="2018-09-11T22:11:58.692" v="7446" actId="20577"/>
          <ac:spMkLst>
            <pc:docMk/>
            <pc:sldMk cId="2959245223" sldId="358"/>
            <ac:spMk id="138" creationId="{00000000-0000-0000-0000-000000000000}"/>
          </ac:spMkLst>
        </pc:spChg>
        <pc:picChg chg="mod">
          <ac:chgData name="Samantha St. Amand" userId="425cd455-c798-46a1-ae29-4df78d561ec8" providerId="ADAL" clId="{CB877EC9-64B8-4696-84B4-1C433D67ED6F}" dt="2018-09-11T18:52:57.513" v="5281" actId="1038"/>
          <ac:picMkLst>
            <pc:docMk/>
            <pc:sldMk cId="2959245223" sldId="358"/>
            <ac:picMk id="7" creationId="{3637D857-C6F1-4D67-9D20-2088B0CFAE83}"/>
          </ac:picMkLst>
        </pc:picChg>
        <pc:cxnChg chg="add mod">
          <ac:chgData name="Samantha St. Amand" userId="425cd455-c798-46a1-ae29-4df78d561ec8" providerId="ADAL" clId="{CB877EC9-64B8-4696-84B4-1C433D67ED6F}" dt="2018-09-11T18:53:06.026" v="5285" actId="1038"/>
          <ac:cxnSpMkLst>
            <pc:docMk/>
            <pc:sldMk cId="2959245223" sldId="358"/>
            <ac:cxnSpMk id="10" creationId="{B036668C-3C3C-4043-9F4D-AC3D4DBD6BBA}"/>
          </ac:cxnSpMkLst>
        </pc:cxnChg>
      </pc:sldChg>
      <pc:sldChg chg="addSp delSp modSp">
        <pc:chgData name="Samantha St. Amand" userId="425cd455-c798-46a1-ae29-4df78d561ec8" providerId="ADAL" clId="{CB877EC9-64B8-4696-84B4-1C433D67ED6F}" dt="2018-09-11T22:40:42.152" v="7692" actId="1076"/>
        <pc:sldMkLst>
          <pc:docMk/>
          <pc:sldMk cId="1782576197" sldId="360"/>
        </pc:sldMkLst>
        <pc:picChg chg="add mod">
          <ac:chgData name="Samantha St. Amand" userId="425cd455-c798-46a1-ae29-4df78d561ec8" providerId="ADAL" clId="{CB877EC9-64B8-4696-84B4-1C433D67ED6F}" dt="2018-09-11T22:40:42.152" v="7692" actId="1076"/>
          <ac:picMkLst>
            <pc:docMk/>
            <pc:sldMk cId="1782576197" sldId="360"/>
            <ac:picMk id="3" creationId="{1054CE5A-D6BD-4AE3-98F1-B9868B8A161B}"/>
          </ac:picMkLst>
        </pc:picChg>
        <pc:picChg chg="del">
          <ac:chgData name="Samantha St. Amand" userId="425cd455-c798-46a1-ae29-4df78d561ec8" providerId="ADAL" clId="{CB877EC9-64B8-4696-84B4-1C433D67ED6F}" dt="2018-09-11T22:40:05.674" v="7688" actId="478"/>
          <ac:picMkLst>
            <pc:docMk/>
            <pc:sldMk cId="1782576197" sldId="360"/>
            <ac:picMk id="27" creationId="{FCB44CAF-8BCF-41F5-8EAC-5715F4FB9CC5}"/>
          </ac:picMkLst>
        </pc:picChg>
      </pc:sldChg>
      <pc:sldChg chg="modSp">
        <pc:chgData name="Samantha St. Amand" userId="425cd455-c798-46a1-ae29-4df78d561ec8" providerId="ADAL" clId="{CB877EC9-64B8-4696-84B4-1C433D67ED6F}" dt="2018-09-11T23:04:46.483" v="7868" actId="20577"/>
        <pc:sldMkLst>
          <pc:docMk/>
          <pc:sldMk cId="677786131" sldId="364"/>
        </pc:sldMkLst>
        <pc:spChg chg="mod">
          <ac:chgData name="Samantha St. Amand" userId="425cd455-c798-46a1-ae29-4df78d561ec8" providerId="ADAL" clId="{CB877EC9-64B8-4696-84B4-1C433D67ED6F}" dt="2018-09-11T23:04:39.283" v="7857" actId="20577"/>
          <ac:spMkLst>
            <pc:docMk/>
            <pc:sldMk cId="677786131" sldId="364"/>
            <ac:spMk id="2" creationId="{7BD8F5AD-A8C9-42FF-8D27-0B4ACC911649}"/>
          </ac:spMkLst>
        </pc:spChg>
        <pc:spChg chg="mod">
          <ac:chgData name="Samantha St. Amand" userId="425cd455-c798-46a1-ae29-4df78d561ec8" providerId="ADAL" clId="{CB877EC9-64B8-4696-84B4-1C433D67ED6F}" dt="2018-09-11T23:04:46.483" v="7868" actId="20577"/>
          <ac:spMkLst>
            <pc:docMk/>
            <pc:sldMk cId="677786131" sldId="364"/>
            <ac:spMk id="8" creationId="{16051AB5-15FA-4D42-BBC8-7A9C54BBD3CB}"/>
          </ac:spMkLst>
        </pc:spChg>
        <pc:graphicFrameChg chg="mod modGraphic">
          <ac:chgData name="Samantha St. Amand" userId="425cd455-c798-46a1-ae29-4df78d561ec8" providerId="ADAL" clId="{CB877EC9-64B8-4696-84B4-1C433D67ED6F}" dt="2018-09-11T22:33:12.527" v="7671" actId="20577"/>
          <ac:graphicFrameMkLst>
            <pc:docMk/>
            <pc:sldMk cId="677786131" sldId="364"/>
            <ac:graphicFrameMk id="4" creationId="{4BF5090E-4435-4EDF-B255-3B9AD345CD72}"/>
          </ac:graphicFrameMkLst>
        </pc:graphicFrameChg>
        <pc:graphicFrameChg chg="mod modGraphic">
          <ac:chgData name="Samantha St. Amand" userId="425cd455-c798-46a1-ae29-4df78d561ec8" providerId="ADAL" clId="{CB877EC9-64B8-4696-84B4-1C433D67ED6F}" dt="2018-09-11T22:33:22.072" v="7687" actId="20577"/>
          <ac:graphicFrameMkLst>
            <pc:docMk/>
            <pc:sldMk cId="677786131" sldId="364"/>
            <ac:graphicFrameMk id="7" creationId="{262231E3-0209-4FC7-89EE-32A30BA8EB23}"/>
          </ac:graphicFrameMkLst>
        </pc:graphicFrameChg>
      </pc:sldChg>
      <pc:sldChg chg="addSp delSp modSp">
        <pc:chgData name="Samantha St. Amand" userId="425cd455-c798-46a1-ae29-4df78d561ec8" providerId="ADAL" clId="{CB877EC9-64B8-4696-84B4-1C433D67ED6F}" dt="2018-09-10T21:12:11.778" v="4539" actId="1076"/>
        <pc:sldMkLst>
          <pc:docMk/>
          <pc:sldMk cId="109550481" sldId="365"/>
        </pc:sldMkLst>
        <pc:spChg chg="mod">
          <ac:chgData name="Samantha St. Amand" userId="425cd455-c798-46a1-ae29-4df78d561ec8" providerId="ADAL" clId="{CB877EC9-64B8-4696-84B4-1C433D67ED6F}" dt="2018-09-10T21:10:47.205" v="4523" actId="1076"/>
          <ac:spMkLst>
            <pc:docMk/>
            <pc:sldMk cId="109550481" sldId="365"/>
            <ac:spMk id="9" creationId="{341375C0-3BFD-4374-899F-2031C885692A}"/>
          </ac:spMkLst>
        </pc:spChg>
        <pc:spChg chg="mod">
          <ac:chgData name="Samantha St. Amand" userId="425cd455-c798-46a1-ae29-4df78d561ec8" providerId="ADAL" clId="{CB877EC9-64B8-4696-84B4-1C433D67ED6F}" dt="2018-09-10T21:12:11.778" v="4539" actId="1076"/>
          <ac:spMkLst>
            <pc:docMk/>
            <pc:sldMk cId="109550481" sldId="365"/>
            <ac:spMk id="10" creationId="{2F129D74-695C-4F21-83B3-DEE51565EF8E}"/>
          </ac:spMkLst>
        </pc:spChg>
        <pc:spChg chg="add del">
          <ac:chgData name="Samantha St. Amand" userId="425cd455-c798-46a1-ae29-4df78d561ec8" providerId="ADAL" clId="{CB877EC9-64B8-4696-84B4-1C433D67ED6F}" dt="2018-09-10T21:08:46.959" v="4503"/>
          <ac:spMkLst>
            <pc:docMk/>
            <pc:sldMk cId="109550481" sldId="365"/>
            <ac:spMk id="11" creationId="{362AE8C1-4640-4F33-A328-341795BB5241}"/>
          </ac:spMkLst>
        </pc:spChg>
        <pc:spChg chg="add">
          <ac:chgData name="Samantha St. Amand" userId="425cd455-c798-46a1-ae29-4df78d561ec8" providerId="ADAL" clId="{CB877EC9-64B8-4696-84B4-1C433D67ED6F}" dt="2018-09-10T21:11:39.557" v="4536"/>
          <ac:spMkLst>
            <pc:docMk/>
            <pc:sldMk cId="109550481" sldId="365"/>
            <ac:spMk id="12" creationId="{0D5396B3-7D28-4BBC-A64B-9EDAA03260B1}"/>
          </ac:spMkLst>
        </pc:spChg>
        <pc:graphicFrameChg chg="mod modGraphic">
          <ac:chgData name="Samantha St. Amand" userId="425cd455-c798-46a1-ae29-4df78d561ec8" providerId="ADAL" clId="{CB877EC9-64B8-4696-84B4-1C433D67ED6F}" dt="2018-09-10T21:11:59.244" v="4538" actId="14100"/>
          <ac:graphicFrameMkLst>
            <pc:docMk/>
            <pc:sldMk cId="109550481" sldId="365"/>
            <ac:graphicFrameMk id="2" creationId="{E3877B9E-0757-4A8E-9E24-C401541A5832}"/>
          </ac:graphicFrameMkLst>
        </pc:graphicFrameChg>
        <pc:graphicFrameChg chg="mod modGraphic">
          <ac:chgData name="Samantha St. Amand" userId="425cd455-c798-46a1-ae29-4df78d561ec8" providerId="ADAL" clId="{CB877EC9-64B8-4696-84B4-1C433D67ED6F}" dt="2018-09-10T21:11:55.736" v="4537" actId="14100"/>
          <ac:graphicFrameMkLst>
            <pc:docMk/>
            <pc:sldMk cId="109550481" sldId="365"/>
            <ac:graphicFrameMk id="7" creationId="{B6D08A96-EF58-4376-9CB2-2140EE986A26}"/>
          </ac:graphicFrameMkLst>
        </pc:graphicFrameChg>
      </pc:sldChg>
      <pc:sldChg chg="ord">
        <pc:chgData name="Samantha St. Amand" userId="425cd455-c798-46a1-ae29-4df78d561ec8" providerId="ADAL" clId="{CB877EC9-64B8-4696-84B4-1C433D67ED6F}" dt="2018-09-07T19:28:51.432" v="113"/>
        <pc:sldMkLst>
          <pc:docMk/>
          <pc:sldMk cId="4040257805" sldId="367"/>
        </pc:sldMkLst>
      </pc:sldChg>
      <pc:sldChg chg="ord">
        <pc:chgData name="Samantha St. Amand" userId="425cd455-c798-46a1-ae29-4df78d561ec8" providerId="ADAL" clId="{CB877EC9-64B8-4696-84B4-1C433D67ED6F}" dt="2018-09-07T19:28:48.370" v="112"/>
        <pc:sldMkLst>
          <pc:docMk/>
          <pc:sldMk cId="119862086" sldId="369"/>
        </pc:sldMkLst>
      </pc:sldChg>
      <pc:sldChg chg="addSp modSp modNotesTx">
        <pc:chgData name="Samantha St. Amand" userId="425cd455-c798-46a1-ae29-4df78d561ec8" providerId="ADAL" clId="{CB877EC9-64B8-4696-84B4-1C433D67ED6F}" dt="2018-09-11T22:15:33.876" v="7540" actId="20577"/>
        <pc:sldMkLst>
          <pc:docMk/>
          <pc:sldMk cId="387804198" sldId="372"/>
        </pc:sldMkLst>
        <pc:spChg chg="mod">
          <ac:chgData name="Samantha St. Amand" userId="425cd455-c798-46a1-ae29-4df78d561ec8" providerId="ADAL" clId="{CB877EC9-64B8-4696-84B4-1C433D67ED6F}" dt="2018-09-11T22:15:33.876" v="7540" actId="20577"/>
          <ac:spMkLst>
            <pc:docMk/>
            <pc:sldMk cId="387804198" sldId="372"/>
            <ac:spMk id="3" creationId="{10E4E10A-572D-4B1E-84B6-1E196D68D485}"/>
          </ac:spMkLst>
        </pc:spChg>
        <pc:spChg chg="add mod">
          <ac:chgData name="Samantha St. Amand" userId="425cd455-c798-46a1-ae29-4df78d561ec8" providerId="ADAL" clId="{CB877EC9-64B8-4696-84B4-1C433D67ED6F}" dt="2018-09-10T21:03:55.622" v="4491" actId="1076"/>
          <ac:spMkLst>
            <pc:docMk/>
            <pc:sldMk cId="387804198" sldId="372"/>
            <ac:spMk id="4" creationId="{FC5ABA16-2103-43DC-BE65-3646C2361B39}"/>
          </ac:spMkLst>
        </pc:spChg>
        <pc:spChg chg="mod">
          <ac:chgData name="Samantha St. Amand" userId="425cd455-c798-46a1-ae29-4df78d561ec8" providerId="ADAL" clId="{CB877EC9-64B8-4696-84B4-1C433D67ED6F}" dt="2018-09-11T22:15:03.213" v="7534" actId="20577"/>
          <ac:spMkLst>
            <pc:docMk/>
            <pc:sldMk cId="387804198" sldId="372"/>
            <ac:spMk id="138" creationId="{00000000-0000-0000-0000-000000000000}"/>
          </ac:spMkLst>
        </pc:spChg>
        <pc:graphicFrameChg chg="mod modGraphic">
          <ac:chgData name="Samantha St. Amand" userId="425cd455-c798-46a1-ae29-4df78d561ec8" providerId="ADAL" clId="{CB877EC9-64B8-4696-84B4-1C433D67ED6F}" dt="2018-09-10T21:03:51.244" v="4490" actId="1076"/>
          <ac:graphicFrameMkLst>
            <pc:docMk/>
            <pc:sldMk cId="387804198" sldId="372"/>
            <ac:graphicFrameMk id="2" creationId="{8C2B549E-882E-40E7-BAE2-B7A438F8B525}"/>
          </ac:graphicFrameMkLst>
        </pc:graphicFrameChg>
      </pc:sldChg>
      <pc:sldChg chg="ord">
        <pc:chgData name="Samantha St. Amand" userId="425cd455-c798-46a1-ae29-4df78d561ec8" providerId="ADAL" clId="{CB877EC9-64B8-4696-84B4-1C433D67ED6F}" dt="2018-09-07T19:28:53.216" v="114"/>
        <pc:sldMkLst>
          <pc:docMk/>
          <pc:sldMk cId="2606939894" sldId="373"/>
        </pc:sldMkLst>
      </pc:sldChg>
      <pc:sldChg chg="ord">
        <pc:chgData name="Samantha St. Amand" userId="425cd455-c798-46a1-ae29-4df78d561ec8" providerId="ADAL" clId="{CB877EC9-64B8-4696-84B4-1C433D67ED6F}" dt="2018-09-07T19:28:58.484" v="116"/>
        <pc:sldMkLst>
          <pc:docMk/>
          <pc:sldMk cId="537459097" sldId="374"/>
        </pc:sldMkLst>
      </pc:sldChg>
      <pc:sldChg chg="addSp delSp modSp">
        <pc:chgData name="Samantha St. Amand" userId="425cd455-c798-46a1-ae29-4df78d561ec8" providerId="ADAL" clId="{CB877EC9-64B8-4696-84B4-1C433D67ED6F}" dt="2018-09-11T23:03:47.890" v="7844" actId="1035"/>
        <pc:sldMkLst>
          <pc:docMk/>
          <pc:sldMk cId="1222051364" sldId="375"/>
        </pc:sldMkLst>
        <pc:spChg chg="mod">
          <ac:chgData name="Samantha St. Amand" userId="425cd455-c798-46a1-ae29-4df78d561ec8" providerId="ADAL" clId="{CB877EC9-64B8-4696-84B4-1C433D67ED6F}" dt="2018-09-10T15:41:44.805" v="416" actId="20577"/>
          <ac:spMkLst>
            <pc:docMk/>
            <pc:sldMk cId="1222051364" sldId="375"/>
            <ac:spMk id="4" creationId="{21B5C869-FA94-476D-A0EA-1F6A8485086E}"/>
          </ac:spMkLst>
        </pc:spChg>
        <pc:spChg chg="del">
          <ac:chgData name="Samantha St. Amand" userId="425cd455-c798-46a1-ae29-4df78d561ec8" providerId="ADAL" clId="{CB877EC9-64B8-4696-84B4-1C433D67ED6F}" dt="2018-09-10T15:41:54.940" v="417" actId="478"/>
          <ac:spMkLst>
            <pc:docMk/>
            <pc:sldMk cId="1222051364" sldId="375"/>
            <ac:spMk id="13" creationId="{BAA7CDB3-BEB0-42E2-B74B-BB69A19B94E5}"/>
          </ac:spMkLst>
        </pc:spChg>
        <pc:spChg chg="del">
          <ac:chgData name="Samantha St. Amand" userId="425cd455-c798-46a1-ae29-4df78d561ec8" providerId="ADAL" clId="{CB877EC9-64B8-4696-84B4-1C433D67ED6F}" dt="2018-09-10T15:42:00.243" v="419" actId="478"/>
          <ac:spMkLst>
            <pc:docMk/>
            <pc:sldMk cId="1222051364" sldId="375"/>
            <ac:spMk id="14" creationId="{A7EFC73E-8FCC-4009-B65E-3107A2C01D9E}"/>
          </ac:spMkLst>
        </pc:spChg>
        <pc:spChg chg="add del mod">
          <ac:chgData name="Samantha St. Amand" userId="425cd455-c798-46a1-ae29-4df78d561ec8" providerId="ADAL" clId="{CB877EC9-64B8-4696-84B4-1C433D67ED6F}" dt="2018-09-10T17:01:32.107" v="2097" actId="478"/>
          <ac:spMkLst>
            <pc:docMk/>
            <pc:sldMk cId="1222051364" sldId="375"/>
            <ac:spMk id="19" creationId="{9E9B25A9-AE01-4F93-B735-7C5F2A186F99}"/>
          </ac:spMkLst>
        </pc:spChg>
        <pc:spChg chg="add mod">
          <ac:chgData name="Samantha St. Amand" userId="425cd455-c798-46a1-ae29-4df78d561ec8" providerId="ADAL" clId="{CB877EC9-64B8-4696-84B4-1C433D67ED6F}" dt="2018-09-11T22:25:00.742" v="7612" actId="1036"/>
          <ac:spMkLst>
            <pc:docMk/>
            <pc:sldMk cId="1222051364" sldId="375"/>
            <ac:spMk id="20" creationId="{754B4E91-38B4-478B-B711-E33E4682C243}"/>
          </ac:spMkLst>
        </pc:spChg>
        <pc:spChg chg="add mod">
          <ac:chgData name="Samantha St. Amand" userId="425cd455-c798-46a1-ae29-4df78d561ec8" providerId="ADAL" clId="{CB877EC9-64B8-4696-84B4-1C433D67ED6F}" dt="2018-09-11T22:24:57.296" v="7610" actId="1035"/>
          <ac:spMkLst>
            <pc:docMk/>
            <pc:sldMk cId="1222051364" sldId="375"/>
            <ac:spMk id="21" creationId="{36A33F5A-EE45-405D-99C7-E9A306B997C3}"/>
          </ac:spMkLst>
        </pc:spChg>
        <pc:spChg chg="add mod">
          <ac:chgData name="Samantha St. Amand" userId="425cd455-c798-46a1-ae29-4df78d561ec8" providerId="ADAL" clId="{CB877EC9-64B8-4696-84B4-1C433D67ED6F}" dt="2018-09-11T23:03:05.752" v="7796" actId="1036"/>
          <ac:spMkLst>
            <pc:docMk/>
            <pc:sldMk cId="1222051364" sldId="375"/>
            <ac:spMk id="42" creationId="{C32D2F69-B285-4528-A608-32B8A25DCB87}"/>
          </ac:spMkLst>
        </pc:spChg>
        <pc:spChg chg="mod">
          <ac:chgData name="Samantha St. Amand" userId="425cd455-c798-46a1-ae29-4df78d561ec8" providerId="ADAL" clId="{CB877EC9-64B8-4696-84B4-1C433D67ED6F}" dt="2018-09-11T23:03:22.409" v="7816" actId="1037"/>
          <ac:spMkLst>
            <pc:docMk/>
            <pc:sldMk cId="1222051364" sldId="375"/>
            <ac:spMk id="55" creationId="{60A7FF1D-89F3-4E37-BD7F-231B89EBDE2E}"/>
          </ac:spMkLst>
        </pc:spChg>
        <pc:spChg chg="del">
          <ac:chgData name="Samantha St. Amand" userId="425cd455-c798-46a1-ae29-4df78d561ec8" providerId="ADAL" clId="{CB877EC9-64B8-4696-84B4-1C433D67ED6F}" dt="2018-09-10T15:42:02.229" v="420" actId="478"/>
          <ac:spMkLst>
            <pc:docMk/>
            <pc:sldMk cId="1222051364" sldId="375"/>
            <ac:spMk id="131" creationId="{9B5090A1-79F4-4853-A72E-8110AA55FF41}"/>
          </ac:spMkLst>
        </pc:spChg>
        <pc:spChg chg="del">
          <ac:chgData name="Samantha St. Amand" userId="425cd455-c798-46a1-ae29-4df78d561ec8" providerId="ADAL" clId="{CB877EC9-64B8-4696-84B4-1C433D67ED6F}" dt="2018-09-10T15:42:04.250" v="421" actId="478"/>
          <ac:spMkLst>
            <pc:docMk/>
            <pc:sldMk cId="1222051364" sldId="375"/>
            <ac:spMk id="135" creationId="{A2731BD9-EFC8-41F4-88B2-BCE89405E8FE}"/>
          </ac:spMkLst>
        </pc:spChg>
        <pc:spChg chg="mod">
          <ac:chgData name="Samantha St. Amand" userId="425cd455-c798-46a1-ae29-4df78d561ec8" providerId="ADAL" clId="{CB877EC9-64B8-4696-84B4-1C433D67ED6F}" dt="2018-09-11T22:19:37.589" v="7581" actId="1035"/>
          <ac:spMkLst>
            <pc:docMk/>
            <pc:sldMk cId="1222051364" sldId="375"/>
            <ac:spMk id="143" creationId="{33204175-701A-4DB9-B097-37EF7A168123}"/>
          </ac:spMkLst>
        </pc:spChg>
        <pc:spChg chg="mod">
          <ac:chgData name="Samantha St. Amand" userId="425cd455-c798-46a1-ae29-4df78d561ec8" providerId="ADAL" clId="{CB877EC9-64B8-4696-84B4-1C433D67ED6F}" dt="2018-09-11T22:19:29.321" v="7577" actId="1035"/>
          <ac:spMkLst>
            <pc:docMk/>
            <pc:sldMk cId="1222051364" sldId="375"/>
            <ac:spMk id="144" creationId="{BAF875BA-3400-4817-ADE7-4BAC3421AA8B}"/>
          </ac:spMkLst>
        </pc:spChg>
        <pc:spChg chg="mod">
          <ac:chgData name="Samantha St. Amand" userId="425cd455-c798-46a1-ae29-4df78d561ec8" providerId="ADAL" clId="{CB877EC9-64B8-4696-84B4-1C433D67ED6F}" dt="2018-09-11T23:03:47.890" v="7844" actId="1035"/>
          <ac:spMkLst>
            <pc:docMk/>
            <pc:sldMk cId="1222051364" sldId="375"/>
            <ac:spMk id="150" creationId="{AB273587-C790-4073-82CB-3060818DE6E4}"/>
          </ac:spMkLst>
        </pc:spChg>
        <pc:picChg chg="add del mod">
          <ac:chgData name="Samantha St. Amand" userId="425cd455-c798-46a1-ae29-4df78d561ec8" providerId="ADAL" clId="{CB877EC9-64B8-4696-84B4-1C433D67ED6F}" dt="2018-09-10T16:23:38.524" v="429" actId="478"/>
          <ac:picMkLst>
            <pc:docMk/>
            <pc:sldMk cId="1222051364" sldId="375"/>
            <ac:picMk id="3" creationId="{D94A6A52-3CC9-4C27-B39A-54247F915B89}"/>
          </ac:picMkLst>
        </pc:picChg>
        <pc:picChg chg="add del mod modCrop">
          <ac:chgData name="Samantha St. Amand" userId="425cd455-c798-46a1-ae29-4df78d561ec8" providerId="ADAL" clId="{CB877EC9-64B8-4696-84B4-1C433D67ED6F}" dt="2018-09-10T17:01:33.809" v="2098" actId="478"/>
          <ac:picMkLst>
            <pc:docMk/>
            <pc:sldMk cId="1222051364" sldId="375"/>
            <ac:picMk id="7" creationId="{31F3A574-EB1B-4BB8-830E-3B728D474FF8}"/>
          </ac:picMkLst>
        </pc:picChg>
        <pc:picChg chg="add del mod modCrop">
          <ac:chgData name="Samantha St. Amand" userId="425cd455-c798-46a1-ae29-4df78d561ec8" providerId="ADAL" clId="{CB877EC9-64B8-4696-84B4-1C433D67ED6F}" dt="2018-09-10T17:03:19.767" v="2112" actId="478"/>
          <ac:picMkLst>
            <pc:docMk/>
            <pc:sldMk cId="1222051364" sldId="375"/>
            <ac:picMk id="9" creationId="{47602D9A-35A8-4474-95DA-631D798142FD}"/>
          </ac:picMkLst>
        </pc:picChg>
        <pc:picChg chg="add del mod modCrop">
          <ac:chgData name="Samantha St. Amand" userId="425cd455-c798-46a1-ae29-4df78d561ec8" providerId="ADAL" clId="{CB877EC9-64B8-4696-84B4-1C433D67ED6F}" dt="2018-09-10T17:03:21.245" v="2114" actId="478"/>
          <ac:picMkLst>
            <pc:docMk/>
            <pc:sldMk cId="1222051364" sldId="375"/>
            <ac:picMk id="11" creationId="{1BF9937A-EC49-4DF3-9F5C-5E889F248058}"/>
          </ac:picMkLst>
        </pc:picChg>
        <pc:picChg chg="add del mod modCrop">
          <ac:chgData name="Samantha St. Amand" userId="425cd455-c798-46a1-ae29-4df78d561ec8" providerId="ADAL" clId="{CB877EC9-64B8-4696-84B4-1C433D67ED6F}" dt="2018-09-10T17:03:19.150" v="2110" actId="478"/>
          <ac:picMkLst>
            <pc:docMk/>
            <pc:sldMk cId="1222051364" sldId="375"/>
            <ac:picMk id="16" creationId="{E736FBC3-F490-4A25-AF62-E9EC8922CE91}"/>
          </ac:picMkLst>
        </pc:picChg>
        <pc:picChg chg="add del mod modCrop">
          <ac:chgData name="Samantha St. Amand" userId="425cd455-c798-46a1-ae29-4df78d561ec8" providerId="ADAL" clId="{CB877EC9-64B8-4696-84B4-1C433D67ED6F}" dt="2018-09-10T17:03:20.409" v="2113" actId="478"/>
          <ac:picMkLst>
            <pc:docMk/>
            <pc:sldMk cId="1222051364" sldId="375"/>
            <ac:picMk id="18" creationId="{8030B6C0-FD5B-4563-A602-4866C76B8B55}"/>
          </ac:picMkLst>
        </pc:picChg>
        <pc:picChg chg="add mod modCrop">
          <ac:chgData name="Samantha St. Amand" userId="425cd455-c798-46a1-ae29-4df78d561ec8" providerId="ADAL" clId="{CB877EC9-64B8-4696-84B4-1C433D67ED6F}" dt="2018-09-11T18:38:25.745" v="5109" actId="1076"/>
          <ac:picMkLst>
            <pc:docMk/>
            <pc:sldMk cId="1222051364" sldId="375"/>
            <ac:picMk id="23" creationId="{54BD1C2E-4CA4-4AB7-98E7-42A124D66EDC}"/>
          </ac:picMkLst>
        </pc:picChg>
        <pc:picChg chg="add mod modCrop">
          <ac:chgData name="Samantha St. Amand" userId="425cd455-c798-46a1-ae29-4df78d561ec8" providerId="ADAL" clId="{CB877EC9-64B8-4696-84B4-1C433D67ED6F}" dt="2018-09-11T18:38:32.978" v="5110" actId="1076"/>
          <ac:picMkLst>
            <pc:docMk/>
            <pc:sldMk cId="1222051364" sldId="375"/>
            <ac:picMk id="25" creationId="{AC71327C-47A7-4C91-B528-D5407054FB93}"/>
          </ac:picMkLst>
        </pc:picChg>
        <pc:picChg chg="add mod modCrop">
          <ac:chgData name="Samantha St. Amand" userId="425cd455-c798-46a1-ae29-4df78d561ec8" providerId="ADAL" clId="{CB877EC9-64B8-4696-84B4-1C433D67ED6F}" dt="2018-09-10T17:12:39.927" v="2260" actId="1076"/>
          <ac:picMkLst>
            <pc:docMk/>
            <pc:sldMk cId="1222051364" sldId="375"/>
            <ac:picMk id="27" creationId="{4C23DB70-07EB-4806-8D32-D3598199C846}"/>
          </ac:picMkLst>
        </pc:picChg>
        <pc:picChg chg="add mod modCrop">
          <ac:chgData name="Samantha St. Amand" userId="425cd455-c798-46a1-ae29-4df78d561ec8" providerId="ADAL" clId="{CB877EC9-64B8-4696-84B4-1C433D67ED6F}" dt="2018-09-10T17:31:35.458" v="2417" actId="1076"/>
          <ac:picMkLst>
            <pc:docMk/>
            <pc:sldMk cId="1222051364" sldId="375"/>
            <ac:picMk id="29" creationId="{5AF4F293-DF0A-4A96-9A20-639F2A441960}"/>
          </ac:picMkLst>
        </pc:picChg>
        <pc:picChg chg="add del mod modCrop">
          <ac:chgData name="Samantha St. Amand" userId="425cd455-c798-46a1-ae29-4df78d561ec8" providerId="ADAL" clId="{CB877EC9-64B8-4696-84B4-1C433D67ED6F}" dt="2018-09-10T17:11:54.438" v="2231" actId="478"/>
          <ac:picMkLst>
            <pc:docMk/>
            <pc:sldMk cId="1222051364" sldId="375"/>
            <ac:picMk id="31" creationId="{FA3E69D1-F318-4B09-B513-06BF1278FFE8}"/>
          </ac:picMkLst>
        </pc:picChg>
        <pc:picChg chg="add del mod">
          <ac:chgData name="Samantha St. Amand" userId="425cd455-c798-46a1-ae29-4df78d561ec8" providerId="ADAL" clId="{CB877EC9-64B8-4696-84B4-1C433D67ED6F}" dt="2018-09-11T17:44:03.680" v="4960" actId="478"/>
          <ac:picMkLst>
            <pc:docMk/>
            <pc:sldMk cId="1222051364" sldId="375"/>
            <ac:picMk id="32" creationId="{A742B5FC-7300-41B5-AD3C-2C27BF840C47}"/>
          </ac:picMkLst>
        </pc:picChg>
        <pc:picChg chg="add">
          <ac:chgData name="Samantha St. Amand" userId="425cd455-c798-46a1-ae29-4df78d561ec8" providerId="ADAL" clId="{CB877EC9-64B8-4696-84B4-1C433D67ED6F}" dt="2018-09-11T17:44:04.229" v="4961"/>
          <ac:picMkLst>
            <pc:docMk/>
            <pc:sldMk cId="1222051364" sldId="375"/>
            <ac:picMk id="41" creationId="{B6D806E2-B4A5-44DF-8E7B-1976EB51745E}"/>
          </ac:picMkLst>
        </pc:picChg>
        <pc:picChg chg="del">
          <ac:chgData name="Samantha St. Amand" userId="425cd455-c798-46a1-ae29-4df78d561ec8" providerId="ADAL" clId="{CB877EC9-64B8-4696-84B4-1C433D67ED6F}" dt="2018-09-10T16:23:17.606" v="427" actId="478"/>
          <ac:picMkLst>
            <pc:docMk/>
            <pc:sldMk cId="1222051364" sldId="375"/>
            <ac:picMk id="130" creationId="{FB06ABDA-DD6B-4F06-AD6C-C1BA1C41CA23}"/>
          </ac:picMkLst>
        </pc:picChg>
        <pc:picChg chg="del">
          <ac:chgData name="Samantha St. Amand" userId="425cd455-c798-46a1-ae29-4df78d561ec8" providerId="ADAL" clId="{CB877EC9-64B8-4696-84B4-1C433D67ED6F}" dt="2018-09-10T15:41:58.353" v="418" actId="478"/>
          <ac:picMkLst>
            <pc:docMk/>
            <pc:sldMk cId="1222051364" sldId="375"/>
            <ac:picMk id="149" creationId="{A9399516-2EC8-4FB6-AB15-75C401471782}"/>
          </ac:picMkLst>
        </pc:picChg>
      </pc:sldChg>
      <pc:sldChg chg="ord">
        <pc:chgData name="Samantha St. Amand" userId="425cd455-c798-46a1-ae29-4df78d561ec8" providerId="ADAL" clId="{CB877EC9-64B8-4696-84B4-1C433D67ED6F}" dt="2018-09-07T19:28:44.813" v="111"/>
        <pc:sldMkLst>
          <pc:docMk/>
          <pc:sldMk cId="4013702899" sldId="376"/>
        </pc:sldMkLst>
      </pc:sldChg>
      <pc:sldChg chg="modSp">
        <pc:chgData name="Samantha St. Amand" userId="425cd455-c798-46a1-ae29-4df78d561ec8" providerId="ADAL" clId="{CB877EC9-64B8-4696-84B4-1C433D67ED6F}" dt="2018-09-11T21:38:37.384" v="7377"/>
        <pc:sldMkLst>
          <pc:docMk/>
          <pc:sldMk cId="1879290152" sldId="378"/>
        </pc:sldMkLst>
        <pc:spChg chg="mod">
          <ac:chgData name="Samantha St. Amand" userId="425cd455-c798-46a1-ae29-4df78d561ec8" providerId="ADAL" clId="{CB877EC9-64B8-4696-84B4-1C433D67ED6F}" dt="2018-09-07T19:26:11.907" v="37" actId="20577"/>
          <ac:spMkLst>
            <pc:docMk/>
            <pc:sldMk cId="1879290152" sldId="378"/>
            <ac:spMk id="137" creationId="{00000000-0000-0000-0000-000000000000}"/>
          </ac:spMkLst>
        </pc:spChg>
        <pc:spChg chg="mod">
          <ac:chgData name="Samantha St. Amand" userId="425cd455-c798-46a1-ae29-4df78d561ec8" providerId="ADAL" clId="{CB877EC9-64B8-4696-84B4-1C433D67ED6F}" dt="2018-09-11T21:38:37.384" v="7377"/>
          <ac:spMkLst>
            <pc:docMk/>
            <pc:sldMk cId="1879290152" sldId="378"/>
            <ac:spMk id="138" creationId="{00000000-0000-0000-0000-000000000000}"/>
          </ac:spMkLst>
        </pc:spChg>
      </pc:sldChg>
      <pc:sldChg chg="modSp">
        <pc:chgData name="Samantha St. Amand" userId="425cd455-c798-46a1-ae29-4df78d561ec8" providerId="ADAL" clId="{CB877EC9-64B8-4696-84B4-1C433D67ED6F}" dt="2018-09-10T19:22:13.418" v="4222" actId="14100"/>
        <pc:sldMkLst>
          <pc:docMk/>
          <pc:sldMk cId="3322143813" sldId="380"/>
        </pc:sldMkLst>
        <pc:spChg chg="mod">
          <ac:chgData name="Samantha St. Amand" userId="425cd455-c798-46a1-ae29-4df78d561ec8" providerId="ADAL" clId="{CB877EC9-64B8-4696-84B4-1C433D67ED6F}" dt="2018-09-10T19:22:13.418" v="4222" actId="14100"/>
          <ac:spMkLst>
            <pc:docMk/>
            <pc:sldMk cId="3322143813" sldId="380"/>
            <ac:spMk id="138" creationId="{00000000-0000-0000-0000-000000000000}"/>
          </ac:spMkLst>
        </pc:spChg>
      </pc:sldChg>
      <pc:sldChg chg="ord">
        <pc:chgData name="Samantha St. Amand" userId="425cd455-c798-46a1-ae29-4df78d561ec8" providerId="ADAL" clId="{CB877EC9-64B8-4696-84B4-1C433D67ED6F}" dt="2018-09-07T19:28:55.392" v="115"/>
        <pc:sldMkLst>
          <pc:docMk/>
          <pc:sldMk cId="1368000153" sldId="381"/>
        </pc:sldMkLst>
      </pc:sldChg>
      <pc:sldChg chg="modSp add">
        <pc:chgData name="Samantha St. Amand" userId="425cd455-c798-46a1-ae29-4df78d561ec8" providerId="ADAL" clId="{CB877EC9-64B8-4696-84B4-1C433D67ED6F}" dt="2018-09-11T21:38:41.676" v="7378"/>
        <pc:sldMkLst>
          <pc:docMk/>
          <pc:sldMk cId="4117615015" sldId="382"/>
        </pc:sldMkLst>
        <pc:spChg chg="mod">
          <ac:chgData name="Samantha St. Amand" userId="425cd455-c798-46a1-ae29-4df78d561ec8" providerId="ADAL" clId="{CB877EC9-64B8-4696-84B4-1C433D67ED6F}" dt="2018-09-07T19:26:18.126" v="41" actId="20577"/>
          <ac:spMkLst>
            <pc:docMk/>
            <pc:sldMk cId="4117615015" sldId="382"/>
            <ac:spMk id="137" creationId="{00000000-0000-0000-0000-000000000000}"/>
          </ac:spMkLst>
        </pc:spChg>
        <pc:spChg chg="mod">
          <ac:chgData name="Samantha St. Amand" userId="425cd455-c798-46a1-ae29-4df78d561ec8" providerId="ADAL" clId="{CB877EC9-64B8-4696-84B4-1C433D67ED6F}" dt="2018-09-11T21:38:41.676" v="7378"/>
          <ac:spMkLst>
            <pc:docMk/>
            <pc:sldMk cId="4117615015" sldId="382"/>
            <ac:spMk id="138" creationId="{00000000-0000-0000-0000-000000000000}"/>
          </ac:spMkLst>
        </pc:spChg>
      </pc:sldChg>
      <pc:sldChg chg="addSp delSp modSp add">
        <pc:chgData name="Samantha St. Amand" userId="425cd455-c798-46a1-ae29-4df78d561ec8" providerId="ADAL" clId="{CB877EC9-64B8-4696-84B4-1C433D67ED6F}" dt="2018-09-11T23:03:59.591" v="7846" actId="1038"/>
        <pc:sldMkLst>
          <pc:docMk/>
          <pc:sldMk cId="1082151713" sldId="383"/>
        </pc:sldMkLst>
        <pc:spChg chg="mod">
          <ac:chgData name="Samantha St. Amand" userId="425cd455-c798-46a1-ae29-4df78d561ec8" providerId="ADAL" clId="{CB877EC9-64B8-4696-84B4-1C433D67ED6F}" dt="2018-09-10T15:41:37.987" v="400" actId="20577"/>
          <ac:spMkLst>
            <pc:docMk/>
            <pc:sldMk cId="1082151713" sldId="383"/>
            <ac:spMk id="4" creationId="{21B5C869-FA94-476D-A0EA-1F6A8485086E}"/>
          </ac:spMkLst>
        </pc:spChg>
        <pc:spChg chg="add mod">
          <ac:chgData name="Samantha St. Amand" userId="425cd455-c798-46a1-ae29-4df78d561ec8" providerId="ADAL" clId="{CB877EC9-64B8-4696-84B4-1C433D67ED6F}" dt="2018-09-11T22:27:06.579" v="7620" actId="1035"/>
          <ac:spMkLst>
            <pc:docMk/>
            <pc:sldMk cId="1082151713" sldId="383"/>
            <ac:spMk id="12" creationId="{2868D095-EBB8-4AF3-BDB3-5825C2E6749D}"/>
          </ac:spMkLst>
        </pc:spChg>
        <pc:spChg chg="del">
          <ac:chgData name="Samantha St. Amand" userId="425cd455-c798-46a1-ae29-4df78d561ec8" providerId="ADAL" clId="{CB877EC9-64B8-4696-84B4-1C433D67ED6F}" dt="2018-09-10T15:42:09.407" v="422" actId="478"/>
          <ac:spMkLst>
            <pc:docMk/>
            <pc:sldMk cId="1082151713" sldId="383"/>
            <ac:spMk id="13" creationId="{BAA7CDB3-BEB0-42E2-B74B-BB69A19B94E5}"/>
          </ac:spMkLst>
        </pc:spChg>
        <pc:spChg chg="del">
          <ac:chgData name="Samantha St. Amand" userId="425cd455-c798-46a1-ae29-4df78d561ec8" providerId="ADAL" clId="{CB877EC9-64B8-4696-84B4-1C433D67ED6F}" dt="2018-09-10T15:42:18.697" v="426" actId="478"/>
          <ac:spMkLst>
            <pc:docMk/>
            <pc:sldMk cId="1082151713" sldId="383"/>
            <ac:spMk id="14" creationId="{A7EFC73E-8FCC-4009-B65E-3107A2C01D9E}"/>
          </ac:spMkLst>
        </pc:spChg>
        <pc:spChg chg="add mod">
          <ac:chgData name="Samantha St. Amand" userId="425cd455-c798-46a1-ae29-4df78d561ec8" providerId="ADAL" clId="{CB877EC9-64B8-4696-84B4-1C433D67ED6F}" dt="2018-09-11T22:26:44.991" v="7619" actId="1035"/>
          <ac:spMkLst>
            <pc:docMk/>
            <pc:sldMk cId="1082151713" sldId="383"/>
            <ac:spMk id="24" creationId="{29D6CFED-02BA-44C9-BA61-AA07356301CD}"/>
          </ac:spMkLst>
        </pc:spChg>
        <pc:spChg chg="add mod">
          <ac:chgData name="Samantha St. Amand" userId="425cd455-c798-46a1-ae29-4df78d561ec8" providerId="ADAL" clId="{CB877EC9-64B8-4696-84B4-1C433D67ED6F}" dt="2018-09-11T23:02:13.718" v="7784" actId="14100"/>
          <ac:spMkLst>
            <pc:docMk/>
            <pc:sldMk cId="1082151713" sldId="383"/>
            <ac:spMk id="28" creationId="{58A7292B-8584-4305-A071-EF8EA6A4C112}"/>
          </ac:spMkLst>
        </pc:spChg>
        <pc:spChg chg="mod">
          <ac:chgData name="Samantha St. Amand" userId="425cd455-c798-46a1-ae29-4df78d561ec8" providerId="ADAL" clId="{CB877EC9-64B8-4696-84B4-1C433D67ED6F}" dt="2018-09-11T23:03:17.259" v="7811" actId="1037"/>
          <ac:spMkLst>
            <pc:docMk/>
            <pc:sldMk cId="1082151713" sldId="383"/>
            <ac:spMk id="55" creationId="{60A7FF1D-89F3-4E37-BD7F-231B89EBDE2E}"/>
          </ac:spMkLst>
        </pc:spChg>
        <pc:spChg chg="mod">
          <ac:chgData name="Samantha St. Amand" userId="425cd455-c798-46a1-ae29-4df78d561ec8" providerId="ADAL" clId="{CB877EC9-64B8-4696-84B4-1C433D67ED6F}" dt="2018-09-11T22:26:29.576" v="7615" actId="1036"/>
          <ac:spMkLst>
            <pc:docMk/>
            <pc:sldMk cId="1082151713" sldId="383"/>
            <ac:spMk id="131" creationId="{9B5090A1-79F4-4853-A72E-8110AA55FF41}"/>
          </ac:spMkLst>
        </pc:spChg>
        <pc:spChg chg="mod">
          <ac:chgData name="Samantha St. Amand" userId="425cd455-c798-46a1-ae29-4df78d561ec8" providerId="ADAL" clId="{CB877EC9-64B8-4696-84B4-1C433D67ED6F}" dt="2018-09-11T22:26:37.953" v="7617" actId="1035"/>
          <ac:spMkLst>
            <pc:docMk/>
            <pc:sldMk cId="1082151713" sldId="383"/>
            <ac:spMk id="135" creationId="{A2731BD9-EFC8-41F4-88B2-BCE89405E8FE}"/>
          </ac:spMkLst>
        </pc:spChg>
        <pc:spChg chg="del">
          <ac:chgData name="Samantha St. Amand" userId="425cd455-c798-46a1-ae29-4df78d561ec8" providerId="ADAL" clId="{CB877EC9-64B8-4696-84B4-1C433D67ED6F}" dt="2018-09-10T15:42:16.017" v="425" actId="478"/>
          <ac:spMkLst>
            <pc:docMk/>
            <pc:sldMk cId="1082151713" sldId="383"/>
            <ac:spMk id="143" creationId="{33204175-701A-4DB9-B097-37EF7A168123}"/>
          </ac:spMkLst>
        </pc:spChg>
        <pc:spChg chg="del">
          <ac:chgData name="Samantha St. Amand" userId="425cd455-c798-46a1-ae29-4df78d561ec8" providerId="ADAL" clId="{CB877EC9-64B8-4696-84B4-1C433D67ED6F}" dt="2018-09-10T15:42:13.164" v="424" actId="478"/>
          <ac:spMkLst>
            <pc:docMk/>
            <pc:sldMk cId="1082151713" sldId="383"/>
            <ac:spMk id="144" creationId="{BAF875BA-3400-4817-ADE7-4BAC3421AA8B}"/>
          </ac:spMkLst>
        </pc:spChg>
        <pc:spChg chg="mod">
          <ac:chgData name="Samantha St. Amand" userId="425cd455-c798-46a1-ae29-4df78d561ec8" providerId="ADAL" clId="{CB877EC9-64B8-4696-84B4-1C433D67ED6F}" dt="2018-09-11T23:03:59.591" v="7846" actId="1038"/>
          <ac:spMkLst>
            <pc:docMk/>
            <pc:sldMk cId="1082151713" sldId="383"/>
            <ac:spMk id="150" creationId="{AB273587-C790-4073-82CB-3060818DE6E4}"/>
          </ac:spMkLst>
        </pc:spChg>
        <pc:picChg chg="add mod modCrop">
          <ac:chgData name="Samantha St. Amand" userId="425cd455-c798-46a1-ae29-4df78d561ec8" providerId="ADAL" clId="{CB877EC9-64B8-4696-84B4-1C433D67ED6F}" dt="2018-09-11T22:18:55.930" v="7560" actId="1076"/>
          <ac:picMkLst>
            <pc:docMk/>
            <pc:sldMk cId="1082151713" sldId="383"/>
            <ac:picMk id="3" creationId="{7A7B2461-F0E3-4CBA-B90C-3D95B4384166}"/>
          </ac:picMkLst>
        </pc:picChg>
        <pc:picChg chg="add mod modCrop">
          <ac:chgData name="Samantha St. Amand" userId="425cd455-c798-46a1-ae29-4df78d561ec8" providerId="ADAL" clId="{CB877EC9-64B8-4696-84B4-1C433D67ED6F}" dt="2018-09-11T22:19:12.323" v="7573" actId="1036"/>
          <ac:picMkLst>
            <pc:docMk/>
            <pc:sldMk cId="1082151713" sldId="383"/>
            <ac:picMk id="7" creationId="{9C35A52F-AE8D-4EB8-8D5F-FEBE71962882}"/>
          </ac:picMkLst>
        </pc:picChg>
        <pc:picChg chg="add del mod modCrop">
          <ac:chgData name="Samantha St. Amand" userId="425cd455-c798-46a1-ae29-4df78d561ec8" providerId="ADAL" clId="{CB877EC9-64B8-4696-84B4-1C433D67ED6F}" dt="2018-09-11T23:01:58.444" v="7782" actId="1036"/>
          <ac:picMkLst>
            <pc:docMk/>
            <pc:sldMk cId="1082151713" sldId="383"/>
            <ac:picMk id="9" creationId="{71D9D112-FD6D-4848-857E-FEE882263D6D}"/>
          </ac:picMkLst>
        </pc:picChg>
        <pc:picChg chg="add mod modCrop">
          <ac:chgData name="Samantha St. Amand" userId="425cd455-c798-46a1-ae29-4df78d561ec8" providerId="ADAL" clId="{CB877EC9-64B8-4696-84B4-1C433D67ED6F}" dt="2018-09-11T22:19:03.739" v="7561" actId="1076"/>
          <ac:picMkLst>
            <pc:docMk/>
            <pc:sldMk cId="1082151713" sldId="383"/>
            <ac:picMk id="11" creationId="{77DE7B1D-6A74-4F5C-80A4-B32D447756FA}"/>
          </ac:picMkLst>
        </pc:picChg>
        <pc:picChg chg="add del mod">
          <ac:chgData name="Samantha St. Amand" userId="425cd455-c798-46a1-ae29-4df78d561ec8" providerId="ADAL" clId="{CB877EC9-64B8-4696-84B4-1C433D67ED6F}" dt="2018-09-11T17:43:12.734" v="4917" actId="478"/>
          <ac:picMkLst>
            <pc:docMk/>
            <pc:sldMk cId="1082151713" sldId="383"/>
            <ac:picMk id="16" creationId="{174F0166-FA03-435E-82D3-450D146B9E86}"/>
          </ac:picMkLst>
        </pc:picChg>
        <pc:picChg chg="add del mod">
          <ac:chgData name="Samantha St. Amand" userId="425cd455-c798-46a1-ae29-4df78d561ec8" providerId="ADAL" clId="{CB877EC9-64B8-4696-84B4-1C433D67ED6F}" dt="2018-09-11T17:43:59.604" v="4959"/>
          <ac:picMkLst>
            <pc:docMk/>
            <pc:sldMk cId="1082151713" sldId="383"/>
            <ac:picMk id="17" creationId="{3955EDF5-9341-46B5-87D1-00069FADF27E}"/>
          </ac:picMkLst>
        </pc:picChg>
        <pc:picChg chg="add mod">
          <ac:chgData name="Samantha St. Amand" userId="425cd455-c798-46a1-ae29-4df78d561ec8" providerId="ADAL" clId="{CB877EC9-64B8-4696-84B4-1C433D67ED6F}" dt="2018-09-11T17:44:58.908" v="4971" actId="14100"/>
          <ac:picMkLst>
            <pc:docMk/>
            <pc:sldMk cId="1082151713" sldId="383"/>
            <ac:picMk id="18" creationId="{8B1F1C08-E775-487C-8F20-5C8F932C7367}"/>
          </ac:picMkLst>
        </pc:picChg>
        <pc:picChg chg="del">
          <ac:chgData name="Samantha St. Amand" userId="425cd455-c798-46a1-ae29-4df78d561ec8" providerId="ADAL" clId="{CB877EC9-64B8-4696-84B4-1C433D67ED6F}" dt="2018-09-10T15:42:10.311" v="423" actId="478"/>
          <ac:picMkLst>
            <pc:docMk/>
            <pc:sldMk cId="1082151713" sldId="383"/>
            <ac:picMk id="130" creationId="{FB06ABDA-DD6B-4F06-AD6C-C1BA1C41CA23}"/>
          </ac:picMkLst>
        </pc:picChg>
        <pc:picChg chg="del">
          <ac:chgData name="Samantha St. Amand" userId="425cd455-c798-46a1-ae29-4df78d561ec8" providerId="ADAL" clId="{CB877EC9-64B8-4696-84B4-1C433D67ED6F}" dt="2018-09-10T16:43:39.401" v="1318" actId="478"/>
          <ac:picMkLst>
            <pc:docMk/>
            <pc:sldMk cId="1082151713" sldId="383"/>
            <ac:picMk id="149" creationId="{A9399516-2EC8-4FB6-AB15-75C401471782}"/>
          </ac:picMkLst>
        </pc:picChg>
      </pc:sldChg>
      <pc:sldChg chg="add">
        <pc:chgData name="Samantha St. Amand" userId="425cd455-c798-46a1-ae29-4df78d561ec8" providerId="ADAL" clId="{CB877EC9-64B8-4696-84B4-1C433D67ED6F}" dt="2018-09-10T17:39:36.896" v="2491"/>
        <pc:sldMkLst>
          <pc:docMk/>
          <pc:sldMk cId="1418706685" sldId="384"/>
        </pc:sldMkLst>
      </pc:sldChg>
      <pc:sldChg chg="addSp delSp modSp add">
        <pc:chgData name="Samantha St. Amand" userId="425cd455-c798-46a1-ae29-4df78d561ec8" providerId="ADAL" clId="{CB877EC9-64B8-4696-84B4-1C433D67ED6F}" dt="2018-09-11T21:39:59.079" v="7400" actId="20577"/>
        <pc:sldMkLst>
          <pc:docMk/>
          <pc:sldMk cId="1074413908" sldId="385"/>
        </pc:sldMkLst>
        <pc:spChg chg="add mod">
          <ac:chgData name="Samantha St. Amand" userId="425cd455-c798-46a1-ae29-4df78d561ec8" providerId="ADAL" clId="{CB877EC9-64B8-4696-84B4-1C433D67ED6F}" dt="2018-09-11T21:39:59.079" v="7400" actId="20577"/>
          <ac:spMkLst>
            <pc:docMk/>
            <pc:sldMk cId="1074413908" sldId="385"/>
            <ac:spMk id="6" creationId="{CBB75BB9-D35C-4C4D-9EDA-FFFE79F0E023}"/>
          </ac:spMkLst>
        </pc:spChg>
        <pc:spChg chg="add del">
          <ac:chgData name="Samantha St. Amand" userId="425cd455-c798-46a1-ae29-4df78d561ec8" providerId="ADAL" clId="{CB877EC9-64B8-4696-84B4-1C433D67ED6F}" dt="2018-09-10T17:43:40.266" v="2563"/>
          <ac:spMkLst>
            <pc:docMk/>
            <pc:sldMk cId="1074413908" sldId="385"/>
            <ac:spMk id="7" creationId="{5FCBD83F-73E0-4B6B-98F1-2544A9D727ED}"/>
          </ac:spMkLst>
        </pc:spChg>
        <pc:spChg chg="mod">
          <ac:chgData name="Samantha St. Amand" userId="425cd455-c798-46a1-ae29-4df78d561ec8" providerId="ADAL" clId="{CB877EC9-64B8-4696-84B4-1C433D67ED6F}" dt="2018-09-10T17:40:22.860" v="2518" actId="20577"/>
          <ac:spMkLst>
            <pc:docMk/>
            <pc:sldMk cId="1074413908" sldId="385"/>
            <ac:spMk id="137" creationId="{00000000-0000-0000-0000-000000000000}"/>
          </ac:spMkLst>
        </pc:spChg>
        <pc:graphicFrameChg chg="del">
          <ac:chgData name="Samantha St. Amand" userId="425cd455-c798-46a1-ae29-4df78d561ec8" providerId="ADAL" clId="{CB877EC9-64B8-4696-84B4-1C433D67ED6F}" dt="2018-09-10T17:40:17.756" v="2493" actId="478"/>
          <ac:graphicFrameMkLst>
            <pc:docMk/>
            <pc:sldMk cId="1074413908" sldId="385"/>
            <ac:graphicFrameMk id="3" creationId="{F64C4A72-CCC1-4E1D-9F33-F2A58716CF4A}"/>
          </ac:graphicFrameMkLst>
        </pc:graphicFrameChg>
      </pc:sldChg>
      <pc:sldChg chg="addSp delSp modSp add ord">
        <pc:chgData name="Samantha St. Amand" userId="425cd455-c798-46a1-ae29-4df78d561ec8" providerId="ADAL" clId="{CB877EC9-64B8-4696-84B4-1C433D67ED6F}" dt="2018-09-11T20:29:44.734" v="5832"/>
        <pc:sldMkLst>
          <pc:docMk/>
          <pc:sldMk cId="1140782872" sldId="386"/>
        </pc:sldMkLst>
        <pc:spChg chg="del">
          <ac:chgData name="Samantha St. Amand" userId="425cd455-c798-46a1-ae29-4df78d561ec8" providerId="ADAL" clId="{CB877EC9-64B8-4696-84B4-1C433D67ED6F}" dt="2018-09-10T18:04:33.879" v="2884" actId="478"/>
          <ac:spMkLst>
            <pc:docMk/>
            <pc:sldMk cId="1140782872" sldId="386"/>
            <ac:spMk id="10" creationId="{54C94FAA-E914-4D15-8411-2BA611E4AA8F}"/>
          </ac:spMkLst>
        </pc:spChg>
        <pc:spChg chg="add mod">
          <ac:chgData name="Samantha St. Amand" userId="425cd455-c798-46a1-ae29-4df78d561ec8" providerId="ADAL" clId="{CB877EC9-64B8-4696-84B4-1C433D67ED6F}" dt="2018-09-10T20:54:42.362" v="4390" actId="403"/>
          <ac:spMkLst>
            <pc:docMk/>
            <pc:sldMk cId="1140782872" sldId="386"/>
            <ac:spMk id="11" creationId="{EB07F0C1-6D64-4DF6-851B-D9B212944078}"/>
          </ac:spMkLst>
        </pc:spChg>
        <pc:spChg chg="add mod">
          <ac:chgData name="Samantha St. Amand" userId="425cd455-c798-46a1-ae29-4df78d561ec8" providerId="ADAL" clId="{CB877EC9-64B8-4696-84B4-1C433D67ED6F}" dt="2018-09-10T20:54:47.063" v="4391" actId="403"/>
          <ac:spMkLst>
            <pc:docMk/>
            <pc:sldMk cId="1140782872" sldId="386"/>
            <ac:spMk id="12" creationId="{37568E93-029B-47CB-9798-99860D0403EE}"/>
          </ac:spMkLst>
        </pc:spChg>
        <pc:spChg chg="mod">
          <ac:chgData name="Samantha St. Amand" userId="425cd455-c798-46a1-ae29-4df78d561ec8" providerId="ADAL" clId="{CB877EC9-64B8-4696-84B4-1C433D67ED6F}" dt="2018-09-10T19:07:03.271" v="4038" actId="20577"/>
          <ac:spMkLst>
            <pc:docMk/>
            <pc:sldMk cId="1140782872" sldId="386"/>
            <ac:spMk id="137" creationId="{00000000-0000-0000-0000-000000000000}"/>
          </ac:spMkLst>
        </pc:spChg>
        <pc:graphicFrameChg chg="add del mod modGraphic">
          <ac:chgData name="Samantha St. Amand" userId="425cd455-c798-46a1-ae29-4df78d561ec8" providerId="ADAL" clId="{CB877EC9-64B8-4696-84B4-1C433D67ED6F}" dt="2018-09-10T21:15:46.179" v="4552" actId="14100"/>
          <ac:graphicFrameMkLst>
            <pc:docMk/>
            <pc:sldMk cId="1140782872" sldId="386"/>
            <ac:graphicFrameMk id="2" creationId="{1F2A37F1-1908-4184-B354-39446FC43EFD}"/>
          </ac:graphicFrameMkLst>
        </pc:graphicFrameChg>
        <pc:graphicFrameChg chg="add mod modGraphic">
          <ac:chgData name="Samantha St. Amand" userId="425cd455-c798-46a1-ae29-4df78d561ec8" providerId="ADAL" clId="{CB877EC9-64B8-4696-84B4-1C433D67ED6F}" dt="2018-09-10T21:15:41.843" v="4551" actId="14734"/>
          <ac:graphicFrameMkLst>
            <pc:docMk/>
            <pc:sldMk cId="1140782872" sldId="386"/>
            <ac:graphicFrameMk id="8" creationId="{950B640E-EDC4-494A-83F6-755BA7D1A12A}"/>
          </ac:graphicFrameMkLst>
        </pc:graphicFrameChg>
        <pc:picChg chg="del">
          <ac:chgData name="Samantha St. Amand" userId="425cd455-c798-46a1-ae29-4df78d561ec8" providerId="ADAL" clId="{CB877EC9-64B8-4696-84B4-1C433D67ED6F}" dt="2018-09-10T18:04:30.906" v="2882" actId="478"/>
          <ac:picMkLst>
            <pc:docMk/>
            <pc:sldMk cId="1140782872" sldId="386"/>
            <ac:picMk id="4" creationId="{A25A7413-B5F6-45D5-AEA5-6D660FA6E0C1}"/>
          </ac:picMkLst>
        </pc:picChg>
        <pc:picChg chg="del">
          <ac:chgData name="Samantha St. Amand" userId="425cd455-c798-46a1-ae29-4df78d561ec8" providerId="ADAL" clId="{CB877EC9-64B8-4696-84B4-1C433D67ED6F}" dt="2018-09-10T18:04:31.470" v="2883" actId="478"/>
          <ac:picMkLst>
            <pc:docMk/>
            <pc:sldMk cId="1140782872" sldId="386"/>
            <ac:picMk id="9" creationId="{C6DCAC35-58D0-4DC4-937D-267985E8AB4D}"/>
          </ac:picMkLst>
        </pc:picChg>
      </pc:sldChg>
      <pc:sldChg chg="add">
        <pc:chgData name="Samantha St. Amand" userId="425cd455-c798-46a1-ae29-4df78d561ec8" providerId="ADAL" clId="{CB877EC9-64B8-4696-84B4-1C433D67ED6F}" dt="2018-09-10T20:44:51.234" v="4287"/>
        <pc:sldMkLst>
          <pc:docMk/>
          <pc:sldMk cId="523856227" sldId="387"/>
        </pc:sldMkLst>
      </pc:sldChg>
      <pc:sldChg chg="addSp delSp modSp add">
        <pc:chgData name="Samantha St. Amand" userId="425cd455-c798-46a1-ae29-4df78d561ec8" providerId="ADAL" clId="{CB877EC9-64B8-4696-84B4-1C433D67ED6F}" dt="2018-09-11T22:44:19.489" v="7702" actId="2711"/>
        <pc:sldMkLst>
          <pc:docMk/>
          <pc:sldMk cId="193576292" sldId="388"/>
        </pc:sldMkLst>
        <pc:spChg chg="add mod">
          <ac:chgData name="Samantha St. Amand" userId="425cd455-c798-46a1-ae29-4df78d561ec8" providerId="ADAL" clId="{CB877EC9-64B8-4696-84B4-1C433D67ED6F}" dt="2018-09-11T22:43:07.910" v="7693" actId="2711"/>
          <ac:spMkLst>
            <pc:docMk/>
            <pc:sldMk cId="193576292" sldId="388"/>
            <ac:spMk id="15" creationId="{23BA8029-D37F-401B-8B91-029679D38668}"/>
          </ac:spMkLst>
        </pc:spChg>
        <pc:spChg chg="add mod">
          <ac:chgData name="Samantha St. Amand" userId="425cd455-c798-46a1-ae29-4df78d561ec8" providerId="ADAL" clId="{CB877EC9-64B8-4696-84B4-1C433D67ED6F}" dt="2018-09-11T22:43:14.002" v="7694" actId="2711"/>
          <ac:spMkLst>
            <pc:docMk/>
            <pc:sldMk cId="193576292" sldId="388"/>
            <ac:spMk id="18" creationId="{94515641-1A45-4D02-9A21-0E547DC41EE6}"/>
          </ac:spMkLst>
        </pc:spChg>
        <pc:spChg chg="add mod">
          <ac:chgData name="Samantha St. Amand" userId="425cd455-c798-46a1-ae29-4df78d561ec8" providerId="ADAL" clId="{CB877EC9-64B8-4696-84B4-1C433D67ED6F}" dt="2018-09-11T22:44:19.489" v="7702" actId="2711"/>
          <ac:spMkLst>
            <pc:docMk/>
            <pc:sldMk cId="193576292" sldId="388"/>
            <ac:spMk id="19" creationId="{A5615949-42B0-4CFD-A740-222B5250D8DC}"/>
          </ac:spMkLst>
        </pc:spChg>
        <pc:spChg chg="mod">
          <ac:chgData name="Samantha St. Amand" userId="425cd455-c798-46a1-ae29-4df78d561ec8" providerId="ADAL" clId="{CB877EC9-64B8-4696-84B4-1C433D67ED6F}" dt="2018-09-11T19:28:20.505" v="5428" actId="20577"/>
          <ac:spMkLst>
            <pc:docMk/>
            <pc:sldMk cId="193576292" sldId="388"/>
            <ac:spMk id="137" creationId="{00000000-0000-0000-0000-000000000000}"/>
          </ac:spMkLst>
        </pc:spChg>
        <pc:graphicFrameChg chg="del modGraphic">
          <ac:chgData name="Samantha St. Amand" userId="425cd455-c798-46a1-ae29-4df78d561ec8" providerId="ADAL" clId="{CB877EC9-64B8-4696-84B4-1C433D67ED6F}" dt="2018-09-11T19:28:30.349" v="5431" actId="478"/>
          <ac:graphicFrameMkLst>
            <pc:docMk/>
            <pc:sldMk cId="193576292" sldId="388"/>
            <ac:graphicFrameMk id="2" creationId="{1F2A37F1-1908-4184-B354-39446FC43EFD}"/>
          </ac:graphicFrameMkLst>
        </pc:graphicFrameChg>
        <pc:graphicFrameChg chg="del">
          <ac:chgData name="Samantha St. Amand" userId="425cd455-c798-46a1-ae29-4df78d561ec8" providerId="ADAL" clId="{CB877EC9-64B8-4696-84B4-1C433D67ED6F}" dt="2018-09-11T19:28:37.132" v="5432" actId="478"/>
          <ac:graphicFrameMkLst>
            <pc:docMk/>
            <pc:sldMk cId="193576292" sldId="388"/>
            <ac:graphicFrameMk id="8" creationId="{950B640E-EDC4-494A-83F6-755BA7D1A12A}"/>
          </ac:graphicFrameMkLst>
        </pc:graphicFrameChg>
        <pc:picChg chg="add del mod">
          <ac:chgData name="Samantha St. Amand" userId="425cd455-c798-46a1-ae29-4df78d561ec8" providerId="ADAL" clId="{CB877EC9-64B8-4696-84B4-1C433D67ED6F}" dt="2018-09-11T19:33:51.079" v="5435" actId="478"/>
          <ac:picMkLst>
            <pc:docMk/>
            <pc:sldMk cId="193576292" sldId="388"/>
            <ac:picMk id="4" creationId="{EECF1092-2D20-44BB-AE5D-9975C5883846}"/>
          </ac:picMkLst>
        </pc:picChg>
        <pc:picChg chg="add mod">
          <ac:chgData name="Samantha St. Amand" userId="425cd455-c798-46a1-ae29-4df78d561ec8" providerId="ADAL" clId="{CB877EC9-64B8-4696-84B4-1C433D67ED6F}" dt="2018-09-11T19:38:38.227" v="5471" actId="1076"/>
          <ac:picMkLst>
            <pc:docMk/>
            <pc:sldMk cId="193576292" sldId="388"/>
            <ac:picMk id="7" creationId="{B5C33208-9C15-44E5-AFD9-E299A502D69F}"/>
          </ac:picMkLst>
        </pc:picChg>
        <pc:picChg chg="add mod">
          <ac:chgData name="Samantha St. Amand" userId="425cd455-c798-46a1-ae29-4df78d561ec8" providerId="ADAL" clId="{CB877EC9-64B8-4696-84B4-1C433D67ED6F}" dt="2018-09-11T19:38:33.724" v="5470" actId="1076"/>
          <ac:picMkLst>
            <pc:docMk/>
            <pc:sldMk cId="193576292" sldId="388"/>
            <ac:picMk id="10" creationId="{2C9DDB82-0E59-40A4-9918-01C64C8F009A}"/>
          </ac:picMkLst>
        </pc:picChg>
        <pc:cxnChg chg="add mod">
          <ac:chgData name="Samantha St. Amand" userId="425cd455-c798-46a1-ae29-4df78d561ec8" providerId="ADAL" clId="{CB877EC9-64B8-4696-84B4-1C433D67ED6F}" dt="2018-09-11T19:37:16.423" v="5444" actId="1076"/>
          <ac:cxnSpMkLst>
            <pc:docMk/>
            <pc:sldMk cId="193576292" sldId="388"/>
            <ac:cxnSpMk id="14" creationId="{A7EFD4EF-B624-44F7-9B66-60CF98444FDE}"/>
          </ac:cxnSpMkLst>
        </pc:cxnChg>
        <pc:cxnChg chg="add mod">
          <ac:chgData name="Samantha St. Amand" userId="425cd455-c798-46a1-ae29-4df78d561ec8" providerId="ADAL" clId="{CB877EC9-64B8-4696-84B4-1C433D67ED6F}" dt="2018-09-11T19:38:53.604" v="5481" actId="1035"/>
          <ac:cxnSpMkLst>
            <pc:docMk/>
            <pc:sldMk cId="193576292" sldId="388"/>
            <ac:cxnSpMk id="16" creationId="{30B67FD2-C069-436B-B3DD-578675B97234}"/>
          </ac:cxnSpMkLst>
        </pc:cxnChg>
      </pc:sldChg>
      <pc:sldChg chg="addSp delSp modSp add modNotesTx">
        <pc:chgData name="Samantha St. Amand" userId="425cd455-c798-46a1-ae29-4df78d561ec8" providerId="ADAL" clId="{CB877EC9-64B8-4696-84B4-1C433D67ED6F}" dt="2018-09-14T00:25:46.374" v="7875" actId="20577"/>
        <pc:sldMkLst>
          <pc:docMk/>
          <pc:sldMk cId="1920783568" sldId="389"/>
        </pc:sldMkLst>
        <pc:spChg chg="del">
          <ac:chgData name="Samantha St. Amand" userId="425cd455-c798-46a1-ae29-4df78d561ec8" providerId="ADAL" clId="{CB877EC9-64B8-4696-84B4-1C433D67ED6F}" dt="2018-09-11T20:49:04.938" v="5873" actId="478"/>
          <ac:spMkLst>
            <pc:docMk/>
            <pc:sldMk cId="1920783568" sldId="389"/>
            <ac:spMk id="11" creationId="{EB07F0C1-6D64-4DF6-851B-D9B212944078}"/>
          </ac:spMkLst>
        </pc:spChg>
        <pc:spChg chg="del">
          <ac:chgData name="Samantha St. Amand" userId="425cd455-c798-46a1-ae29-4df78d561ec8" providerId="ADAL" clId="{CB877EC9-64B8-4696-84B4-1C433D67ED6F}" dt="2018-09-11T20:49:07.337" v="5874" actId="478"/>
          <ac:spMkLst>
            <pc:docMk/>
            <pc:sldMk cId="1920783568" sldId="389"/>
            <ac:spMk id="12" creationId="{37568E93-029B-47CB-9798-99860D0403EE}"/>
          </ac:spMkLst>
        </pc:spChg>
        <pc:spChg chg="add mod">
          <ac:chgData name="Samantha St. Amand" userId="425cd455-c798-46a1-ae29-4df78d561ec8" providerId="ADAL" clId="{CB877EC9-64B8-4696-84B4-1C433D67ED6F}" dt="2018-09-11T22:54:59.494" v="7761"/>
          <ac:spMkLst>
            <pc:docMk/>
            <pc:sldMk cId="1920783568" sldId="389"/>
            <ac:spMk id="13" creationId="{8F56A123-3E7F-42EC-AF48-9202C58F5E74}"/>
          </ac:spMkLst>
        </pc:spChg>
        <pc:spChg chg="del">
          <ac:chgData name="Samantha St. Amand" userId="425cd455-c798-46a1-ae29-4df78d561ec8" providerId="ADAL" clId="{CB877EC9-64B8-4696-84B4-1C433D67ED6F}" dt="2018-09-11T20:33:06.471" v="5869" actId="478"/>
          <ac:spMkLst>
            <pc:docMk/>
            <pc:sldMk cId="1920783568" sldId="389"/>
            <ac:spMk id="15" creationId="{23BA8029-D37F-401B-8B91-029679D38668}"/>
          </ac:spMkLst>
        </pc:spChg>
        <pc:spChg chg="del">
          <ac:chgData name="Samantha St. Amand" userId="425cd455-c798-46a1-ae29-4df78d561ec8" providerId="ADAL" clId="{CB877EC9-64B8-4696-84B4-1C433D67ED6F}" dt="2018-09-11T20:33:12.309" v="5872" actId="478"/>
          <ac:spMkLst>
            <pc:docMk/>
            <pc:sldMk cId="1920783568" sldId="389"/>
            <ac:spMk id="18" creationId="{94515641-1A45-4D02-9A21-0E547DC41EE6}"/>
          </ac:spMkLst>
        </pc:spChg>
        <pc:spChg chg="del">
          <ac:chgData name="Samantha St. Amand" userId="425cd455-c798-46a1-ae29-4df78d561ec8" providerId="ADAL" clId="{CB877EC9-64B8-4696-84B4-1C433D67ED6F}" dt="2018-09-11T20:49:10.042" v="5875" actId="478"/>
          <ac:spMkLst>
            <pc:docMk/>
            <pc:sldMk cId="1920783568" sldId="389"/>
            <ac:spMk id="19" creationId="{A5615949-42B0-4CFD-A740-222B5250D8DC}"/>
          </ac:spMkLst>
        </pc:spChg>
        <pc:spChg chg="mod">
          <ac:chgData name="Samantha St. Amand" userId="425cd455-c798-46a1-ae29-4df78d561ec8" providerId="ADAL" clId="{CB877EC9-64B8-4696-84B4-1C433D67ED6F}" dt="2018-09-11T20:50:28.365" v="5964" actId="20577"/>
          <ac:spMkLst>
            <pc:docMk/>
            <pc:sldMk cId="1920783568" sldId="389"/>
            <ac:spMk id="137" creationId="{00000000-0000-0000-0000-000000000000}"/>
          </ac:spMkLst>
        </pc:spChg>
        <pc:picChg chg="del">
          <ac:chgData name="Samantha St. Amand" userId="425cd455-c798-46a1-ae29-4df78d561ec8" providerId="ADAL" clId="{CB877EC9-64B8-4696-84B4-1C433D67ED6F}" dt="2018-09-11T20:33:02.559" v="5867" actId="478"/>
          <ac:picMkLst>
            <pc:docMk/>
            <pc:sldMk cId="1920783568" sldId="389"/>
            <ac:picMk id="7" creationId="{B5C33208-9C15-44E5-AFD9-E299A502D69F}"/>
          </ac:picMkLst>
        </pc:picChg>
        <pc:picChg chg="del">
          <ac:chgData name="Samantha St. Amand" userId="425cd455-c798-46a1-ae29-4df78d561ec8" providerId="ADAL" clId="{CB877EC9-64B8-4696-84B4-1C433D67ED6F}" dt="2018-09-11T20:33:07.306" v="5870" actId="478"/>
          <ac:picMkLst>
            <pc:docMk/>
            <pc:sldMk cId="1920783568" sldId="389"/>
            <ac:picMk id="10" creationId="{2C9DDB82-0E59-40A4-9918-01C64C8F009A}"/>
          </ac:picMkLst>
        </pc:picChg>
        <pc:cxnChg chg="del">
          <ac:chgData name="Samantha St. Amand" userId="425cd455-c798-46a1-ae29-4df78d561ec8" providerId="ADAL" clId="{CB877EC9-64B8-4696-84B4-1C433D67ED6F}" dt="2018-09-11T20:33:04.247" v="5868" actId="478"/>
          <ac:cxnSpMkLst>
            <pc:docMk/>
            <pc:sldMk cId="1920783568" sldId="389"/>
            <ac:cxnSpMk id="14" creationId="{A7EFD4EF-B624-44F7-9B66-60CF98444FDE}"/>
          </ac:cxnSpMkLst>
        </pc:cxnChg>
        <pc:cxnChg chg="del">
          <ac:chgData name="Samantha St. Amand" userId="425cd455-c798-46a1-ae29-4df78d561ec8" providerId="ADAL" clId="{CB877EC9-64B8-4696-84B4-1C433D67ED6F}" dt="2018-09-11T20:33:08.543" v="5871" actId="478"/>
          <ac:cxnSpMkLst>
            <pc:docMk/>
            <pc:sldMk cId="1920783568" sldId="389"/>
            <ac:cxnSpMk id="16" creationId="{30B67FD2-C069-436B-B3DD-578675B97234}"/>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Futura Medium" charset="0"/>
              <a:ea typeface="Futura Medium" charset="0"/>
              <a:cs typeface="Futura Medium"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073D7E-8A8F-E34B-93B8-D3380EF66D94}" type="datetimeFigureOut">
              <a:rPr lang="en-US" smtClean="0">
                <a:latin typeface="Futura Medium" charset="0"/>
                <a:ea typeface="Futura Medium" charset="0"/>
                <a:cs typeface="Futura Medium" charset="0"/>
              </a:rPr>
              <a:t>9/25/2018</a:t>
            </a:fld>
            <a:endParaRPr lang="en-US" dirty="0">
              <a:latin typeface="Futura Medium" charset="0"/>
              <a:ea typeface="Futura Medium" charset="0"/>
              <a:cs typeface="Futura Medium"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Futura Medium" charset="0"/>
              <a:ea typeface="Futura Medium" charset="0"/>
              <a:cs typeface="Futura Medium"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6043A-E390-2949-AF2F-2F52537AB68C}" type="slidenum">
              <a:rPr lang="en-US" smtClean="0">
                <a:latin typeface="Futura Medium" charset="0"/>
                <a:ea typeface="Futura Medium" charset="0"/>
                <a:cs typeface="Futura Medium" charset="0"/>
              </a:rPr>
              <a:t>‹#›</a:t>
            </a:fld>
            <a:endParaRPr lang="en-US" dirty="0">
              <a:latin typeface="Futura Medium" charset="0"/>
              <a:ea typeface="Futura Medium" charset="0"/>
              <a:cs typeface="Futura Medium" charset="0"/>
            </a:endParaRPr>
          </a:p>
        </p:txBody>
      </p:sp>
    </p:spTree>
    <p:extLst>
      <p:ext uri="{BB962C8B-B14F-4D97-AF65-F5344CB8AC3E}">
        <p14:creationId xmlns:p14="http://schemas.microsoft.com/office/powerpoint/2010/main" val="496743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21" name="Shape 12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040920385"/>
      </p:ext>
    </p:extLst>
  </p:cSld>
  <p:clrMap bg1="lt1" tx1="dk1" bg2="lt2" tx2="dk2" accent1="accent1" accent2="accent2" accent3="accent3" accent4="accent4" accent5="accent5" accent6="accent6" hlink="hlink" folHlink="folHlink"/>
  <p:notesStyle>
    <a:lvl1pPr defTabSz="685800" latinLnBrk="0">
      <a:lnSpc>
        <a:spcPct val="120000"/>
      </a:lnSpc>
      <a:defRPr sz="2000" b="0" i="0">
        <a:latin typeface="Futura Medium" charset="0"/>
        <a:ea typeface="Futura Medium" charset="0"/>
        <a:cs typeface="Futura Medium" charset="0"/>
        <a:sym typeface="EspiPro"/>
      </a:defRPr>
    </a:lvl1pPr>
    <a:lvl2pPr indent="228600" defTabSz="685800" latinLnBrk="0">
      <a:lnSpc>
        <a:spcPct val="120000"/>
      </a:lnSpc>
      <a:defRPr sz="2000">
        <a:latin typeface="EspiPro"/>
        <a:ea typeface="EspiPro"/>
        <a:cs typeface="EspiPro"/>
        <a:sym typeface="EspiPro"/>
      </a:defRPr>
    </a:lvl2pPr>
    <a:lvl3pPr indent="457200" defTabSz="685800" latinLnBrk="0">
      <a:lnSpc>
        <a:spcPct val="120000"/>
      </a:lnSpc>
      <a:defRPr sz="2000">
        <a:latin typeface="EspiPro"/>
        <a:ea typeface="EspiPro"/>
        <a:cs typeface="EspiPro"/>
        <a:sym typeface="EspiPro"/>
      </a:defRPr>
    </a:lvl3pPr>
    <a:lvl4pPr indent="685800" defTabSz="685800" latinLnBrk="0">
      <a:lnSpc>
        <a:spcPct val="120000"/>
      </a:lnSpc>
      <a:defRPr sz="2000">
        <a:latin typeface="EspiPro"/>
        <a:ea typeface="EspiPro"/>
        <a:cs typeface="EspiPro"/>
        <a:sym typeface="EspiPro"/>
      </a:defRPr>
    </a:lvl4pPr>
    <a:lvl5pPr indent="914400" defTabSz="685800" latinLnBrk="0">
      <a:lnSpc>
        <a:spcPct val="120000"/>
      </a:lnSpc>
      <a:defRPr sz="2000">
        <a:latin typeface="EspiPro"/>
        <a:ea typeface="EspiPro"/>
        <a:cs typeface="EspiPro"/>
        <a:sym typeface="EspiPro"/>
      </a:defRPr>
    </a:lvl5pPr>
    <a:lvl6pPr indent="1143000" defTabSz="685800" latinLnBrk="0">
      <a:lnSpc>
        <a:spcPct val="120000"/>
      </a:lnSpc>
      <a:defRPr sz="2000">
        <a:latin typeface="EspiPro"/>
        <a:ea typeface="EspiPro"/>
        <a:cs typeface="EspiPro"/>
        <a:sym typeface="EspiPro"/>
      </a:defRPr>
    </a:lvl6pPr>
    <a:lvl7pPr indent="1371600" defTabSz="685800" latinLnBrk="0">
      <a:lnSpc>
        <a:spcPct val="120000"/>
      </a:lnSpc>
      <a:defRPr sz="2000">
        <a:latin typeface="EspiPro"/>
        <a:ea typeface="EspiPro"/>
        <a:cs typeface="EspiPro"/>
        <a:sym typeface="EspiPro"/>
      </a:defRPr>
    </a:lvl7pPr>
    <a:lvl8pPr indent="1600200" defTabSz="685800" latinLnBrk="0">
      <a:lnSpc>
        <a:spcPct val="120000"/>
      </a:lnSpc>
      <a:defRPr sz="2000">
        <a:latin typeface="EspiPro"/>
        <a:ea typeface="EspiPro"/>
        <a:cs typeface="EspiPro"/>
        <a:sym typeface="EspiPro"/>
      </a:defRPr>
    </a:lvl8pPr>
    <a:lvl9pPr indent="1828800" defTabSz="685800" latinLnBrk="0">
      <a:lnSpc>
        <a:spcPct val="120000"/>
      </a:lnSpc>
      <a:defRPr sz="2000">
        <a:latin typeface="EspiPro"/>
        <a:ea typeface="EspiPro"/>
        <a:cs typeface="EspiPro"/>
        <a:sym typeface="EspiPro"/>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65801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606565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834129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1676811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931603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2736426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2689569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685800" eaLnBrk="1" fontAlgn="auto" latinLnBrk="0" hangingPunct="1">
              <a:lnSpc>
                <a:spcPct val="12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3620016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019267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sz="2000" b="0" i="0" dirty="0">
                <a:effectLst/>
                <a:latin typeface="Futura Medium" charset="0"/>
                <a:ea typeface="Futura Medium" charset="0"/>
                <a:cs typeface="Futura Medium" charset="0"/>
                <a:sym typeface="EspiPro"/>
              </a:rPr>
              <a:t>Bank of Canada: Speeches per member goes from 1 during Gordon Thiessen’s tenure, to 3 to 4 for the rest of the sample. Average 2.9 over full sample. Fairly consistent starting in 2001.</a:t>
            </a:r>
          </a:p>
          <a:p>
            <a:r>
              <a:rPr lang="en-CA" sz="2000" b="0" i="0" dirty="0">
                <a:effectLst/>
                <a:latin typeface="Futura Medium" charset="0"/>
                <a:ea typeface="Futura Medium" charset="0"/>
                <a:cs typeface="Futura Medium" charset="0"/>
                <a:sym typeface="EspiPro"/>
              </a:rPr>
              <a:t>US Federal Reserve: Speeches per member peaks at 15.5 in 2000, a trough of 7.5 in 2012 (general drop in 2011 to 2016) and back to 12.5 at the end of the sample. Average 11.7 over full sample. General drop in 2011 to 2016. Uptick in 2017 could have to do with leadership transition – 15 delivered by Powell, 13 by Yellen, 14 by Brainard.</a:t>
            </a:r>
          </a:p>
        </p:txBody>
      </p:sp>
    </p:spTree>
    <p:extLst>
      <p:ext uri="{BB962C8B-B14F-4D97-AF65-F5344CB8AC3E}">
        <p14:creationId xmlns:p14="http://schemas.microsoft.com/office/powerpoint/2010/main" val="940984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2457228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933434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06085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2260084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4073724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sz="2000" b="0" i="0" dirty="0">
                <a:effectLst/>
                <a:latin typeface="Futura Medium" charset="0"/>
                <a:ea typeface="Futura Medium" charset="0"/>
                <a:cs typeface="Futura Medium" charset="0"/>
                <a:sym typeface="EspiPro"/>
              </a:rPr>
              <a:t>Words that occur in more than 90 percent of speeches: </a:t>
            </a:r>
          </a:p>
          <a:p>
            <a:r>
              <a:rPr lang="en-CA" sz="2000" b="0" i="0" dirty="0">
                <a:effectLst/>
                <a:latin typeface="Futura Medium" charset="0"/>
                <a:sym typeface="EspiPro"/>
              </a:rPr>
              <a:t>US Fee - </a:t>
            </a:r>
            <a:r>
              <a:rPr lang="en-CA" dirty="0"/>
              <a:t>"can" "develop" "effect" "</a:t>
            </a:r>
            <a:r>
              <a:rPr lang="en-CA" dirty="0" err="1"/>
              <a:t>financi</a:t>
            </a:r>
            <a:r>
              <a:rPr lang="en-CA" dirty="0"/>
              <a:t>" "import" "</a:t>
            </a:r>
            <a:r>
              <a:rPr lang="en-CA" dirty="0" err="1"/>
              <a:t>increas</a:t>
            </a:r>
            <a:r>
              <a:rPr lang="en-CA" dirty="0"/>
              <a:t>" "</a:t>
            </a:r>
            <a:r>
              <a:rPr lang="en-CA" dirty="0" err="1"/>
              <a:t>mani</a:t>
            </a:r>
            <a:r>
              <a:rPr lang="en-CA" dirty="0"/>
              <a:t>" "market" "need" "</a:t>
            </a:r>
            <a:r>
              <a:rPr lang="en-CA" dirty="0" err="1"/>
              <a:t>unitedst</a:t>
            </a:r>
            <a:r>
              <a:rPr lang="en-CA" dirty="0"/>
              <a:t>" "well" "will" </a:t>
            </a:r>
          </a:p>
          <a:p>
            <a:r>
              <a:rPr lang="en-CA" dirty="0"/>
              <a:t>BoC - "</a:t>
            </a:r>
            <a:r>
              <a:rPr lang="en-CA" dirty="0" err="1"/>
              <a:t>boc</a:t>
            </a:r>
            <a:r>
              <a:rPr lang="en-CA" dirty="0"/>
              <a:t>" "can" "</a:t>
            </a:r>
            <a:r>
              <a:rPr lang="en-CA" dirty="0" err="1"/>
              <a:t>canada</a:t>
            </a:r>
            <a:r>
              <a:rPr lang="en-CA" dirty="0"/>
              <a:t>" "</a:t>
            </a:r>
            <a:r>
              <a:rPr lang="en-CA" dirty="0" err="1"/>
              <a:t>canadian</a:t>
            </a:r>
            <a:r>
              <a:rPr lang="en-CA" dirty="0"/>
              <a:t>" "</a:t>
            </a:r>
            <a:r>
              <a:rPr lang="en-CA" dirty="0" err="1"/>
              <a:t>continu</a:t>
            </a:r>
            <a:r>
              <a:rPr lang="en-CA" dirty="0"/>
              <a:t>" "</a:t>
            </a:r>
            <a:r>
              <a:rPr lang="en-CA" dirty="0" err="1"/>
              <a:t>econom</a:t>
            </a:r>
            <a:r>
              <a:rPr lang="en-CA" dirty="0"/>
              <a:t>" "</a:t>
            </a:r>
            <a:r>
              <a:rPr lang="en-CA" dirty="0" err="1"/>
              <a:t>economi</a:t>
            </a:r>
            <a:r>
              <a:rPr lang="en-CA" dirty="0"/>
              <a:t>" "effect" "</a:t>
            </a:r>
            <a:r>
              <a:rPr lang="en-CA" dirty="0" err="1"/>
              <a:t>financi</a:t>
            </a:r>
            <a:r>
              <a:rPr lang="en-CA" dirty="0"/>
              <a:t>" "growth" "import" "</a:t>
            </a:r>
            <a:r>
              <a:rPr lang="en-CA" dirty="0" err="1"/>
              <a:t>increas</a:t>
            </a:r>
            <a:r>
              <a:rPr lang="en-CA" dirty="0"/>
              <a:t>" "market" "</a:t>
            </a:r>
            <a:r>
              <a:rPr lang="en-CA" dirty="0" err="1"/>
              <a:t>monetari</a:t>
            </a:r>
            <a:r>
              <a:rPr lang="en-CA" dirty="0"/>
              <a:t>" "need" "</a:t>
            </a:r>
            <a:r>
              <a:rPr lang="en-CA" dirty="0" err="1"/>
              <a:t>polici</a:t>
            </a:r>
            <a:r>
              <a:rPr lang="en-CA" dirty="0"/>
              <a:t>" "term" "</a:t>
            </a:r>
            <a:r>
              <a:rPr lang="en-CA" dirty="0" err="1"/>
              <a:t>unitedst</a:t>
            </a:r>
            <a:r>
              <a:rPr lang="en-CA" dirty="0"/>
              <a:t>" "well" "will" </a:t>
            </a:r>
          </a:p>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1287660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935688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479356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1443881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2448605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2000" b="0" i="0" u="none" strike="noStrike" cap="none" spc="0" normalizeH="0" baseline="0" dirty="0">
                <a:ln>
                  <a:noFill/>
                </a:ln>
                <a:solidFill>
                  <a:srgbClr val="000000"/>
                </a:solidFill>
                <a:effectLst/>
                <a:uFillTx/>
                <a:latin typeface="Real Text Pro"/>
                <a:ea typeface="Real Text Pro"/>
                <a:cs typeface="Real Text Pro"/>
                <a:sym typeface="Real Text Pro"/>
              </a:rPr>
              <a:t>The Governors presented the largest share of 39/45 (87%) topics. At the Fed, this is 36/65 (55%).</a:t>
            </a:r>
          </a:p>
        </p:txBody>
      </p:sp>
    </p:spTree>
    <p:extLst>
      <p:ext uri="{BB962C8B-B14F-4D97-AF65-F5344CB8AC3E}">
        <p14:creationId xmlns:p14="http://schemas.microsoft.com/office/powerpoint/2010/main" val="3686123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1020639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880293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543372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747172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988396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5495432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102750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059929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3285794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16673868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000" b="0" i="0" dirty="0">
              <a:effectLst/>
              <a:latin typeface="Futura Medium" charset="0"/>
              <a:ea typeface="Futura Medium" charset="0"/>
              <a:cs typeface="Futura Medium" charset="0"/>
              <a:sym typeface="EspiPro"/>
            </a:endParaRPr>
          </a:p>
        </p:txBody>
      </p:sp>
    </p:spTree>
    <p:extLst>
      <p:ext uri="{BB962C8B-B14F-4D97-AF65-F5344CB8AC3E}">
        <p14:creationId xmlns:p14="http://schemas.microsoft.com/office/powerpoint/2010/main" val="970490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ubsection divider">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1688355" y="5125009"/>
            <a:ext cx="19848513" cy="7135813"/>
          </a:xfrm>
          <a:prstGeom prst="rect">
            <a:avLst/>
          </a:prstGeom>
        </p:spPr>
        <p:txBody>
          <a:bodyPr/>
          <a:lstStyle>
            <a:lvl1pPr>
              <a:defRPr sz="15000">
                <a:solidFill>
                  <a:schemeClr val="tx1"/>
                </a:solidFill>
              </a:defRPr>
            </a:lvl1pPr>
          </a:lstStyle>
          <a:p>
            <a:r>
              <a:rPr lang="en-US"/>
              <a:t>Subsection title</a:t>
            </a:r>
          </a:p>
        </p:txBody>
      </p:sp>
      <p:pic>
        <p:nvPicPr>
          <p:cNvPr id="6" name="CIGI-logo-full-RBG.png"/>
          <p:cNvPicPr>
            <a:picLocks noChangeAspect="1"/>
          </p:cNvPicPr>
          <p:nvPr userDrawn="1"/>
        </p:nvPicPr>
        <p:blipFill>
          <a:blip r:embed="rId2">
            <a:extLst/>
          </a:blip>
          <a:stretch>
            <a:fillRect/>
          </a:stretch>
        </p:blipFill>
        <p:spPr>
          <a:xfrm>
            <a:off x="1780510" y="1783662"/>
            <a:ext cx="3843990" cy="1123036"/>
          </a:xfrm>
          <a:prstGeom prst="rect">
            <a:avLst/>
          </a:prstGeom>
          <a:ln w="12700">
            <a:miter lim="400000"/>
          </a:ln>
        </p:spPr>
      </p:pic>
    </p:spTree>
    <p:extLst>
      <p:ext uri="{BB962C8B-B14F-4D97-AF65-F5344CB8AC3E}">
        <p14:creationId xmlns:p14="http://schemas.microsoft.com/office/powerpoint/2010/main" val="8923728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asic slide">
    <p:bg>
      <p:bgPr>
        <a:solidFill>
          <a:schemeClr val="bg1"/>
        </a:solidFill>
        <a:effectLst/>
      </p:bgPr>
    </p:bg>
    <p:spTree>
      <p:nvGrpSpPr>
        <p:cNvPr id="1" name=""/>
        <p:cNvGrpSpPr/>
        <p:nvPr/>
      </p:nvGrpSpPr>
      <p:grpSpPr>
        <a:xfrm>
          <a:off x="0" y="0"/>
          <a:ext cx="0" cy="0"/>
          <a:chOff x="0" y="0"/>
          <a:chExt cx="0" cy="0"/>
        </a:xfrm>
      </p:grpSpPr>
      <p:sp>
        <p:nvSpPr>
          <p:cNvPr id="41" name="Shape 41"/>
          <p:cNvSpPr>
            <a:spLocks noGrp="1"/>
          </p:cNvSpPr>
          <p:nvPr>
            <p:ph type="title"/>
          </p:nvPr>
        </p:nvSpPr>
        <p:spPr>
          <a:xfrm>
            <a:off x="1765300" y="3595267"/>
            <a:ext cx="17551400" cy="1524001"/>
          </a:xfrm>
          <a:prstGeom prst="rect">
            <a:avLst/>
          </a:prstGeom>
          <a:ln>
            <a:noFill/>
          </a:ln>
        </p:spPr>
        <p:txBody>
          <a:bodyPr/>
          <a:lstStyle>
            <a:lvl1pPr>
              <a:defRPr sz="7500">
                <a:solidFill>
                  <a:srgbClr val="EE254B"/>
                </a:solidFill>
              </a:defRPr>
            </a:lvl1pPr>
          </a:lstStyle>
          <a:p>
            <a:r>
              <a:t>Title Text</a:t>
            </a:r>
          </a:p>
        </p:txBody>
      </p:sp>
      <p:sp>
        <p:nvSpPr>
          <p:cNvPr id="42" name="Shape 42"/>
          <p:cNvSpPr>
            <a:spLocks noGrp="1"/>
          </p:cNvSpPr>
          <p:nvPr>
            <p:ph type="body" idx="1" hasCustomPrompt="1"/>
          </p:nvPr>
        </p:nvSpPr>
        <p:spPr>
          <a:xfrm>
            <a:off x="1765300" y="5409938"/>
            <a:ext cx="13080253" cy="5736283"/>
          </a:xfrm>
          <a:prstGeom prst="rect">
            <a:avLst/>
          </a:prstGeom>
        </p:spPr>
        <p:txBody>
          <a:bodyPr/>
          <a:lstStyle>
            <a:lvl1pPr>
              <a:lnSpc>
                <a:spcPct val="150000"/>
              </a:lnSpc>
              <a:defRPr/>
            </a:lvl1pPr>
            <a:lvl2pPr>
              <a:lnSpc>
                <a:spcPct val="150000"/>
              </a:lnSpc>
              <a:defRPr/>
            </a:lvl2pPr>
            <a:lvl3pPr>
              <a:lnSpc>
                <a:spcPct val="150000"/>
              </a:lnSpc>
              <a:buClrTx/>
              <a:defRPr/>
            </a:lvl3pPr>
            <a:lvl4pPr marL="539999" indent="-539999">
              <a:lnSpc>
                <a:spcPct val="150000"/>
              </a:lnSpc>
              <a:buClr>
                <a:srgbClr val="E6023B"/>
              </a:buClr>
              <a:buSzPct val="100000"/>
              <a:buFont typeface="Wingdings" charset="2"/>
              <a:buChar char="§"/>
              <a:defRPr/>
            </a:lvl4pPr>
            <a:lvl5pPr marL="540000" indent="-539999">
              <a:lnSpc>
                <a:spcPct val="100000"/>
              </a:lnSpc>
              <a:buClr>
                <a:srgbClr val="F4336B"/>
              </a:buClr>
              <a:buSzPct val="100000"/>
              <a:buChar char="—"/>
            </a:lvl5pPr>
          </a:lstStyle>
          <a:p>
            <a:r>
              <a:rPr lang="en-US" err="1"/>
              <a:t>Odio</a:t>
            </a:r>
            <a:r>
              <a:rPr lang="en-US"/>
              <a:t> ligula ante </a:t>
            </a:r>
            <a:r>
              <a:rPr lang="en-US" err="1"/>
              <a:t>faucibus</a:t>
            </a:r>
            <a:r>
              <a:rPr lang="en-US"/>
              <a:t> </a:t>
            </a:r>
            <a:r>
              <a:rPr lang="en-US" err="1"/>
              <a:t>vehicula</a:t>
            </a:r>
            <a:r>
              <a:rPr lang="en-US"/>
              <a:t> </a:t>
            </a:r>
            <a:r>
              <a:rPr lang="en-US" err="1"/>
              <a:t>ullamcorper</a:t>
            </a:r>
            <a:r>
              <a:rPr lang="en-US"/>
              <a:t> dis </a:t>
            </a:r>
            <a:r>
              <a:rPr lang="en-US" err="1"/>
              <a:t>adipiscing</a:t>
            </a:r>
            <a:r>
              <a:rPr lang="en-US"/>
              <a:t> </a:t>
            </a:r>
            <a:r>
              <a:rPr lang="en-US" err="1"/>
              <a:t>eget</a:t>
            </a:r>
            <a:r>
              <a:rPr lang="en-US"/>
              <a:t> </a:t>
            </a:r>
            <a:r>
              <a:rPr lang="en-US" err="1"/>
              <a:t>felis</a:t>
            </a:r>
            <a:r>
              <a:rPr lang="en-US"/>
              <a:t> nostra </a:t>
            </a:r>
            <a:r>
              <a:rPr lang="en-US" err="1"/>
              <a:t>amet</a:t>
            </a:r>
            <a:r>
              <a:rPr lang="en-US"/>
              <a:t> a integer cum at </a:t>
            </a:r>
            <a:r>
              <a:rPr lang="en-US" err="1"/>
              <a:t>vestibulum.Metus</a:t>
            </a:r>
            <a:r>
              <a:rPr lang="en-US"/>
              <a:t> </a:t>
            </a:r>
            <a:r>
              <a:rPr lang="en-US" err="1"/>
              <a:t>fermentum</a:t>
            </a:r>
            <a:r>
              <a:rPr lang="en-US"/>
              <a:t> a </a:t>
            </a:r>
            <a:r>
              <a:rPr lang="en-US" err="1"/>
              <a:t>scelerisque</a:t>
            </a:r>
            <a:r>
              <a:rPr lang="en-US"/>
              <a:t> at </a:t>
            </a:r>
            <a:r>
              <a:rPr lang="en-US" err="1"/>
              <a:t>accumsan</a:t>
            </a:r>
            <a:r>
              <a:rPr lang="en-US"/>
              <a:t> </a:t>
            </a:r>
            <a:r>
              <a:rPr lang="en-US" err="1"/>
              <a:t>mollis</a:t>
            </a:r>
            <a:r>
              <a:rPr lang="en-US"/>
              <a:t> </a:t>
            </a:r>
            <a:r>
              <a:rPr lang="en-US" err="1"/>
              <a:t>netus</a:t>
            </a:r>
            <a:r>
              <a:rPr lang="en-US"/>
              <a:t> a </a:t>
            </a:r>
            <a:r>
              <a:rPr lang="en-US" err="1"/>
              <a:t>egestas</a:t>
            </a:r>
            <a:r>
              <a:rPr lang="en-US"/>
              <a:t> ad a </a:t>
            </a:r>
            <a:r>
              <a:rPr lang="en-US" err="1"/>
              <a:t>habitasse</a:t>
            </a:r>
            <a:r>
              <a:rPr lang="en-US"/>
              <a:t> </a:t>
            </a:r>
            <a:r>
              <a:rPr lang="en-US" err="1"/>
              <a:t>cras</a:t>
            </a:r>
            <a:r>
              <a:rPr lang="en-US"/>
              <a:t> </a:t>
            </a:r>
            <a:r>
              <a:rPr lang="en-US" err="1"/>
              <a:t>nascetur</a:t>
            </a:r>
            <a:r>
              <a:rPr lang="en-US"/>
              <a:t> </a:t>
            </a:r>
            <a:r>
              <a:rPr lang="en-US" err="1"/>
              <a:t>conubia</a:t>
            </a:r>
            <a:r>
              <a:rPr lang="en-US"/>
              <a:t> a parturient. </a:t>
            </a:r>
          </a:p>
          <a:p>
            <a:pPr lvl="3"/>
            <a:r>
              <a:rPr lang="en-US"/>
              <a:t>Bullet point</a:t>
            </a:r>
          </a:p>
          <a:p>
            <a:pPr lvl="3"/>
            <a:r>
              <a:rPr lang="en-US"/>
              <a:t>Bullet point</a:t>
            </a:r>
          </a:p>
          <a:p>
            <a:pPr lvl="3"/>
            <a:r>
              <a:rPr lang="en-US"/>
              <a:t>Bullet point</a:t>
            </a:r>
          </a:p>
        </p:txBody>
      </p:sp>
      <p:pic>
        <p:nvPicPr>
          <p:cNvPr id="12" name="CIGI-logo-full-RBG.png"/>
          <p:cNvPicPr>
            <a:picLocks noChangeAspect="1"/>
          </p:cNvPicPr>
          <p:nvPr userDrawn="1"/>
        </p:nvPicPr>
        <p:blipFill>
          <a:blip r:embed="rId2">
            <a:extLst/>
          </a:blip>
          <a:stretch>
            <a:fillRect/>
          </a:stretch>
        </p:blipFill>
        <p:spPr>
          <a:xfrm>
            <a:off x="1780510" y="1783662"/>
            <a:ext cx="3843990" cy="1123036"/>
          </a:xfrm>
          <a:prstGeom prst="rect">
            <a:avLst/>
          </a:prstGeom>
          <a:ln w="12700">
            <a:miter lim="400000"/>
          </a:ln>
        </p:spPr>
      </p:pic>
    </p:spTree>
  </p:cSld>
  <p:clrMapOvr>
    <a:masterClrMapping/>
  </p:clrMapOvr>
  <p:transition spd="med"/>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asic slide, black">
    <p:bg>
      <p:bgPr>
        <a:solidFill>
          <a:srgbClr val="151515"/>
        </a:solidFill>
        <a:effectLst/>
      </p:bgPr>
    </p:bg>
    <p:spTree>
      <p:nvGrpSpPr>
        <p:cNvPr id="1" name=""/>
        <p:cNvGrpSpPr/>
        <p:nvPr/>
      </p:nvGrpSpPr>
      <p:grpSpPr>
        <a:xfrm>
          <a:off x="0" y="0"/>
          <a:ext cx="0" cy="0"/>
          <a:chOff x="0" y="0"/>
          <a:chExt cx="0" cy="0"/>
        </a:xfrm>
      </p:grpSpPr>
      <p:sp>
        <p:nvSpPr>
          <p:cNvPr id="3" name="Shape 41"/>
          <p:cNvSpPr>
            <a:spLocks noGrp="1"/>
          </p:cNvSpPr>
          <p:nvPr>
            <p:ph type="title"/>
          </p:nvPr>
        </p:nvSpPr>
        <p:spPr>
          <a:xfrm>
            <a:off x="1765300" y="3597424"/>
            <a:ext cx="17551400" cy="1524001"/>
          </a:xfrm>
          <a:prstGeom prst="rect">
            <a:avLst/>
          </a:prstGeom>
        </p:spPr>
        <p:txBody>
          <a:bodyPr/>
          <a:lstStyle>
            <a:lvl1pPr>
              <a:defRPr sz="7500">
                <a:solidFill>
                  <a:srgbClr val="E6023B"/>
                </a:solidFill>
              </a:defRPr>
            </a:lvl1pPr>
          </a:lstStyle>
          <a:p>
            <a:r>
              <a:t>Title Text</a:t>
            </a:r>
          </a:p>
        </p:txBody>
      </p:sp>
      <p:sp>
        <p:nvSpPr>
          <p:cNvPr id="4" name="Shape 42"/>
          <p:cNvSpPr>
            <a:spLocks noGrp="1"/>
          </p:cNvSpPr>
          <p:nvPr>
            <p:ph type="body" idx="1" hasCustomPrompt="1"/>
          </p:nvPr>
        </p:nvSpPr>
        <p:spPr>
          <a:xfrm>
            <a:off x="1765300" y="5412095"/>
            <a:ext cx="13080253" cy="6837712"/>
          </a:xfrm>
          <a:prstGeom prst="rect">
            <a:avLst/>
          </a:prstGeom>
        </p:spPr>
        <p:txBody>
          <a:bodyPr/>
          <a:lstStyle>
            <a:lvl1pPr>
              <a:lnSpc>
                <a:spcPct val="150000"/>
              </a:lnSpc>
              <a:defRPr>
                <a:solidFill>
                  <a:schemeClr val="bg1"/>
                </a:solidFill>
              </a:defRPr>
            </a:lvl1pPr>
            <a:lvl2pPr>
              <a:lnSpc>
                <a:spcPct val="150000"/>
              </a:lnSpc>
              <a:defRPr/>
            </a:lvl2pPr>
            <a:lvl3pPr>
              <a:lnSpc>
                <a:spcPct val="150000"/>
              </a:lnSpc>
              <a:buClrTx/>
              <a:defRPr/>
            </a:lvl3pPr>
            <a:lvl4pPr marL="539999" indent="-539999">
              <a:lnSpc>
                <a:spcPct val="150000"/>
              </a:lnSpc>
              <a:buClr>
                <a:srgbClr val="E6023B"/>
              </a:buClr>
              <a:buSzPct val="100000"/>
              <a:buFont typeface="Wingdings" charset="2"/>
              <a:buChar char="§"/>
              <a:defRPr>
                <a:solidFill>
                  <a:schemeClr val="bg1"/>
                </a:solidFill>
              </a:defRPr>
            </a:lvl4pPr>
            <a:lvl5pPr marL="540000" indent="-539999">
              <a:lnSpc>
                <a:spcPct val="100000"/>
              </a:lnSpc>
              <a:buClr>
                <a:srgbClr val="F4336B"/>
              </a:buClr>
              <a:buSzPct val="100000"/>
              <a:buChar char="—"/>
            </a:lvl5pPr>
          </a:lstStyle>
          <a:p>
            <a:r>
              <a:rPr lang="en-US" err="1"/>
              <a:t>Odio</a:t>
            </a:r>
            <a:r>
              <a:rPr lang="en-US"/>
              <a:t> ligula ante </a:t>
            </a:r>
            <a:r>
              <a:rPr lang="en-US" err="1"/>
              <a:t>faucibus</a:t>
            </a:r>
            <a:r>
              <a:rPr lang="en-US"/>
              <a:t> </a:t>
            </a:r>
            <a:r>
              <a:rPr lang="en-US" err="1"/>
              <a:t>vehicula</a:t>
            </a:r>
            <a:r>
              <a:rPr lang="en-US"/>
              <a:t> </a:t>
            </a:r>
            <a:r>
              <a:rPr lang="en-US" err="1"/>
              <a:t>ullamcorper</a:t>
            </a:r>
            <a:r>
              <a:rPr lang="en-US"/>
              <a:t> dis </a:t>
            </a:r>
            <a:r>
              <a:rPr lang="en-US" err="1"/>
              <a:t>adipiscing</a:t>
            </a:r>
            <a:r>
              <a:rPr lang="en-US"/>
              <a:t> </a:t>
            </a:r>
            <a:r>
              <a:rPr lang="en-US" err="1"/>
              <a:t>eget</a:t>
            </a:r>
            <a:r>
              <a:rPr lang="en-US"/>
              <a:t> </a:t>
            </a:r>
            <a:r>
              <a:rPr lang="en-US" err="1"/>
              <a:t>felis</a:t>
            </a:r>
            <a:r>
              <a:rPr lang="en-US"/>
              <a:t> nostra </a:t>
            </a:r>
            <a:r>
              <a:rPr lang="en-US" err="1"/>
              <a:t>amet</a:t>
            </a:r>
            <a:r>
              <a:rPr lang="en-US"/>
              <a:t> a integer cum at </a:t>
            </a:r>
            <a:r>
              <a:rPr lang="en-US" err="1"/>
              <a:t>vestibulum.Metus</a:t>
            </a:r>
            <a:r>
              <a:rPr lang="en-US"/>
              <a:t> </a:t>
            </a:r>
            <a:r>
              <a:rPr lang="en-US" err="1"/>
              <a:t>fermentum</a:t>
            </a:r>
            <a:r>
              <a:rPr lang="en-US"/>
              <a:t> a </a:t>
            </a:r>
            <a:r>
              <a:rPr lang="en-US" err="1"/>
              <a:t>scelerisque</a:t>
            </a:r>
            <a:r>
              <a:rPr lang="en-US"/>
              <a:t> at </a:t>
            </a:r>
            <a:r>
              <a:rPr lang="en-US" err="1"/>
              <a:t>accumsan</a:t>
            </a:r>
            <a:r>
              <a:rPr lang="en-US"/>
              <a:t> </a:t>
            </a:r>
            <a:r>
              <a:rPr lang="en-US" err="1"/>
              <a:t>mollis</a:t>
            </a:r>
            <a:r>
              <a:rPr lang="en-US"/>
              <a:t> </a:t>
            </a:r>
            <a:r>
              <a:rPr lang="en-US" err="1"/>
              <a:t>netus</a:t>
            </a:r>
            <a:r>
              <a:rPr lang="en-US"/>
              <a:t> a </a:t>
            </a:r>
            <a:r>
              <a:rPr lang="en-US" err="1"/>
              <a:t>egestas</a:t>
            </a:r>
            <a:r>
              <a:rPr lang="en-US"/>
              <a:t> ad a </a:t>
            </a:r>
            <a:r>
              <a:rPr lang="en-US" err="1"/>
              <a:t>habitasse</a:t>
            </a:r>
            <a:r>
              <a:rPr lang="en-US"/>
              <a:t> </a:t>
            </a:r>
            <a:r>
              <a:rPr lang="en-US" err="1"/>
              <a:t>cras</a:t>
            </a:r>
            <a:r>
              <a:rPr lang="en-US"/>
              <a:t> </a:t>
            </a:r>
            <a:r>
              <a:rPr lang="en-US" err="1"/>
              <a:t>nascetur</a:t>
            </a:r>
            <a:r>
              <a:rPr lang="en-US"/>
              <a:t> </a:t>
            </a:r>
            <a:r>
              <a:rPr lang="en-US" err="1"/>
              <a:t>conubia</a:t>
            </a:r>
            <a:r>
              <a:rPr lang="en-US"/>
              <a:t> a parturient. </a:t>
            </a:r>
          </a:p>
          <a:p>
            <a:pPr lvl="3"/>
            <a:r>
              <a:rPr lang="en-US"/>
              <a:t>Bullet point</a:t>
            </a:r>
          </a:p>
          <a:p>
            <a:pPr lvl="3"/>
            <a:r>
              <a:rPr lang="en-US"/>
              <a:t>Bullet point</a:t>
            </a:r>
          </a:p>
          <a:p>
            <a:pPr lvl="3"/>
            <a:r>
              <a:rPr lang="en-US"/>
              <a:t>Bullet point</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0510" y="1783662"/>
            <a:ext cx="3843992" cy="1123036"/>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asic slide with image left">
    <p:bg>
      <p:bgPr>
        <a:solidFill>
          <a:schemeClr val="bg1"/>
        </a:solidFill>
        <a:effectLst/>
      </p:bgPr>
    </p:bg>
    <p:spTree>
      <p:nvGrpSpPr>
        <p:cNvPr id="1" name=""/>
        <p:cNvGrpSpPr/>
        <p:nvPr/>
      </p:nvGrpSpPr>
      <p:grpSpPr>
        <a:xfrm>
          <a:off x="0" y="0"/>
          <a:ext cx="0" cy="0"/>
          <a:chOff x="0" y="0"/>
          <a:chExt cx="0" cy="0"/>
        </a:xfrm>
      </p:grpSpPr>
      <p:sp>
        <p:nvSpPr>
          <p:cNvPr id="69" name="Shape 69"/>
          <p:cNvSpPr>
            <a:spLocks noGrp="1"/>
          </p:cNvSpPr>
          <p:nvPr>
            <p:ph type="pic" idx="13"/>
          </p:nvPr>
        </p:nvSpPr>
        <p:spPr>
          <a:xfrm>
            <a:off x="-37042" y="-1"/>
            <a:ext cx="12229043" cy="13716001"/>
          </a:xfrm>
          <a:prstGeom prst="rect">
            <a:avLst/>
          </a:prstGeom>
        </p:spPr>
        <p:txBody>
          <a:bodyPr lIns="91439" tIns="45719" rIns="91439" bIns="45719"/>
          <a:lstStyle/>
          <a:p>
            <a:endParaRPr dirty="0"/>
          </a:p>
        </p:txBody>
      </p:sp>
      <p:sp>
        <p:nvSpPr>
          <p:cNvPr id="8" name="Shape 41"/>
          <p:cNvSpPr>
            <a:spLocks noGrp="1"/>
          </p:cNvSpPr>
          <p:nvPr>
            <p:ph type="title" hasCustomPrompt="1"/>
          </p:nvPr>
        </p:nvSpPr>
        <p:spPr>
          <a:xfrm>
            <a:off x="13688358" y="1747804"/>
            <a:ext cx="9213685" cy="1524001"/>
          </a:xfrm>
          <a:prstGeom prst="rect">
            <a:avLst/>
          </a:prstGeom>
        </p:spPr>
        <p:txBody>
          <a:bodyPr/>
          <a:lstStyle>
            <a:lvl1pPr>
              <a:defRPr sz="7500">
                <a:solidFill>
                  <a:srgbClr val="E6023B"/>
                </a:solidFill>
              </a:defRPr>
            </a:lvl1pPr>
          </a:lstStyle>
          <a:p>
            <a:r>
              <a:rPr lang="en-US"/>
              <a:t>Title Text</a:t>
            </a:r>
            <a:endParaRPr/>
          </a:p>
        </p:txBody>
      </p:sp>
      <p:sp>
        <p:nvSpPr>
          <p:cNvPr id="9" name="Shape 42"/>
          <p:cNvSpPr>
            <a:spLocks noGrp="1"/>
          </p:cNvSpPr>
          <p:nvPr>
            <p:ph type="body" idx="1" hasCustomPrompt="1"/>
          </p:nvPr>
        </p:nvSpPr>
        <p:spPr>
          <a:xfrm>
            <a:off x="13688359" y="3598333"/>
            <a:ext cx="9213683" cy="8353360"/>
          </a:xfrm>
          <a:prstGeom prst="rect">
            <a:avLst/>
          </a:prstGeom>
        </p:spPr>
        <p:txBody>
          <a:bodyPr/>
          <a:lstStyle>
            <a:lvl1pPr>
              <a:lnSpc>
                <a:spcPct val="150000"/>
              </a:lnSpc>
              <a:defRPr/>
            </a:lvl1pPr>
            <a:lvl2pPr>
              <a:lnSpc>
                <a:spcPct val="150000"/>
              </a:lnSpc>
              <a:defRPr/>
            </a:lvl2pPr>
            <a:lvl3pPr>
              <a:lnSpc>
                <a:spcPct val="150000"/>
              </a:lnSpc>
              <a:buClrTx/>
              <a:defRPr/>
            </a:lvl3pPr>
            <a:lvl4pPr marL="539999" indent="-539999">
              <a:lnSpc>
                <a:spcPct val="150000"/>
              </a:lnSpc>
              <a:buClr>
                <a:srgbClr val="E6023B"/>
              </a:buClr>
              <a:buSzPct val="100000"/>
              <a:buFont typeface="Wingdings" charset="2"/>
              <a:buChar char="§"/>
              <a:defRPr/>
            </a:lvl4pPr>
            <a:lvl5pPr marL="540000" indent="-539999">
              <a:lnSpc>
                <a:spcPct val="100000"/>
              </a:lnSpc>
              <a:buClr>
                <a:srgbClr val="F4336B"/>
              </a:buClr>
              <a:buSzPct val="100000"/>
              <a:buChar char="—"/>
            </a:lvl5pPr>
          </a:lstStyle>
          <a:p>
            <a:r>
              <a:rPr lang="en-US" err="1"/>
              <a:t>Odio</a:t>
            </a:r>
            <a:r>
              <a:rPr lang="en-US"/>
              <a:t> ligula ante </a:t>
            </a:r>
            <a:r>
              <a:rPr lang="en-US" err="1"/>
              <a:t>faucibus</a:t>
            </a:r>
            <a:r>
              <a:rPr lang="en-US"/>
              <a:t> </a:t>
            </a:r>
            <a:r>
              <a:rPr lang="en-US" err="1"/>
              <a:t>vehicula</a:t>
            </a:r>
            <a:r>
              <a:rPr lang="en-US"/>
              <a:t> </a:t>
            </a:r>
            <a:r>
              <a:rPr lang="en-US" err="1"/>
              <a:t>ullamcorper</a:t>
            </a:r>
            <a:r>
              <a:rPr lang="en-US"/>
              <a:t> dis </a:t>
            </a:r>
            <a:r>
              <a:rPr lang="en-US" err="1"/>
              <a:t>adipiscing</a:t>
            </a:r>
            <a:r>
              <a:rPr lang="en-US"/>
              <a:t> </a:t>
            </a:r>
            <a:r>
              <a:rPr lang="en-US" err="1"/>
              <a:t>eget</a:t>
            </a:r>
            <a:r>
              <a:rPr lang="en-US"/>
              <a:t> </a:t>
            </a:r>
            <a:r>
              <a:rPr lang="en-US" err="1"/>
              <a:t>felis</a:t>
            </a:r>
            <a:r>
              <a:rPr lang="en-US"/>
              <a:t> nostra </a:t>
            </a:r>
            <a:r>
              <a:rPr lang="en-US" err="1"/>
              <a:t>amet</a:t>
            </a:r>
            <a:r>
              <a:rPr lang="en-US"/>
              <a:t> a integer cum at </a:t>
            </a:r>
            <a:r>
              <a:rPr lang="en-US" err="1"/>
              <a:t>vestibulum.Metus</a:t>
            </a:r>
            <a:r>
              <a:rPr lang="en-US"/>
              <a:t> </a:t>
            </a:r>
            <a:r>
              <a:rPr lang="en-US" err="1"/>
              <a:t>fermentum</a:t>
            </a:r>
            <a:r>
              <a:rPr lang="en-US"/>
              <a:t> a </a:t>
            </a:r>
            <a:r>
              <a:rPr lang="en-US" err="1"/>
              <a:t>scelerisque</a:t>
            </a:r>
            <a:r>
              <a:rPr lang="en-US"/>
              <a:t> at </a:t>
            </a:r>
            <a:r>
              <a:rPr lang="en-US" err="1"/>
              <a:t>accumsan</a:t>
            </a:r>
            <a:r>
              <a:rPr lang="en-US"/>
              <a:t> </a:t>
            </a:r>
            <a:r>
              <a:rPr lang="en-US" err="1"/>
              <a:t>mollis</a:t>
            </a:r>
            <a:r>
              <a:rPr lang="en-US"/>
              <a:t> </a:t>
            </a:r>
            <a:r>
              <a:rPr lang="en-US" err="1"/>
              <a:t>netus</a:t>
            </a:r>
            <a:r>
              <a:rPr lang="en-US"/>
              <a:t> a </a:t>
            </a:r>
            <a:r>
              <a:rPr lang="en-US" err="1"/>
              <a:t>egestas</a:t>
            </a:r>
            <a:r>
              <a:rPr lang="en-US"/>
              <a:t> ad a </a:t>
            </a:r>
            <a:r>
              <a:rPr lang="en-US" err="1"/>
              <a:t>habitasse</a:t>
            </a:r>
            <a:r>
              <a:rPr lang="en-US"/>
              <a:t> </a:t>
            </a:r>
            <a:r>
              <a:rPr lang="en-US" err="1"/>
              <a:t>cras</a:t>
            </a:r>
            <a:r>
              <a:rPr lang="en-US"/>
              <a:t> </a:t>
            </a:r>
            <a:r>
              <a:rPr lang="en-US" err="1"/>
              <a:t>nascetur</a:t>
            </a:r>
            <a:r>
              <a:rPr lang="en-US"/>
              <a:t> </a:t>
            </a:r>
            <a:r>
              <a:rPr lang="en-US" err="1"/>
              <a:t>conubia</a:t>
            </a:r>
            <a:r>
              <a:rPr lang="en-US"/>
              <a:t> a parturient. </a:t>
            </a:r>
          </a:p>
          <a:p>
            <a:pPr lvl="3"/>
            <a:r>
              <a:rPr lang="en-US"/>
              <a:t>Bullet point</a:t>
            </a:r>
          </a:p>
          <a:p>
            <a:pPr lvl="3"/>
            <a:r>
              <a:rPr lang="en-US"/>
              <a:t>Bullet point</a:t>
            </a:r>
          </a:p>
          <a:p>
            <a:pPr lvl="3"/>
            <a:r>
              <a:rPr lang="en-US"/>
              <a:t>Bullet point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Blank,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03952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black">
    <p:bg>
      <p:bgPr>
        <a:solidFill>
          <a:srgbClr val="151515"/>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15" name="Footer Placeholder 14"/>
          <p:cNvSpPr>
            <a:spLocks noGrp="1"/>
          </p:cNvSpPr>
          <p:nvPr>
            <p:ph type="ftr" sz="quarter" idx="3"/>
          </p:nvPr>
        </p:nvSpPr>
        <p:spPr>
          <a:xfrm>
            <a:off x="15105530" y="12425830"/>
            <a:ext cx="8229600" cy="730250"/>
          </a:xfrm>
          <a:prstGeom prst="rect">
            <a:avLst/>
          </a:prstGeom>
        </p:spPr>
        <p:txBody>
          <a:bodyPr vert="horz" lIns="91440" tIns="45720" rIns="91440" bIns="45720" rtlCol="0" anchor="ctr"/>
          <a:lstStyle>
            <a:lvl1pPr algn="r">
              <a:defRPr sz="1200" b="0" i="0">
                <a:solidFill>
                  <a:schemeClr val="tx1">
                    <a:tint val="75000"/>
                  </a:schemeClr>
                </a:solidFill>
                <a:latin typeface="Futura Medium" charset="0"/>
                <a:ea typeface="Futura Medium" charset="0"/>
                <a:cs typeface="Futura Medium" charset="0"/>
              </a:defRPr>
            </a:lvl1pPr>
          </a:lstStyle>
          <a:p>
            <a:r>
              <a:rPr lang="en-US" dirty="0">
                <a:solidFill>
                  <a:schemeClr val="bg1">
                    <a:lumMod val="65000"/>
                  </a:schemeClr>
                </a:solidFill>
              </a:rPr>
              <a:t>Presentation title here  |   DD.MM.YYYY   |   </a:t>
            </a:r>
            <a:fld id="{611C0E45-BBBD-DE43-B895-38C65859DCEB}" type="slidenum">
              <a:rPr lang="uk-UA" smtClean="0">
                <a:solidFill>
                  <a:schemeClr val="bg1">
                    <a:lumMod val="65000"/>
                  </a:schemeClr>
                </a:solidFill>
              </a:rPr>
              <a:pPr/>
              <a:t>‹#›</a:t>
            </a:fld>
            <a:endParaRPr lang="uk-UA">
              <a:solidFill>
                <a:schemeClr val="bg1">
                  <a:lumMod val="65000"/>
                </a:scheme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52" r:id="rId2"/>
    <p:sldLayoutId id="2147483659" r:id="rId3"/>
    <p:sldLayoutId id="2147483655" r:id="rId4"/>
    <p:sldLayoutId id="2147483662" r:id="rId5"/>
    <p:sldLayoutId id="2147483658" r:id="rId6"/>
  </p:sldLayoutIdLst>
  <p:transition spd="med"/>
  <p:txStyles>
    <p:titleStyle>
      <a:lvl1pPr marL="0" marR="0" indent="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1pPr>
      <a:lvl2pPr marL="0" marR="0" indent="2286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2pPr>
      <a:lvl3pPr marL="0" marR="0" indent="4572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3pPr>
      <a:lvl4pPr marL="0" marR="0" indent="6858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4pPr>
      <a:lvl5pPr marL="0" marR="0" indent="9144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5pPr>
      <a:lvl6pPr marL="0" marR="0" indent="11430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6pPr>
      <a:lvl7pPr marL="0" marR="0" indent="13716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7pPr>
      <a:lvl8pPr marL="0" marR="0" indent="16002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8pPr>
      <a:lvl9pPr marL="0" marR="0" indent="18288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9pPr>
    </p:titleStyle>
    <p:bodyStyle>
      <a:lvl1pPr marL="0" marR="0" indent="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1pPr>
      <a:lvl2pPr marL="0" marR="0" indent="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2pPr>
      <a:lvl3pPr marL="0" marR="0" indent="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3pPr>
      <a:lvl4pPr marL="0" marR="0" indent="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4pPr>
      <a:lvl5pPr marL="0" marR="0" indent="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5pPr>
      <a:lvl6pPr marL="0" marR="0" indent="35560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6pPr>
      <a:lvl7pPr marL="0" marR="0" indent="71120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7pPr>
      <a:lvl8pPr marL="0" marR="0" indent="106680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8pPr>
      <a:lvl9pPr marL="0" marR="0" indent="1422400" algn="l" defTabSz="812800" latinLnBrk="0">
        <a:lnSpc>
          <a:spcPct val="80000"/>
        </a:lnSpc>
        <a:spcBef>
          <a:spcPts val="1200"/>
        </a:spcBef>
        <a:spcAft>
          <a:spcPts val="0"/>
        </a:spcAft>
        <a:buClr>
          <a:srgbClr val="ABAEAD"/>
        </a:buClr>
        <a:buSzTx/>
        <a:buFontTx/>
        <a:buNone/>
        <a:tabLst/>
        <a:defRPr sz="3200" b="0" i="0" u="none" strike="noStrike" cap="none" spc="0" baseline="0">
          <a:ln>
            <a:noFill/>
          </a:ln>
          <a:solidFill>
            <a:srgbClr val="000000"/>
          </a:solidFill>
          <a:uFillTx/>
          <a:latin typeface="Futura"/>
          <a:ea typeface="Futura"/>
          <a:cs typeface="Futura"/>
          <a:sym typeface="Futura"/>
        </a:defRPr>
      </a:lvl9pPr>
    </p:bodyStyle>
    <p:otherStyle>
      <a:lvl1pPr marL="0" marR="0" indent="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1pPr>
      <a:lvl2pPr marL="0" marR="0" indent="2286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2pPr>
      <a:lvl3pPr marL="0" marR="0" indent="4572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3pPr>
      <a:lvl4pPr marL="0" marR="0" indent="6858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4pPr>
      <a:lvl5pPr marL="0" marR="0" indent="9144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5pPr>
      <a:lvl6pPr marL="0" marR="0" indent="11430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6pPr>
      <a:lvl7pPr marL="0" marR="0" indent="13716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7pPr>
      <a:lvl8pPr marL="0" marR="0" indent="16002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8pPr>
      <a:lvl9pPr marL="0" marR="0" indent="1828800" algn="r" defTabSz="176530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rgbClr val="ABAEAD"/>
            </a:solidFill>
          </a:uFill>
          <a:latin typeface="+mn-lt"/>
          <a:ea typeface="+mn-ea"/>
          <a:cs typeface="+mn-cs"/>
          <a:sym typeface="Real Text Pr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23.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4.emf"/></Relationships>
</file>

<file path=ppt/slides/_rels/slide1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0EB"/>
        </a:solidFill>
        <a:effectLst/>
      </p:bgPr>
    </p:bg>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5153134"/>
            <a:ext cx="19138900" cy="2128200"/>
          </a:xfrm>
          <a:prstGeom prst="rect">
            <a:avLst/>
          </a:prstGeom>
        </p:spPr>
        <p:txBody>
          <a:bodyPr/>
          <a:lstStyle/>
          <a:p>
            <a:r>
              <a:rPr lang="en-CA" sz="8400" dirty="0">
                <a:solidFill>
                  <a:schemeClr val="tx1"/>
                </a:solidFill>
              </a:rPr>
              <a:t>The Evolving Scope and Content of Central Bank Speeches</a:t>
            </a:r>
            <a:endParaRPr sz="8400" dirty="0">
              <a:solidFill>
                <a:schemeClr val="tx1"/>
              </a:solidFill>
            </a:endParaRPr>
          </a:p>
        </p:txBody>
      </p:sp>
      <p:sp>
        <p:nvSpPr>
          <p:cNvPr id="138" name="Shape 138"/>
          <p:cNvSpPr>
            <a:spLocks noGrp="1"/>
          </p:cNvSpPr>
          <p:nvPr>
            <p:ph type="body" idx="1"/>
          </p:nvPr>
        </p:nvSpPr>
        <p:spPr>
          <a:xfrm>
            <a:off x="1765299" y="9910118"/>
            <a:ext cx="19800000" cy="2086809"/>
          </a:xfrm>
          <a:prstGeom prst="rect">
            <a:avLst/>
          </a:prstGeom>
        </p:spPr>
        <p:txBody>
          <a:bodyPr/>
          <a:lstStyle/>
          <a:p>
            <a:pPr marL="0" lvl="3" indent="0">
              <a:buNone/>
            </a:pPr>
            <a:r>
              <a:rPr lang="en-US" dirty="0" smtClean="0"/>
              <a:t>1 October 2018</a:t>
            </a:r>
            <a:endParaRPr lang="en-US" dirty="0"/>
          </a:p>
          <a:p>
            <a:pPr marL="0" lvl="3" indent="0">
              <a:buNone/>
            </a:pPr>
            <a:r>
              <a:rPr lang="en-US" dirty="0" smtClean="0"/>
              <a:t>University of Stellenbosch</a:t>
            </a:r>
            <a:endParaRPr lang="en-US" dirty="0"/>
          </a:p>
        </p:txBody>
      </p:sp>
      <p:sp>
        <p:nvSpPr>
          <p:cNvPr id="2" name="TextBox 1"/>
          <p:cNvSpPr txBox="1"/>
          <p:nvPr/>
        </p:nvSpPr>
        <p:spPr>
          <a:xfrm>
            <a:off x="1765300" y="8221265"/>
            <a:ext cx="20959233"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smtClean="0">
                <a:ln>
                  <a:noFill/>
                </a:ln>
                <a:solidFill>
                  <a:srgbClr val="E6023B"/>
                </a:solidFill>
                <a:effectLst/>
                <a:uFillTx/>
                <a:latin typeface="Futura"/>
                <a:sym typeface="Real Text Pro"/>
              </a:rPr>
              <a:t>Pierre </a:t>
            </a:r>
            <a:r>
              <a:rPr kumimoji="0" lang="en-CA" sz="3200" b="0" i="0" u="none" strike="noStrike" cap="none" spc="0" normalizeH="0" baseline="0" dirty="0" err="1" smtClean="0">
                <a:ln>
                  <a:noFill/>
                </a:ln>
                <a:solidFill>
                  <a:srgbClr val="E6023B"/>
                </a:solidFill>
                <a:effectLst/>
                <a:uFillTx/>
                <a:latin typeface="Futura"/>
                <a:sym typeface="Real Text Pro"/>
              </a:rPr>
              <a:t>Siklos</a:t>
            </a:r>
            <a:r>
              <a:rPr lang="en-CA" dirty="0" smtClean="0">
                <a:solidFill>
                  <a:srgbClr val="E6023B"/>
                </a:solidFill>
                <a:latin typeface="Futura"/>
              </a:rPr>
              <a:t>, Samantha St. </a:t>
            </a:r>
            <a:r>
              <a:rPr lang="en-CA" dirty="0" err="1" smtClean="0">
                <a:solidFill>
                  <a:srgbClr val="E6023B"/>
                </a:solidFill>
                <a:latin typeface="Futura"/>
              </a:rPr>
              <a:t>Amand</a:t>
            </a:r>
            <a:r>
              <a:rPr lang="en-CA" dirty="0" smtClean="0">
                <a:solidFill>
                  <a:srgbClr val="E6023B"/>
                </a:solidFill>
                <a:latin typeface="Futura"/>
              </a:rPr>
              <a:t>, Joanna </a:t>
            </a:r>
            <a:r>
              <a:rPr lang="en-CA" dirty="0" err="1" smtClean="0">
                <a:solidFill>
                  <a:srgbClr val="E6023B"/>
                </a:solidFill>
                <a:latin typeface="Futura"/>
              </a:rPr>
              <a:t>Wajda</a:t>
            </a:r>
            <a:endParaRPr kumimoji="0" lang="en-CA" sz="3200" b="0" i="0" u="none" strike="noStrike" cap="none" spc="0" normalizeH="0" baseline="0" dirty="0">
              <a:ln>
                <a:noFill/>
              </a:ln>
              <a:solidFill>
                <a:srgbClr val="E6023B"/>
              </a:solidFill>
              <a:effectLst/>
              <a:uFillTx/>
              <a:latin typeface="Futura"/>
              <a:sym typeface="Real Text Pro"/>
            </a:endParaRPr>
          </a:p>
        </p:txBody>
      </p:sp>
      <p:pic>
        <p:nvPicPr>
          <p:cNvPr id="5" name="Picture 4"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3" name="Picture 2"/>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3597617972"/>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rPr lang="en-CA" dirty="0">
                <a:solidFill>
                  <a:srgbClr val="E6023B"/>
                </a:solidFill>
              </a:rPr>
              <a:t>Agenda</a:t>
            </a:r>
            <a:endParaRPr dirty="0">
              <a:solidFill>
                <a:srgbClr val="E6023B"/>
              </a:solidFill>
            </a:endParaRPr>
          </a:p>
        </p:txBody>
      </p:sp>
      <p:sp>
        <p:nvSpPr>
          <p:cNvPr id="138" name="Shape 138"/>
          <p:cNvSpPr>
            <a:spLocks noGrp="1"/>
          </p:cNvSpPr>
          <p:nvPr>
            <p:ph type="body" idx="1"/>
          </p:nvPr>
        </p:nvSpPr>
        <p:spPr>
          <a:xfrm>
            <a:off x="1765300" y="5159836"/>
            <a:ext cx="16618953" cy="7413164"/>
          </a:xfrm>
          <a:prstGeom prst="rect">
            <a:avLst/>
          </a:prstGeom>
        </p:spPr>
        <p:txBody>
          <a:bodyPr/>
          <a:lstStyle/>
          <a:p>
            <a:pPr marL="742950" lvl="3" indent="-742950">
              <a:spcBef>
                <a:spcPts val="1800"/>
              </a:spcBef>
              <a:buFont typeface="+mj-lt"/>
              <a:buAutoNum type="arabicPeriod"/>
            </a:pPr>
            <a:r>
              <a:rPr lang="en-CA" dirty="0"/>
              <a:t>Motivation</a:t>
            </a:r>
          </a:p>
          <a:p>
            <a:pPr marL="742950" lvl="3" indent="-742950">
              <a:spcBef>
                <a:spcPts val="1800"/>
              </a:spcBef>
              <a:buFont typeface="+mj-lt"/>
              <a:buAutoNum type="arabicPeriod"/>
            </a:pPr>
            <a:r>
              <a:rPr lang="en-CA" dirty="0"/>
              <a:t>Literature</a:t>
            </a:r>
          </a:p>
          <a:p>
            <a:pPr marL="742950" lvl="3" indent="-742950">
              <a:spcBef>
                <a:spcPts val="1800"/>
              </a:spcBef>
              <a:buFont typeface="+mj-lt"/>
              <a:buAutoNum type="arabicPeriod"/>
            </a:pPr>
            <a:r>
              <a:rPr lang="en-CA" dirty="0"/>
              <a:t>Communication Strategies of the Bank of Canada and US Federal Reserve</a:t>
            </a:r>
          </a:p>
          <a:p>
            <a:pPr marL="742950" lvl="3" indent="-742950">
              <a:spcBef>
                <a:spcPts val="1800"/>
              </a:spcBef>
              <a:buFont typeface="+mj-lt"/>
              <a:buAutoNum type="arabicPeriod"/>
            </a:pPr>
            <a:r>
              <a:rPr lang="en-CA" dirty="0"/>
              <a:t>Speech Sample Properties</a:t>
            </a:r>
          </a:p>
          <a:p>
            <a:pPr marL="742950" lvl="3" indent="-742950">
              <a:spcBef>
                <a:spcPts val="1800"/>
              </a:spcBef>
              <a:buFont typeface="+mj-lt"/>
              <a:buAutoNum type="arabicPeriod"/>
            </a:pPr>
            <a:r>
              <a:rPr lang="en-CA" dirty="0"/>
              <a:t>Topic Modelling</a:t>
            </a:r>
          </a:p>
          <a:p>
            <a:pPr marL="742950" lvl="3" indent="-742950">
              <a:spcBef>
                <a:spcPts val="1800"/>
              </a:spcBef>
              <a:buFont typeface="+mj-lt"/>
              <a:buAutoNum type="arabicPeriod"/>
            </a:pPr>
            <a:r>
              <a:rPr lang="en-CA" dirty="0"/>
              <a:t>Evolving Content &amp; Scope of Central Bankers’ Speeches</a:t>
            </a:r>
          </a:p>
          <a:p>
            <a:pPr marL="742950" lvl="3" indent="-742950">
              <a:spcBef>
                <a:spcPts val="1800"/>
              </a:spcBef>
              <a:buFont typeface="+mj-lt"/>
              <a:buAutoNum type="arabicPeriod"/>
            </a:pPr>
            <a:r>
              <a:rPr lang="en-CA" dirty="0"/>
              <a:t>Future Work</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a:t>
            </a:fld>
            <a:endParaRPr lang="uk-UA">
              <a:solidFill>
                <a:schemeClr val="bg1">
                  <a:lumMod val="65000"/>
                </a:schemeClr>
              </a:solidFill>
            </a:endParaRP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10509714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788414" cy="1524001"/>
          </a:xfrm>
          <a:prstGeom prst="rect">
            <a:avLst/>
          </a:prstGeom>
        </p:spPr>
        <p:txBody>
          <a:bodyPr/>
          <a:lstStyle/>
          <a:p>
            <a:r>
              <a:rPr lang="en-CA" dirty="0">
                <a:solidFill>
                  <a:srgbClr val="E6023B"/>
                </a:solidFill>
              </a:rPr>
              <a:t>Evolution of Central Bank Communication</a:t>
            </a:r>
            <a:endParaRPr dirty="0">
              <a:solidFill>
                <a:srgbClr val="E6023B"/>
              </a:solidFill>
            </a:endParaRPr>
          </a:p>
        </p:txBody>
      </p:sp>
      <p:sp>
        <p:nvSpPr>
          <p:cNvPr id="138" name="Shape 138"/>
          <p:cNvSpPr>
            <a:spLocks noGrp="1"/>
          </p:cNvSpPr>
          <p:nvPr>
            <p:ph type="body" idx="1"/>
          </p:nvPr>
        </p:nvSpPr>
        <p:spPr>
          <a:xfrm>
            <a:off x="1765300" y="5159836"/>
            <a:ext cx="16618953" cy="7413164"/>
          </a:xfrm>
          <a:prstGeom prst="rect">
            <a:avLst/>
          </a:prstGeom>
        </p:spPr>
        <p:txBody>
          <a:bodyPr/>
          <a:lstStyle/>
          <a:p>
            <a:pPr marL="0" lvl="3" indent="0">
              <a:spcBef>
                <a:spcPts val="1800"/>
              </a:spcBef>
              <a:buNone/>
            </a:pPr>
            <a:r>
              <a:rPr lang="en-CA" dirty="0"/>
              <a:t>Three major shifts in central bank communication over the past few decades:</a:t>
            </a:r>
          </a:p>
          <a:p>
            <a:pPr marL="742950" lvl="3" indent="-742950">
              <a:spcBef>
                <a:spcPts val="1800"/>
              </a:spcBef>
              <a:buFont typeface="+mj-lt"/>
              <a:buAutoNum type="arabicPeriod"/>
            </a:pPr>
            <a:r>
              <a:rPr lang="en-CA" dirty="0"/>
              <a:t>From secrecy to transparency</a:t>
            </a:r>
          </a:p>
          <a:p>
            <a:pPr marL="742950" lvl="3" indent="-742950">
              <a:spcBef>
                <a:spcPts val="1800"/>
              </a:spcBef>
              <a:buFont typeface="+mj-lt"/>
              <a:buAutoNum type="arabicPeriod"/>
            </a:pPr>
            <a:r>
              <a:rPr lang="en-CA" dirty="0"/>
              <a:t>From surprising markets to explaining actions and use of communication as a policy tool</a:t>
            </a:r>
          </a:p>
          <a:p>
            <a:pPr marL="742950" lvl="3" indent="-742950">
              <a:spcBef>
                <a:spcPts val="1800"/>
              </a:spcBef>
              <a:buFont typeface="+mj-lt"/>
              <a:buAutoNum type="arabicPeriod"/>
            </a:pPr>
            <a:r>
              <a:rPr lang="en-CA" dirty="0"/>
              <a:t>Emphasis on public trust and engagement</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Motivation</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61484046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rPr lang="en-CA" dirty="0">
                <a:solidFill>
                  <a:srgbClr val="E6023B"/>
                </a:solidFill>
              </a:rPr>
              <a:t>Role of Central Bankers’ Speeches</a:t>
            </a:r>
            <a:endParaRPr dirty="0">
              <a:solidFill>
                <a:srgbClr val="E6023B"/>
              </a:solidFill>
            </a:endParaRPr>
          </a:p>
        </p:txBody>
      </p:sp>
      <p:sp>
        <p:nvSpPr>
          <p:cNvPr id="138" name="Shape 138"/>
          <p:cNvSpPr>
            <a:spLocks noGrp="1"/>
          </p:cNvSpPr>
          <p:nvPr>
            <p:ph type="body" idx="1"/>
          </p:nvPr>
        </p:nvSpPr>
        <p:spPr>
          <a:xfrm>
            <a:off x="1765300" y="5159836"/>
            <a:ext cx="17990553" cy="7413164"/>
          </a:xfrm>
          <a:prstGeom prst="rect">
            <a:avLst/>
          </a:prstGeom>
        </p:spPr>
        <p:txBody>
          <a:bodyPr/>
          <a:lstStyle/>
          <a:p>
            <a:pPr lvl="3">
              <a:spcBef>
                <a:spcPts val="1800"/>
              </a:spcBef>
            </a:pPr>
            <a:r>
              <a:rPr lang="en-CA" dirty="0"/>
              <a:t>Engage stakeholders on central bank activities and research</a:t>
            </a:r>
          </a:p>
          <a:p>
            <a:pPr lvl="3">
              <a:spcBef>
                <a:spcPts val="1800"/>
              </a:spcBef>
            </a:pPr>
            <a:r>
              <a:rPr lang="en-CA" dirty="0"/>
              <a:t>Clarify view of the monetary policy committee before or after policy deliberation</a:t>
            </a:r>
          </a:p>
          <a:p>
            <a:pPr lvl="3">
              <a:spcBef>
                <a:spcPts val="1800"/>
              </a:spcBef>
            </a:pPr>
            <a:r>
              <a:rPr lang="en-CA" dirty="0"/>
              <a:t>Elaborate on policy shifts or revisions</a:t>
            </a:r>
          </a:p>
          <a:p>
            <a:pPr lvl="3">
              <a:spcBef>
                <a:spcPts val="1800"/>
              </a:spcBef>
            </a:pPr>
            <a:r>
              <a:rPr lang="en-CA" dirty="0"/>
              <a:t>Express diversity of perspectives of individual central bankers</a:t>
            </a:r>
          </a:p>
          <a:p>
            <a:pPr marL="0" lvl="3" indent="0">
              <a:spcBef>
                <a:spcPts val="1800"/>
              </a:spcBef>
              <a:buNone/>
            </a:pPr>
            <a:endParaRPr lang="en-CA" dirty="0"/>
          </a:p>
          <a:p>
            <a:pPr marL="0" lvl="3" indent="0">
              <a:spcBef>
                <a:spcPts val="1800"/>
              </a:spcBef>
              <a:buNone/>
            </a:pPr>
            <a:r>
              <a:rPr lang="en-CA" dirty="0"/>
              <a:t>Versatile communication tool, but role and impact of speeches remains an understudied aspect of communications strategies.</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4</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Motivation</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53638842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rPr lang="en-CA" dirty="0">
                <a:solidFill>
                  <a:srgbClr val="E6023B"/>
                </a:solidFill>
              </a:rPr>
              <a:t>Key Questions</a:t>
            </a:r>
            <a:endParaRPr dirty="0">
              <a:solidFill>
                <a:srgbClr val="E6023B"/>
              </a:solidFill>
            </a:endParaRPr>
          </a:p>
        </p:txBody>
      </p:sp>
      <p:sp>
        <p:nvSpPr>
          <p:cNvPr id="138" name="Shape 138"/>
          <p:cNvSpPr>
            <a:spLocks noGrp="1"/>
          </p:cNvSpPr>
          <p:nvPr>
            <p:ph type="body" idx="1"/>
          </p:nvPr>
        </p:nvSpPr>
        <p:spPr>
          <a:xfrm>
            <a:off x="1765299" y="5159836"/>
            <a:ext cx="17990554" cy="7413164"/>
          </a:xfrm>
          <a:prstGeom prst="rect">
            <a:avLst/>
          </a:prstGeom>
        </p:spPr>
        <p:txBody>
          <a:bodyPr/>
          <a:lstStyle/>
          <a:p>
            <a:pPr marL="0" lvl="3" indent="0">
              <a:spcBef>
                <a:spcPts val="1800"/>
              </a:spcBef>
              <a:buNone/>
            </a:pPr>
            <a:r>
              <a:rPr lang="en-CA" dirty="0"/>
              <a:t>Examine speeches delivered by members of the Bank of Canada Governing Council and US Federal Reserve Board of Governors from 1997 to 2017.</a:t>
            </a:r>
          </a:p>
          <a:p>
            <a:pPr lvl="3">
              <a:spcBef>
                <a:spcPts val="1800"/>
              </a:spcBef>
            </a:pPr>
            <a:r>
              <a:rPr lang="en-CA" dirty="0"/>
              <a:t>How has the delivery of speeches by central banks changed over time?</a:t>
            </a:r>
          </a:p>
          <a:p>
            <a:pPr lvl="3">
              <a:spcBef>
                <a:spcPts val="1800"/>
              </a:spcBef>
            </a:pPr>
            <a:r>
              <a:rPr lang="en-CA" dirty="0"/>
              <a:t>How has the content of central bankers’ speeches evolved?</a:t>
            </a:r>
          </a:p>
          <a:p>
            <a:pPr lvl="3">
              <a:spcBef>
                <a:spcPts val="1800"/>
              </a:spcBef>
            </a:pPr>
            <a:r>
              <a:rPr lang="en-CA" dirty="0"/>
              <a:t>What factors correlate with speech topics (i.e. speaker, economic events, venue)?</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5</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Motivation</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351804130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rPr lang="en-CA" dirty="0">
                <a:solidFill>
                  <a:srgbClr val="E6023B"/>
                </a:solidFill>
              </a:rPr>
              <a:t>Key Questions</a:t>
            </a:r>
            <a:endParaRPr dirty="0">
              <a:solidFill>
                <a:srgbClr val="E6023B"/>
              </a:solidFill>
            </a:endParaRPr>
          </a:p>
        </p:txBody>
      </p:sp>
      <p:sp>
        <p:nvSpPr>
          <p:cNvPr id="138" name="Shape 138"/>
          <p:cNvSpPr>
            <a:spLocks noGrp="1"/>
          </p:cNvSpPr>
          <p:nvPr>
            <p:ph type="body" idx="1"/>
          </p:nvPr>
        </p:nvSpPr>
        <p:spPr>
          <a:xfrm>
            <a:off x="1765300" y="5159836"/>
            <a:ext cx="17990553" cy="7413164"/>
          </a:xfrm>
          <a:prstGeom prst="rect">
            <a:avLst/>
          </a:prstGeom>
        </p:spPr>
        <p:txBody>
          <a:bodyPr/>
          <a:lstStyle/>
          <a:p>
            <a:pPr marL="0" lvl="3" indent="0">
              <a:spcBef>
                <a:spcPts val="1800"/>
              </a:spcBef>
              <a:buNone/>
            </a:pPr>
            <a:r>
              <a:rPr lang="en-CA" dirty="0"/>
              <a:t>Examine speeches delivered by members of the Bank of Canada Governing Council and US Federal Reserve Board of Governors from 1997 to 2017.</a:t>
            </a:r>
          </a:p>
          <a:p>
            <a:pPr lvl="3">
              <a:spcBef>
                <a:spcPts val="1800"/>
              </a:spcBef>
            </a:pPr>
            <a:r>
              <a:rPr lang="en-CA" dirty="0"/>
              <a:t>How has the delivery of speeches by central banks changed over time?</a:t>
            </a:r>
          </a:p>
          <a:p>
            <a:pPr lvl="3">
              <a:spcBef>
                <a:spcPts val="1800"/>
              </a:spcBef>
            </a:pPr>
            <a:r>
              <a:rPr lang="en-CA" dirty="0"/>
              <a:t>How has the content of central bankers’ speeches evolved?</a:t>
            </a:r>
          </a:p>
          <a:p>
            <a:pPr lvl="3">
              <a:spcBef>
                <a:spcPts val="1800"/>
              </a:spcBef>
            </a:pPr>
            <a:r>
              <a:rPr lang="en-CA" dirty="0"/>
              <a:t>What factors correlate with speech topics (i.e. speaker, economic events, venue)?</a:t>
            </a:r>
          </a:p>
          <a:p>
            <a:pPr lvl="3">
              <a:spcBef>
                <a:spcPts val="1800"/>
              </a:spcBef>
            </a:pPr>
            <a:r>
              <a:rPr lang="en-CA" dirty="0"/>
              <a:t>How can central bankers’ speeches be used to engage with different stakeholders (e.g. financial markets, media, general public)? (preliminary work)</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6</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Motivation</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332214381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299" y="3595267"/>
            <a:ext cx="18460357" cy="1524001"/>
          </a:xfrm>
          <a:prstGeom prst="rect">
            <a:avLst/>
          </a:prstGeom>
        </p:spPr>
        <p:txBody>
          <a:bodyPr/>
          <a:lstStyle/>
          <a:p>
            <a:r>
              <a:rPr lang="en-CA" dirty="0">
                <a:solidFill>
                  <a:srgbClr val="E6023B"/>
                </a:solidFill>
              </a:rPr>
              <a:t>Evaluating Central Bankers’ Speeches</a:t>
            </a:r>
            <a:endParaRPr dirty="0">
              <a:solidFill>
                <a:srgbClr val="E6023B"/>
              </a:solidFill>
            </a:endParaRPr>
          </a:p>
        </p:txBody>
      </p:sp>
      <p:sp>
        <p:nvSpPr>
          <p:cNvPr id="138" name="Shape 138"/>
          <p:cNvSpPr>
            <a:spLocks noGrp="1"/>
          </p:cNvSpPr>
          <p:nvPr>
            <p:ph type="body" idx="1"/>
          </p:nvPr>
        </p:nvSpPr>
        <p:spPr>
          <a:xfrm>
            <a:off x="1765300" y="5238489"/>
            <a:ext cx="17990553" cy="7650197"/>
          </a:xfrm>
          <a:prstGeom prst="rect">
            <a:avLst/>
          </a:prstGeom>
        </p:spPr>
        <p:txBody>
          <a:bodyPr/>
          <a:lstStyle/>
          <a:p>
            <a:pPr lvl="3">
              <a:spcBef>
                <a:spcPts val="1800"/>
              </a:spcBef>
            </a:pPr>
            <a:r>
              <a:rPr lang="en-CA" sz="3000" dirty="0"/>
              <a:t>Early literature found little-to-no-impact of speeches on financial market volatility (e.g. Kohn and Sack 2004; Reeves and Sawicki 2007).</a:t>
            </a:r>
          </a:p>
          <a:p>
            <a:pPr lvl="3">
              <a:spcBef>
                <a:spcPts val="1800"/>
              </a:spcBef>
            </a:pPr>
            <a:r>
              <a:rPr lang="en-CA" sz="3000" dirty="0"/>
              <a:t>Studies that differentiate based on content of speeches more likely to conclude that speeches can have a significant impact on financial market volatility (e.g. Ehrmann and Fratzscher 2007a, 2007b).</a:t>
            </a:r>
          </a:p>
          <a:p>
            <a:pPr lvl="3">
              <a:spcBef>
                <a:spcPts val="1800"/>
              </a:spcBef>
            </a:pPr>
            <a:r>
              <a:rPr lang="en-CA" sz="3000" dirty="0"/>
              <a:t>Impact of speeches on financial markets appears to have intensified over the last 10 years, and speeches have been used as policy devices (e.g. Fratzscher et al. 2016; Krishnamurthy and Vissing-Jorgensen 2011).</a:t>
            </a:r>
          </a:p>
          <a:p>
            <a:pPr lvl="3">
              <a:spcBef>
                <a:spcPts val="1800"/>
              </a:spcBef>
            </a:pPr>
            <a:r>
              <a:rPr lang="en-CA" sz="3000" dirty="0"/>
              <a:t>Evidence that the speaker, content and timing of speeches matter (e.g. Gertler and Horvath 2017; Rosa 2016; Ehrmann and Fratzscher 2009; Ehrmann and Sondermann 2012).</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7</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Literature</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71275756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299" y="3595267"/>
            <a:ext cx="21290643" cy="1524001"/>
          </a:xfrm>
          <a:prstGeom prst="rect">
            <a:avLst/>
          </a:prstGeom>
        </p:spPr>
        <p:txBody>
          <a:bodyPr/>
          <a:lstStyle/>
          <a:p>
            <a:r>
              <a:rPr lang="en-CA" dirty="0">
                <a:solidFill>
                  <a:srgbClr val="E6023B"/>
                </a:solidFill>
              </a:rPr>
              <a:t>Text Mining &amp; Central Bank Communication</a:t>
            </a:r>
            <a:endParaRPr dirty="0">
              <a:solidFill>
                <a:srgbClr val="E6023B"/>
              </a:solidFill>
            </a:endParaRPr>
          </a:p>
        </p:txBody>
      </p:sp>
      <p:sp>
        <p:nvSpPr>
          <p:cNvPr id="138" name="Shape 138"/>
          <p:cNvSpPr>
            <a:spLocks noGrp="1"/>
          </p:cNvSpPr>
          <p:nvPr>
            <p:ph type="body" idx="1"/>
          </p:nvPr>
        </p:nvSpPr>
        <p:spPr>
          <a:xfrm>
            <a:off x="1765300" y="5249895"/>
            <a:ext cx="17990553" cy="6912429"/>
          </a:xfrm>
          <a:prstGeom prst="rect">
            <a:avLst/>
          </a:prstGeom>
        </p:spPr>
        <p:txBody>
          <a:bodyPr/>
          <a:lstStyle/>
          <a:p>
            <a:pPr lvl="3">
              <a:spcBef>
                <a:spcPts val="1800"/>
              </a:spcBef>
            </a:pPr>
            <a:r>
              <a:rPr lang="en-CA" sz="3000" b="1" dirty="0"/>
              <a:t>Manual coding dovish/neutral/hawkish </a:t>
            </a:r>
            <a:r>
              <a:rPr lang="en-CA" sz="3000" dirty="0"/>
              <a:t>(e.g. Jansen and De Haan 2005; Rosa and </a:t>
            </a:r>
            <a:r>
              <a:rPr lang="en-CA" sz="3000" dirty="0" err="1"/>
              <a:t>Verga</a:t>
            </a:r>
            <a:r>
              <a:rPr lang="en-CA" sz="3000" dirty="0"/>
              <a:t> 2007; Berger, De Haan and Sturm 2011)</a:t>
            </a:r>
          </a:p>
          <a:p>
            <a:pPr lvl="3">
              <a:spcBef>
                <a:spcPts val="1800"/>
              </a:spcBef>
            </a:pPr>
            <a:r>
              <a:rPr lang="en-CA" sz="3000" b="1" dirty="0"/>
              <a:t>Bag of Words/Dictionary </a:t>
            </a:r>
            <a:r>
              <a:rPr lang="en-CA" sz="3000" dirty="0"/>
              <a:t>(e.g. </a:t>
            </a:r>
            <a:r>
              <a:rPr lang="en-CA" sz="3000" dirty="0" err="1"/>
              <a:t>Apel</a:t>
            </a:r>
            <a:r>
              <a:rPr lang="en-CA" sz="3000" dirty="0"/>
              <a:t> and Blix Grimaldi 2012; Meade et al. 2015; Siklos 2013; Lombardi et al. 2017; Schmeling and Wagner 2017)</a:t>
            </a:r>
          </a:p>
          <a:p>
            <a:pPr lvl="3">
              <a:spcBef>
                <a:spcPts val="1800"/>
              </a:spcBef>
            </a:pPr>
            <a:r>
              <a:rPr lang="en-CA" sz="3000" b="1" dirty="0"/>
              <a:t>Word Associations/n-grams </a:t>
            </a:r>
            <a:r>
              <a:rPr lang="en-CA" sz="3000" dirty="0"/>
              <a:t>(e.g. Amaya and </a:t>
            </a:r>
            <a:r>
              <a:rPr lang="en-CA" sz="3000" dirty="0" err="1"/>
              <a:t>Filbien</a:t>
            </a:r>
            <a:r>
              <a:rPr lang="en-CA" sz="3000" dirty="0"/>
              <a:t> 2015; </a:t>
            </a:r>
            <a:r>
              <a:rPr lang="en-CA" sz="3000" dirty="0" err="1"/>
              <a:t>Picault</a:t>
            </a:r>
            <a:r>
              <a:rPr lang="en-CA" sz="3000" dirty="0"/>
              <a:t> and Renault 2017)</a:t>
            </a:r>
          </a:p>
          <a:p>
            <a:pPr lvl="3">
              <a:spcBef>
                <a:spcPts val="1800"/>
              </a:spcBef>
            </a:pPr>
            <a:r>
              <a:rPr lang="en-CA" sz="3000" b="1" dirty="0"/>
              <a:t>Latent Semantic Analysis </a:t>
            </a:r>
            <a:r>
              <a:rPr lang="en-CA" sz="3000" dirty="0"/>
              <a:t>(e.g. Acosta 2015; Hendry and Madeley 2010; Hendry 2012)</a:t>
            </a:r>
          </a:p>
          <a:p>
            <a:pPr lvl="3">
              <a:spcBef>
                <a:spcPts val="1800"/>
              </a:spcBef>
            </a:pPr>
            <a:r>
              <a:rPr lang="en-CA" sz="3000" b="1" dirty="0"/>
              <a:t>Latent Dirichlet Allocation </a:t>
            </a:r>
            <a:r>
              <a:rPr lang="en-CA" sz="3000" dirty="0"/>
              <a:t>(e.g. Hansen et al. 2018; </a:t>
            </a:r>
            <a:r>
              <a:rPr lang="en-CA" sz="3000" dirty="0" err="1"/>
              <a:t>Jegadeesh</a:t>
            </a:r>
            <a:r>
              <a:rPr lang="en-CA" sz="3000" dirty="0"/>
              <a:t> and Wu 2017; </a:t>
            </a:r>
            <a:r>
              <a:rPr lang="en-CA" sz="3000" dirty="0" err="1"/>
              <a:t>Oshima</a:t>
            </a:r>
            <a:r>
              <a:rPr lang="en-CA" sz="3000" dirty="0"/>
              <a:t> and </a:t>
            </a:r>
            <a:r>
              <a:rPr lang="en-CA" sz="3000" dirty="0" err="1"/>
              <a:t>Matsubayashi</a:t>
            </a:r>
            <a:r>
              <a:rPr lang="en-CA" sz="3000" dirty="0"/>
              <a:t> 2018)</a:t>
            </a:r>
          </a:p>
          <a:p>
            <a:pPr lvl="3">
              <a:spcBef>
                <a:spcPts val="1800"/>
              </a:spcBef>
            </a:pPr>
            <a:endParaRPr lang="en-CA" sz="3000" dirty="0"/>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8</a:t>
            </a:fld>
            <a:endParaRPr lang="uk-UA">
              <a:solidFill>
                <a:schemeClr val="bg1">
                  <a:lumMod val="65000"/>
                </a:schemeClr>
              </a:solidFill>
            </a:endParaRPr>
          </a:p>
        </p:txBody>
      </p:sp>
      <p:sp>
        <p:nvSpPr>
          <p:cNvPr id="2" name="TextBox 1">
            <a:extLst>
              <a:ext uri="{FF2B5EF4-FFF2-40B4-BE49-F238E27FC236}">
                <a16:creationId xmlns:a16="http://schemas.microsoft.com/office/drawing/2014/main" id="{F91E9540-47B9-4513-995E-123D9D32070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Literature</a:t>
            </a:r>
          </a:p>
        </p:txBody>
      </p:sp>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66892425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20820318" cy="1524001"/>
          </a:xfrm>
          <a:prstGeom prst="rect">
            <a:avLst/>
          </a:prstGeom>
        </p:spPr>
        <p:txBody>
          <a:bodyPr/>
          <a:lstStyle/>
          <a:p>
            <a:r>
              <a:rPr lang="en-CA" dirty="0">
                <a:solidFill>
                  <a:srgbClr val="E6023B"/>
                </a:solidFill>
              </a:rPr>
              <a:t>Sample Selection/Communications Strategy</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9</a:t>
            </a:fld>
            <a:endParaRPr lang="uk-UA">
              <a:solidFill>
                <a:schemeClr val="bg1">
                  <a:lumMod val="65000"/>
                </a:schemeClr>
              </a:solidFill>
            </a:endParaRPr>
          </a:p>
        </p:txBody>
      </p:sp>
      <p:sp>
        <p:nvSpPr>
          <p:cNvPr id="7" name="TextBox 6">
            <a:extLst>
              <a:ext uri="{FF2B5EF4-FFF2-40B4-BE49-F238E27FC236}">
                <a16:creationId xmlns:a16="http://schemas.microsoft.com/office/drawing/2014/main" id="{538215D2-03A4-4E96-B2A7-8DC0E2A39B3A}"/>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lang="en-CA" dirty="0">
                <a:solidFill>
                  <a:srgbClr val="E6023B"/>
                </a:solidFill>
                <a:latin typeface="Futura"/>
              </a:rPr>
              <a:t>Communications Strategies</a:t>
            </a:r>
            <a:endParaRPr kumimoji="0" lang="en-CA" sz="3200" b="0" i="0" u="none" strike="noStrike" cap="none" spc="0" normalizeH="0" baseline="0" dirty="0">
              <a:ln>
                <a:noFill/>
              </a:ln>
              <a:solidFill>
                <a:srgbClr val="E6023B"/>
              </a:solidFill>
              <a:effectLst/>
              <a:uFillTx/>
              <a:latin typeface="Futura"/>
              <a:sym typeface="Real Text Pro"/>
            </a:endParaRPr>
          </a:p>
        </p:txBody>
      </p:sp>
      <p:graphicFrame>
        <p:nvGraphicFramePr>
          <p:cNvPr id="4" name="Table 3">
            <a:extLst>
              <a:ext uri="{FF2B5EF4-FFF2-40B4-BE49-F238E27FC236}">
                <a16:creationId xmlns:a16="http://schemas.microsoft.com/office/drawing/2014/main" id="{5D00EE93-C847-40CA-882D-0AFCDF03BE21}"/>
              </a:ext>
            </a:extLst>
          </p:cNvPr>
          <p:cNvGraphicFramePr>
            <a:graphicFrameLocks noGrp="1"/>
          </p:cNvGraphicFramePr>
          <p:nvPr>
            <p:extLst>
              <p:ext uri="{D42A27DB-BD31-4B8C-83A1-F6EECF244321}">
                <p14:modId xmlns:p14="http://schemas.microsoft.com/office/powerpoint/2010/main" val="286158664"/>
              </p:ext>
            </p:extLst>
          </p:nvPr>
        </p:nvGraphicFramePr>
        <p:xfrm>
          <a:off x="1765300" y="4691352"/>
          <a:ext cx="20787237" cy="8400960"/>
        </p:xfrm>
        <a:graphic>
          <a:graphicData uri="http://schemas.openxmlformats.org/drawingml/2006/table">
            <a:tbl>
              <a:tblPr firstRow="1" firstCol="1" bandRow="1">
                <a:tableStyleId>{5940675A-B579-460E-94D1-54222C63F5DA}</a:tableStyleId>
              </a:tblPr>
              <a:tblGrid>
                <a:gridCol w="3913605">
                  <a:extLst>
                    <a:ext uri="{9D8B030D-6E8A-4147-A177-3AD203B41FA5}">
                      <a16:colId xmlns:a16="http://schemas.microsoft.com/office/drawing/2014/main" val="1261760212"/>
                    </a:ext>
                  </a:extLst>
                </a:gridCol>
                <a:gridCol w="8436816">
                  <a:extLst>
                    <a:ext uri="{9D8B030D-6E8A-4147-A177-3AD203B41FA5}">
                      <a16:colId xmlns:a16="http://schemas.microsoft.com/office/drawing/2014/main" val="636362139"/>
                    </a:ext>
                  </a:extLst>
                </a:gridCol>
                <a:gridCol w="8436816">
                  <a:extLst>
                    <a:ext uri="{9D8B030D-6E8A-4147-A177-3AD203B41FA5}">
                      <a16:colId xmlns:a16="http://schemas.microsoft.com/office/drawing/2014/main" val="2108382931"/>
                    </a:ext>
                  </a:extLst>
                </a:gridCol>
              </a:tblGrid>
              <a:tr h="720000">
                <a:tc>
                  <a:txBody>
                    <a:bodyPr/>
                    <a:lstStyle/>
                    <a:p>
                      <a:pPr algn="l">
                        <a:spcAft>
                          <a:spcPts val="0"/>
                        </a:spcAft>
                      </a:pPr>
                      <a:r>
                        <a:rPr lang="en-CA" sz="2800">
                          <a:effectLst/>
                          <a:latin typeface="Futura"/>
                        </a:rPr>
                        <a:t> </a:t>
                      </a:r>
                    </a:p>
                  </a:txBody>
                  <a:tcPr marL="68580" marR="68580" marT="0" marB="0" anchor="ctr"/>
                </a:tc>
                <a:tc>
                  <a:txBody>
                    <a:bodyPr/>
                    <a:lstStyle/>
                    <a:p>
                      <a:pPr algn="ctr">
                        <a:spcAft>
                          <a:spcPts val="0"/>
                        </a:spcAft>
                      </a:pPr>
                      <a:r>
                        <a:rPr lang="en-CA" sz="2800" b="1" dirty="0">
                          <a:effectLst/>
                          <a:latin typeface="Futura"/>
                        </a:rPr>
                        <a:t>Bank of Canada</a:t>
                      </a:r>
                    </a:p>
                  </a:txBody>
                  <a:tcPr marL="68580" marR="68580" marT="0" marB="0" anchor="ctr"/>
                </a:tc>
                <a:tc>
                  <a:txBody>
                    <a:bodyPr/>
                    <a:lstStyle/>
                    <a:p>
                      <a:pPr algn="ctr">
                        <a:spcAft>
                          <a:spcPts val="0"/>
                        </a:spcAft>
                      </a:pPr>
                      <a:r>
                        <a:rPr lang="en-CA" sz="2800" b="1" dirty="0">
                          <a:effectLst/>
                          <a:latin typeface="Futura"/>
                        </a:rPr>
                        <a:t>US Federal Reserve</a:t>
                      </a:r>
                    </a:p>
                  </a:txBody>
                  <a:tcPr marL="68580" marR="68580" marT="0" marB="0" anchor="ctr"/>
                </a:tc>
                <a:extLst>
                  <a:ext uri="{0D108BD9-81ED-4DB2-BD59-A6C34878D82A}">
                    <a16:rowId xmlns:a16="http://schemas.microsoft.com/office/drawing/2014/main" val="2995579263"/>
                  </a:ext>
                </a:extLst>
              </a:tr>
              <a:tr h="0">
                <a:tc>
                  <a:txBody>
                    <a:bodyPr/>
                    <a:lstStyle/>
                    <a:p>
                      <a:pPr algn="l">
                        <a:spcAft>
                          <a:spcPts val="0"/>
                        </a:spcAft>
                      </a:pPr>
                      <a:r>
                        <a:rPr lang="en-CA" sz="2800" b="1" dirty="0">
                          <a:effectLst/>
                          <a:latin typeface="Futura"/>
                        </a:rPr>
                        <a:t>Organization of Communications</a:t>
                      </a:r>
                    </a:p>
                  </a:txBody>
                  <a:tcPr marL="68580" marR="68580" marT="0" marB="0" anchor="ctr"/>
                </a:tc>
                <a:tc>
                  <a:txBody>
                    <a:bodyPr/>
                    <a:lstStyle/>
                    <a:p>
                      <a:pPr algn="ctr">
                        <a:spcAft>
                          <a:spcPts val="0"/>
                        </a:spcAft>
                      </a:pPr>
                      <a:r>
                        <a:rPr lang="en-CA" sz="2800" dirty="0">
                          <a:effectLst/>
                          <a:latin typeface="Futura"/>
                        </a:rPr>
                        <a:t>Centralized</a:t>
                      </a:r>
                    </a:p>
                  </a:txBody>
                  <a:tcPr marL="68580" marR="68580" marT="0" marB="0" anchor="ctr"/>
                </a:tc>
                <a:tc>
                  <a:txBody>
                    <a:bodyPr/>
                    <a:lstStyle/>
                    <a:p>
                      <a:pPr algn="ctr">
                        <a:spcAft>
                          <a:spcPts val="0"/>
                        </a:spcAft>
                      </a:pPr>
                      <a:r>
                        <a:rPr lang="en-CA" sz="2800" dirty="0">
                          <a:effectLst/>
                          <a:latin typeface="Futura"/>
                        </a:rPr>
                        <a:t>Decentralized</a:t>
                      </a:r>
                    </a:p>
                  </a:txBody>
                  <a:tcPr marL="68580" marR="68580" marT="0" marB="0" anchor="ctr"/>
                </a:tc>
                <a:extLst>
                  <a:ext uri="{0D108BD9-81ED-4DB2-BD59-A6C34878D82A}">
                    <a16:rowId xmlns:a16="http://schemas.microsoft.com/office/drawing/2014/main" val="3072663678"/>
                  </a:ext>
                </a:extLst>
              </a:tr>
              <a:tr h="50694">
                <a:tc>
                  <a:txBody>
                    <a:bodyPr/>
                    <a:lstStyle/>
                    <a:p>
                      <a:pPr algn="l">
                        <a:spcAft>
                          <a:spcPts val="0"/>
                        </a:spcAft>
                      </a:pPr>
                      <a:r>
                        <a:rPr lang="en-CA" sz="2800" b="1" dirty="0">
                          <a:effectLst/>
                          <a:latin typeface="Futura"/>
                        </a:rPr>
                        <a:t>Dissemination of Information</a:t>
                      </a:r>
                    </a:p>
                  </a:txBody>
                  <a:tcPr marL="68580" marR="68580" marT="0" marB="0" anchor="ctr"/>
                </a:tc>
                <a:tc>
                  <a:txBody>
                    <a:bodyPr/>
                    <a:lstStyle/>
                    <a:p>
                      <a:pPr algn="ctr">
                        <a:spcAft>
                          <a:spcPts val="0"/>
                        </a:spcAft>
                      </a:pPr>
                      <a:r>
                        <a:rPr lang="en-CA" sz="2800" dirty="0">
                          <a:effectLst/>
                          <a:latin typeface="Futura"/>
                        </a:rPr>
                        <a:t>Consensus-oriented</a:t>
                      </a:r>
                    </a:p>
                  </a:txBody>
                  <a:tcPr marL="68580" marR="68580" marT="0" marB="0" anchor="ctr"/>
                </a:tc>
                <a:tc>
                  <a:txBody>
                    <a:bodyPr/>
                    <a:lstStyle/>
                    <a:p>
                      <a:pPr algn="ctr">
                        <a:spcAft>
                          <a:spcPts val="0"/>
                        </a:spcAft>
                      </a:pPr>
                      <a:r>
                        <a:rPr lang="en-CA" sz="2800">
                          <a:effectLst/>
                          <a:latin typeface="Futura"/>
                        </a:rPr>
                        <a:t>Individualistic</a:t>
                      </a:r>
                    </a:p>
                  </a:txBody>
                  <a:tcPr marL="68580" marR="68580" marT="0" marB="0" anchor="ctr"/>
                </a:tc>
                <a:extLst>
                  <a:ext uri="{0D108BD9-81ED-4DB2-BD59-A6C34878D82A}">
                    <a16:rowId xmlns:a16="http://schemas.microsoft.com/office/drawing/2014/main" val="2737762072"/>
                  </a:ext>
                </a:extLst>
              </a:tr>
              <a:tr h="0">
                <a:tc>
                  <a:txBody>
                    <a:bodyPr/>
                    <a:lstStyle/>
                    <a:p>
                      <a:pPr algn="l">
                        <a:spcAft>
                          <a:spcPts val="0"/>
                        </a:spcAft>
                      </a:pPr>
                      <a:r>
                        <a:rPr lang="en-CA" sz="2800" b="1" dirty="0">
                          <a:effectLst/>
                          <a:latin typeface="Futura"/>
                        </a:rPr>
                        <a:t>Monetary Policy Decision Making</a:t>
                      </a:r>
                    </a:p>
                  </a:txBody>
                  <a:tcPr marL="68580" marR="68580" marT="0" marB="0" anchor="ctr"/>
                </a:tc>
                <a:tc>
                  <a:txBody>
                    <a:bodyPr/>
                    <a:lstStyle/>
                    <a:p>
                      <a:pPr algn="ctr">
                        <a:spcAft>
                          <a:spcPts val="0"/>
                        </a:spcAft>
                      </a:pPr>
                      <a:r>
                        <a:rPr lang="en-CA" sz="2800" dirty="0">
                          <a:effectLst/>
                          <a:latin typeface="Futura"/>
                        </a:rPr>
                        <a:t>Consensus</a:t>
                      </a:r>
                    </a:p>
                  </a:txBody>
                  <a:tcPr marL="68580" marR="68580" marT="0" marB="0" anchor="ctr"/>
                </a:tc>
                <a:tc>
                  <a:txBody>
                    <a:bodyPr/>
                    <a:lstStyle/>
                    <a:p>
                      <a:pPr algn="ctr">
                        <a:spcAft>
                          <a:spcPts val="0"/>
                        </a:spcAft>
                      </a:pPr>
                      <a:r>
                        <a:rPr lang="en-CA" sz="2800" dirty="0">
                          <a:effectLst/>
                          <a:latin typeface="Futura"/>
                        </a:rPr>
                        <a:t>Majority vote (Collegial)</a:t>
                      </a:r>
                    </a:p>
                  </a:txBody>
                  <a:tcPr marL="68580" marR="68580" marT="0" marB="0" anchor="ctr"/>
                </a:tc>
                <a:extLst>
                  <a:ext uri="{0D108BD9-81ED-4DB2-BD59-A6C34878D82A}">
                    <a16:rowId xmlns:a16="http://schemas.microsoft.com/office/drawing/2014/main" val="744771181"/>
                  </a:ext>
                </a:extLst>
              </a:tr>
              <a:tr h="0">
                <a:tc>
                  <a:txBody>
                    <a:bodyPr/>
                    <a:lstStyle/>
                    <a:p>
                      <a:pPr algn="l">
                        <a:spcAft>
                          <a:spcPts val="0"/>
                        </a:spcAft>
                      </a:pPr>
                      <a:r>
                        <a:rPr lang="en-CA" sz="2800" b="1" dirty="0">
                          <a:effectLst/>
                          <a:latin typeface="Futura"/>
                        </a:rPr>
                        <a:t>Monetary Policy Operational Guide</a:t>
                      </a:r>
                    </a:p>
                  </a:txBody>
                  <a:tcPr marL="68580" marR="68580" marT="0" marB="0" anchor="ctr"/>
                </a:tc>
                <a:tc>
                  <a:txBody>
                    <a:bodyPr/>
                    <a:lstStyle/>
                    <a:p>
                      <a:pPr algn="ctr">
                        <a:spcAft>
                          <a:spcPts val="0"/>
                        </a:spcAft>
                      </a:pPr>
                      <a:r>
                        <a:rPr lang="en-CA" sz="2800">
                          <a:effectLst/>
                          <a:latin typeface="Futura"/>
                        </a:rPr>
                        <a:t>Inflation Targeting</a:t>
                      </a:r>
                    </a:p>
                  </a:txBody>
                  <a:tcPr marL="68580" marR="68580" marT="0" marB="0" anchor="ctr"/>
                </a:tc>
                <a:tc>
                  <a:txBody>
                    <a:bodyPr/>
                    <a:lstStyle/>
                    <a:p>
                      <a:pPr algn="ctr">
                        <a:spcAft>
                          <a:spcPts val="0"/>
                        </a:spcAft>
                      </a:pPr>
                      <a:r>
                        <a:rPr lang="en-CA" sz="2800" dirty="0">
                          <a:effectLst/>
                          <a:latin typeface="Futura"/>
                        </a:rPr>
                        <a:t>Full Employment and Inflation Target</a:t>
                      </a:r>
                    </a:p>
                  </a:txBody>
                  <a:tcPr marL="68580" marR="68580" marT="0" marB="0" anchor="ctr"/>
                </a:tc>
                <a:extLst>
                  <a:ext uri="{0D108BD9-81ED-4DB2-BD59-A6C34878D82A}">
                    <a16:rowId xmlns:a16="http://schemas.microsoft.com/office/drawing/2014/main" val="3997894495"/>
                  </a:ext>
                </a:extLst>
              </a:tr>
              <a:tr h="0">
                <a:tc>
                  <a:txBody>
                    <a:bodyPr/>
                    <a:lstStyle/>
                    <a:p>
                      <a:pPr algn="l">
                        <a:spcAft>
                          <a:spcPts val="0"/>
                        </a:spcAft>
                      </a:pPr>
                      <a:r>
                        <a:rPr lang="en-CA" sz="2800" b="1" dirty="0">
                          <a:effectLst/>
                          <a:latin typeface="Futura"/>
                        </a:rPr>
                        <a:t>Other Responsibilities</a:t>
                      </a:r>
                    </a:p>
                  </a:txBody>
                  <a:tcPr marL="68580" marR="68580" marT="0" marB="0"/>
                </a:tc>
                <a:tc>
                  <a:txBody>
                    <a:bodyPr/>
                    <a:lstStyle/>
                    <a:p>
                      <a:pPr marL="342900" lvl="0" indent="-342900" algn="l">
                        <a:spcAft>
                          <a:spcPts val="0"/>
                        </a:spcAft>
                        <a:buFont typeface="Wingdings" panose="05000000000000000000" pitchFamily="2" charset="2"/>
                        <a:buChar char=""/>
                      </a:pPr>
                      <a:r>
                        <a:rPr lang="en-CA" sz="2800" dirty="0">
                          <a:effectLst/>
                          <a:latin typeface="Futura"/>
                        </a:rPr>
                        <a:t>Financial market infrastructures oversight</a:t>
                      </a:r>
                    </a:p>
                    <a:p>
                      <a:pPr marL="342900" lvl="0" indent="-342900" algn="l">
                        <a:spcAft>
                          <a:spcPts val="0"/>
                        </a:spcAft>
                        <a:buFont typeface="Wingdings" panose="05000000000000000000" pitchFamily="2" charset="2"/>
                        <a:buChar char=""/>
                      </a:pPr>
                      <a:r>
                        <a:rPr lang="en-CA" sz="2800" dirty="0">
                          <a:effectLst/>
                          <a:latin typeface="Futura"/>
                        </a:rPr>
                        <a:t>Lender of last resort</a:t>
                      </a:r>
                    </a:p>
                    <a:p>
                      <a:pPr marL="342900" lvl="0" indent="-342900" algn="l">
                        <a:spcAft>
                          <a:spcPts val="0"/>
                        </a:spcAft>
                        <a:buFont typeface="Wingdings" panose="05000000000000000000" pitchFamily="2" charset="2"/>
                        <a:buChar char=""/>
                      </a:pPr>
                      <a:r>
                        <a:rPr lang="en-CA" sz="2800" dirty="0">
                          <a:effectLst/>
                          <a:latin typeface="Futura"/>
                        </a:rPr>
                        <a:t>Assessing financial stability</a:t>
                      </a:r>
                    </a:p>
                    <a:p>
                      <a:pPr marL="342900" lvl="0" indent="-342900" algn="l">
                        <a:spcAft>
                          <a:spcPts val="0"/>
                        </a:spcAft>
                        <a:buFont typeface="Wingdings" panose="05000000000000000000" pitchFamily="2" charset="2"/>
                        <a:buChar char=""/>
                      </a:pPr>
                      <a:r>
                        <a:rPr lang="en-CA" sz="2800" dirty="0">
                          <a:effectLst/>
                          <a:latin typeface="Futura"/>
                        </a:rPr>
                        <a:t>Participates in national &amp; international bodies on matters related to financial system stability </a:t>
                      </a:r>
                    </a:p>
                    <a:p>
                      <a:pPr marL="342900" lvl="0" indent="-342900" algn="l">
                        <a:spcAft>
                          <a:spcPts val="0"/>
                        </a:spcAft>
                        <a:buFont typeface="Wingdings" panose="05000000000000000000" pitchFamily="2" charset="2"/>
                        <a:buChar char=""/>
                      </a:pPr>
                      <a:r>
                        <a:rPr lang="en-CA" sz="2800" dirty="0">
                          <a:effectLst/>
                          <a:latin typeface="Futura"/>
                        </a:rPr>
                        <a:t>Currency design, issuance and distribution</a:t>
                      </a:r>
                    </a:p>
                    <a:p>
                      <a:pPr marL="342900" lvl="0" indent="-342900" algn="l">
                        <a:spcAft>
                          <a:spcPts val="0"/>
                        </a:spcAft>
                        <a:buFont typeface="Wingdings" panose="05000000000000000000" pitchFamily="2" charset="2"/>
                        <a:buChar char=""/>
                      </a:pPr>
                      <a:r>
                        <a:rPr lang="en-CA" sz="2800" dirty="0">
                          <a:effectLst/>
                          <a:latin typeface="Futura"/>
                        </a:rPr>
                        <a:t>Funds Management</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gn="l">
                        <a:spcAft>
                          <a:spcPts val="0"/>
                        </a:spcAft>
                        <a:buFont typeface="Wingdings" panose="05000000000000000000" pitchFamily="2" charset="2"/>
                        <a:buChar char=""/>
                      </a:pPr>
                      <a:r>
                        <a:rPr lang="en-CA" sz="2800" dirty="0">
                          <a:effectLst/>
                          <a:latin typeface="Futura"/>
                        </a:rPr>
                        <a:t>Financial market infrastructures oversight</a:t>
                      </a:r>
                    </a:p>
                    <a:p>
                      <a:pPr marL="342900" lvl="0" indent="-342900" algn="l">
                        <a:spcAft>
                          <a:spcPts val="0"/>
                        </a:spcAft>
                        <a:buFont typeface="Wingdings" panose="05000000000000000000" pitchFamily="2" charset="2"/>
                        <a:buChar char=""/>
                      </a:pPr>
                      <a:r>
                        <a:rPr lang="en-CA" sz="2800" dirty="0">
                          <a:effectLst/>
                          <a:latin typeface="Futura"/>
                        </a:rPr>
                        <a:t>Lender of last resort</a:t>
                      </a:r>
                    </a:p>
                    <a:p>
                      <a:pPr marL="342900" lvl="0" indent="-342900" algn="l">
                        <a:spcAft>
                          <a:spcPts val="0"/>
                        </a:spcAft>
                        <a:buFont typeface="Wingdings" panose="05000000000000000000" pitchFamily="2" charset="2"/>
                        <a:buChar char=""/>
                      </a:pPr>
                      <a:r>
                        <a:rPr lang="en-CA" sz="2800" dirty="0">
                          <a:effectLst/>
                          <a:latin typeface="Futura"/>
                        </a:rPr>
                        <a:t>Assessing financial stability</a:t>
                      </a:r>
                    </a:p>
                    <a:p>
                      <a:pPr marL="342900" lvl="0" indent="-342900" algn="l">
                        <a:spcAft>
                          <a:spcPts val="0"/>
                        </a:spcAft>
                        <a:buFont typeface="Wingdings" panose="05000000000000000000" pitchFamily="2" charset="2"/>
                        <a:buChar char=""/>
                      </a:pPr>
                      <a:r>
                        <a:rPr lang="en-CA" sz="2800" dirty="0">
                          <a:effectLst/>
                          <a:latin typeface="Futura"/>
                        </a:rPr>
                        <a:t>Participates in national &amp; international bodies on matters related to financial system stability </a:t>
                      </a:r>
                    </a:p>
                    <a:p>
                      <a:pPr marL="342900" lvl="0" indent="-342900" algn="l">
                        <a:spcAft>
                          <a:spcPts val="0"/>
                        </a:spcAft>
                        <a:buFont typeface="Wingdings" panose="05000000000000000000" pitchFamily="2" charset="2"/>
                        <a:buChar char=""/>
                      </a:pPr>
                      <a:r>
                        <a:rPr lang="en-CA" sz="2800" dirty="0">
                          <a:effectLst/>
                          <a:latin typeface="Futura"/>
                        </a:rPr>
                        <a:t>Currency design, issuance and distribution</a:t>
                      </a:r>
                    </a:p>
                    <a:p>
                      <a:pPr marL="342900" lvl="0" indent="-342900" algn="l">
                        <a:spcAft>
                          <a:spcPts val="0"/>
                        </a:spcAft>
                        <a:buFont typeface="Wingdings" panose="05000000000000000000" pitchFamily="2" charset="2"/>
                        <a:buChar char=""/>
                      </a:pPr>
                      <a:r>
                        <a:rPr lang="en-CA" sz="2800" dirty="0">
                          <a:effectLst/>
                          <a:latin typeface="Futura"/>
                        </a:rPr>
                        <a:t>Funds Management</a:t>
                      </a:r>
                    </a:p>
                    <a:p>
                      <a:pPr marL="342900" lvl="0" indent="-342900" algn="l">
                        <a:spcAft>
                          <a:spcPts val="0"/>
                        </a:spcAft>
                        <a:buFont typeface="Wingdings" panose="05000000000000000000" pitchFamily="2" charset="2"/>
                        <a:buChar char=""/>
                      </a:pPr>
                      <a:r>
                        <a:rPr lang="en-CA" sz="2800" dirty="0">
                          <a:effectLst/>
                          <a:latin typeface="Futura"/>
                        </a:rPr>
                        <a:t>Macroprudential supervision and regulation</a:t>
                      </a:r>
                    </a:p>
                    <a:p>
                      <a:pPr marL="342900" lvl="0" indent="-342900" algn="l">
                        <a:spcAft>
                          <a:spcPts val="0"/>
                        </a:spcAft>
                        <a:buFont typeface="Wingdings" panose="05000000000000000000" pitchFamily="2" charset="2"/>
                        <a:buChar char=""/>
                      </a:pPr>
                      <a:r>
                        <a:rPr lang="en-CA" sz="2800" dirty="0">
                          <a:effectLst/>
                          <a:latin typeface="Futura"/>
                        </a:rPr>
                        <a:t>Microprudential supervision and regulation</a:t>
                      </a:r>
                    </a:p>
                    <a:p>
                      <a:pPr marL="342900" lvl="0" indent="-342900" algn="l">
                        <a:spcAft>
                          <a:spcPts val="0"/>
                        </a:spcAft>
                        <a:buFont typeface="Wingdings" panose="05000000000000000000" pitchFamily="2" charset="2"/>
                        <a:buChar char=""/>
                      </a:pPr>
                      <a:r>
                        <a:rPr lang="en-CA" sz="2800" dirty="0">
                          <a:effectLst/>
                          <a:latin typeface="Futura"/>
                        </a:rPr>
                        <a:t>Consumer protection</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032443"/>
                  </a:ext>
                </a:extLst>
              </a:tr>
            </a:tbl>
          </a:graphicData>
        </a:graphic>
      </p:graphicFrame>
      <p:pic>
        <p:nvPicPr>
          <p:cNvPr id="6" name="Picture 5"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8" name="Picture 7"/>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78505887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Number of Speeches Delivered per Year</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10</a:t>
            </a:fld>
            <a:endParaRPr lang="uk-UA">
              <a:solidFill>
                <a:schemeClr val="bg1">
                  <a:lumMod val="65000"/>
                </a:schemeClr>
              </a:solidFill>
            </a:endParaRPr>
          </a:p>
        </p:txBody>
      </p:sp>
      <p:sp>
        <p:nvSpPr>
          <p:cNvPr id="6" name="TextBox 5">
            <a:extLst>
              <a:ext uri="{FF2B5EF4-FFF2-40B4-BE49-F238E27FC236}">
                <a16:creationId xmlns:a16="http://schemas.microsoft.com/office/drawing/2014/main" id="{45223B47-EC2B-49A6-BF6D-60A77793DD51}"/>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Sample Properties</a:t>
            </a:r>
          </a:p>
        </p:txBody>
      </p:sp>
      <p:sp>
        <p:nvSpPr>
          <p:cNvPr id="2" name="TextBox 1">
            <a:extLst>
              <a:ext uri="{FF2B5EF4-FFF2-40B4-BE49-F238E27FC236}">
                <a16:creationId xmlns:a16="http://schemas.microsoft.com/office/drawing/2014/main" id="{D83E06D4-8A67-4015-AE71-1D8F515745E1}"/>
              </a:ext>
            </a:extLst>
          </p:cNvPr>
          <p:cNvSpPr txBox="1"/>
          <p:nvPr/>
        </p:nvSpPr>
        <p:spPr>
          <a:xfrm>
            <a:off x="3725362" y="12617450"/>
            <a:ext cx="9826408"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sz="3000" dirty="0">
                <a:latin typeface="Futura"/>
              </a:rPr>
              <a:t>Data source: Central banks’ online speech archives.</a:t>
            </a:r>
            <a:endParaRPr kumimoji="0" lang="en-CA" sz="3000" b="0" i="0" u="none" strike="noStrike" cap="none" spc="0" normalizeH="0" baseline="0" dirty="0">
              <a:ln>
                <a:noFill/>
              </a:ln>
              <a:solidFill>
                <a:srgbClr val="000000"/>
              </a:solidFill>
              <a:effectLst/>
              <a:uFillTx/>
              <a:latin typeface="Futura"/>
              <a:sym typeface="Real Text Pro"/>
            </a:endParaRPr>
          </a:p>
        </p:txBody>
      </p:sp>
      <p:pic>
        <p:nvPicPr>
          <p:cNvPr id="11" name="Picture 10">
            <a:extLst>
              <a:ext uri="{FF2B5EF4-FFF2-40B4-BE49-F238E27FC236}">
                <a16:creationId xmlns:a16="http://schemas.microsoft.com/office/drawing/2014/main" id="{DCC7AA4B-48ED-4CAD-A1A5-BDEC8FBCC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362" y="4527601"/>
            <a:ext cx="14968801" cy="8316000"/>
          </a:xfrm>
          <a:prstGeom prst="rect">
            <a:avLst/>
          </a:prstGeom>
        </p:spPr>
      </p:pic>
      <p:pic>
        <p:nvPicPr>
          <p:cNvPr id="7" name="Picture 6" descr="BSIA letterhead.e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8" name="Picture 7"/>
          <p:cNvPicPr>
            <a:picLocks noChangeAspect="1"/>
          </p:cNvPicPr>
          <p:nvPr/>
        </p:nvPicPr>
        <p:blipFill>
          <a:blip r:embed="rId5"/>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52385622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Share of Speeches Delivered by Leader</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11</a:t>
            </a:fld>
            <a:endParaRPr lang="uk-UA">
              <a:solidFill>
                <a:schemeClr val="bg1">
                  <a:lumMod val="65000"/>
                </a:schemeClr>
              </a:solidFill>
            </a:endParaRPr>
          </a:p>
        </p:txBody>
      </p:sp>
      <p:graphicFrame>
        <p:nvGraphicFramePr>
          <p:cNvPr id="2" name="Table 1">
            <a:extLst>
              <a:ext uri="{FF2B5EF4-FFF2-40B4-BE49-F238E27FC236}">
                <a16:creationId xmlns:a16="http://schemas.microsoft.com/office/drawing/2014/main" id="{ACFA8BE9-0695-4E1E-AC06-400ECAFF1736}"/>
              </a:ext>
            </a:extLst>
          </p:cNvPr>
          <p:cNvGraphicFramePr>
            <a:graphicFrameLocks noGrp="1"/>
          </p:cNvGraphicFramePr>
          <p:nvPr>
            <p:extLst>
              <p:ext uri="{D42A27DB-BD31-4B8C-83A1-F6EECF244321}">
                <p14:modId xmlns:p14="http://schemas.microsoft.com/office/powerpoint/2010/main" val="2086426313"/>
              </p:ext>
            </p:extLst>
          </p:nvPr>
        </p:nvGraphicFramePr>
        <p:xfrm>
          <a:off x="1827125" y="5885364"/>
          <a:ext cx="20752820" cy="2561664"/>
        </p:xfrm>
        <a:graphic>
          <a:graphicData uri="http://schemas.openxmlformats.org/drawingml/2006/table">
            <a:tbl>
              <a:tblPr firstRow="1" firstCol="1" bandRow="1">
                <a:tableStyleId>{5940675A-B579-460E-94D1-54222C63F5DA}</a:tableStyleId>
              </a:tblPr>
              <a:tblGrid>
                <a:gridCol w="4094704">
                  <a:extLst>
                    <a:ext uri="{9D8B030D-6E8A-4147-A177-3AD203B41FA5}">
                      <a16:colId xmlns:a16="http://schemas.microsoft.com/office/drawing/2014/main" val="4104295041"/>
                    </a:ext>
                  </a:extLst>
                </a:gridCol>
                <a:gridCol w="3555296">
                  <a:extLst>
                    <a:ext uri="{9D8B030D-6E8A-4147-A177-3AD203B41FA5}">
                      <a16:colId xmlns:a16="http://schemas.microsoft.com/office/drawing/2014/main" val="3875489660"/>
                    </a:ext>
                  </a:extLst>
                </a:gridCol>
                <a:gridCol w="3275705">
                  <a:extLst>
                    <a:ext uri="{9D8B030D-6E8A-4147-A177-3AD203B41FA5}">
                      <a16:colId xmlns:a16="http://schemas.microsoft.com/office/drawing/2014/main" val="1834208611"/>
                    </a:ext>
                  </a:extLst>
                </a:gridCol>
                <a:gridCol w="3275705">
                  <a:extLst>
                    <a:ext uri="{9D8B030D-6E8A-4147-A177-3AD203B41FA5}">
                      <a16:colId xmlns:a16="http://schemas.microsoft.com/office/drawing/2014/main" val="172633003"/>
                    </a:ext>
                  </a:extLst>
                </a:gridCol>
                <a:gridCol w="3275705">
                  <a:extLst>
                    <a:ext uri="{9D8B030D-6E8A-4147-A177-3AD203B41FA5}">
                      <a16:colId xmlns:a16="http://schemas.microsoft.com/office/drawing/2014/main" val="1382756034"/>
                    </a:ext>
                  </a:extLst>
                </a:gridCol>
                <a:gridCol w="3275705">
                  <a:extLst>
                    <a:ext uri="{9D8B030D-6E8A-4147-A177-3AD203B41FA5}">
                      <a16:colId xmlns:a16="http://schemas.microsoft.com/office/drawing/2014/main" val="710551017"/>
                    </a:ext>
                  </a:extLst>
                </a:gridCol>
              </a:tblGrid>
              <a:tr h="720000">
                <a:tc>
                  <a:txBody>
                    <a:bodyPr/>
                    <a:lstStyle/>
                    <a:p>
                      <a:pPr algn="l">
                        <a:lnSpc>
                          <a:spcPct val="115000"/>
                        </a:lnSpc>
                        <a:spcAft>
                          <a:spcPts val="0"/>
                        </a:spcAft>
                      </a:pP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Gordon Thiessen</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David Dodge</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Mark Carney</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Stephen Poloz</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Full Sample</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215276346"/>
                  </a:ext>
                </a:extLst>
              </a:tr>
              <a:tr h="720000">
                <a:tc>
                  <a:txBody>
                    <a:bodyPr/>
                    <a:lstStyle/>
                    <a:p>
                      <a:pPr algn="l">
                        <a:lnSpc>
                          <a:spcPct val="115000"/>
                        </a:lnSpc>
                        <a:spcAft>
                          <a:spcPts val="0"/>
                        </a:spcAft>
                      </a:pPr>
                      <a:r>
                        <a:rPr lang="en-US" sz="3200" dirty="0">
                          <a:effectLst/>
                          <a:uFill>
                            <a:solidFill>
                              <a:srgbClr val="000000"/>
                            </a:solidFill>
                          </a:uFill>
                          <a:latin typeface="Futura"/>
                        </a:rPr>
                        <a:t>Applicable Tenure</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1997 –  2001</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2001 –  2008</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2008 – 2013</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2013 –  2017</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1997 –  2017</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309215923"/>
                  </a:ext>
                </a:extLst>
              </a:tr>
              <a:tr h="720000">
                <a:tc>
                  <a:txBody>
                    <a:bodyPr/>
                    <a:lstStyle/>
                    <a:p>
                      <a:pPr algn="l">
                        <a:lnSpc>
                          <a:spcPct val="115000"/>
                        </a:lnSpc>
                        <a:spcAft>
                          <a:spcPts val="0"/>
                        </a:spcAft>
                      </a:pPr>
                      <a:r>
                        <a:rPr lang="en-US" sz="3200" dirty="0">
                          <a:effectLst/>
                          <a:uFill>
                            <a:solidFill>
                              <a:srgbClr val="000000"/>
                            </a:solidFill>
                          </a:uFill>
                          <a:latin typeface="Futura"/>
                        </a:rPr>
                        <a:t>Governor’s share of speeches in total</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96%</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a:effectLst/>
                          <a:uFill>
                            <a:solidFill>
                              <a:srgbClr val="000000"/>
                            </a:solidFill>
                          </a:uFill>
                          <a:latin typeface="Futura"/>
                        </a:rPr>
                        <a:t>80%</a:t>
                      </a:r>
                      <a:endParaRPr lang="en-CA" sz="32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a:effectLst/>
                          <a:uFill>
                            <a:solidFill>
                              <a:srgbClr val="000000"/>
                            </a:solidFill>
                          </a:uFill>
                          <a:latin typeface="Futura"/>
                        </a:rPr>
                        <a:t>47%</a:t>
                      </a:r>
                      <a:endParaRPr lang="en-CA" sz="32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34%</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59%</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853225373"/>
                  </a:ext>
                </a:extLst>
              </a:tr>
            </a:tbl>
          </a:graphicData>
        </a:graphic>
      </p:graphicFrame>
      <p:graphicFrame>
        <p:nvGraphicFramePr>
          <p:cNvPr id="3" name="Table 2">
            <a:extLst>
              <a:ext uri="{FF2B5EF4-FFF2-40B4-BE49-F238E27FC236}">
                <a16:creationId xmlns:a16="http://schemas.microsoft.com/office/drawing/2014/main" id="{30ADEE30-09C9-4B5A-BB6C-73213FBD562E}"/>
              </a:ext>
            </a:extLst>
          </p:cNvPr>
          <p:cNvGraphicFramePr>
            <a:graphicFrameLocks noGrp="1"/>
          </p:cNvGraphicFramePr>
          <p:nvPr>
            <p:extLst>
              <p:ext uri="{D42A27DB-BD31-4B8C-83A1-F6EECF244321}">
                <p14:modId xmlns:p14="http://schemas.microsoft.com/office/powerpoint/2010/main" val="3578260677"/>
              </p:ext>
            </p:extLst>
          </p:nvPr>
        </p:nvGraphicFramePr>
        <p:xfrm>
          <a:off x="1761106" y="9952819"/>
          <a:ext cx="20829340" cy="2561664"/>
        </p:xfrm>
        <a:graphic>
          <a:graphicData uri="http://schemas.openxmlformats.org/drawingml/2006/table">
            <a:tbl>
              <a:tblPr firstRow="1" firstCol="1" bandRow="1">
                <a:tableStyleId>{5940675A-B579-460E-94D1-54222C63F5DA}</a:tableStyleId>
              </a:tblPr>
              <a:tblGrid>
                <a:gridCol w="4264948">
                  <a:extLst>
                    <a:ext uri="{9D8B030D-6E8A-4147-A177-3AD203B41FA5}">
                      <a16:colId xmlns:a16="http://schemas.microsoft.com/office/drawing/2014/main" val="2145065409"/>
                    </a:ext>
                  </a:extLst>
                </a:gridCol>
                <a:gridCol w="4141098">
                  <a:extLst>
                    <a:ext uri="{9D8B030D-6E8A-4147-A177-3AD203B41FA5}">
                      <a16:colId xmlns:a16="http://schemas.microsoft.com/office/drawing/2014/main" val="2843976632"/>
                    </a:ext>
                  </a:extLst>
                </a:gridCol>
                <a:gridCol w="4141098">
                  <a:extLst>
                    <a:ext uri="{9D8B030D-6E8A-4147-A177-3AD203B41FA5}">
                      <a16:colId xmlns:a16="http://schemas.microsoft.com/office/drawing/2014/main" val="2520075416"/>
                    </a:ext>
                  </a:extLst>
                </a:gridCol>
                <a:gridCol w="4141098">
                  <a:extLst>
                    <a:ext uri="{9D8B030D-6E8A-4147-A177-3AD203B41FA5}">
                      <a16:colId xmlns:a16="http://schemas.microsoft.com/office/drawing/2014/main" val="513915251"/>
                    </a:ext>
                  </a:extLst>
                </a:gridCol>
                <a:gridCol w="4141098">
                  <a:extLst>
                    <a:ext uri="{9D8B030D-6E8A-4147-A177-3AD203B41FA5}">
                      <a16:colId xmlns:a16="http://schemas.microsoft.com/office/drawing/2014/main" val="4209459368"/>
                    </a:ext>
                  </a:extLst>
                </a:gridCol>
              </a:tblGrid>
              <a:tr h="720000">
                <a:tc>
                  <a:txBody>
                    <a:bodyPr/>
                    <a:lstStyle/>
                    <a:p>
                      <a:pPr algn="l">
                        <a:lnSpc>
                          <a:spcPct val="115000"/>
                        </a:lnSpc>
                        <a:spcAft>
                          <a:spcPts val="0"/>
                        </a:spcAft>
                      </a:pP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Alan Greenspan</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Ben Bernanke</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a:effectLst/>
                          <a:uFill>
                            <a:solidFill>
                              <a:srgbClr val="000000"/>
                            </a:solidFill>
                          </a:uFill>
                          <a:latin typeface="Futura"/>
                        </a:rPr>
                        <a:t>Janet Yellen</a:t>
                      </a:r>
                      <a:endParaRPr lang="en-CA" sz="3200" b="1">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b="1" dirty="0">
                          <a:effectLst/>
                          <a:uFill>
                            <a:solidFill>
                              <a:srgbClr val="000000"/>
                            </a:solidFill>
                          </a:uFill>
                          <a:latin typeface="Futura"/>
                        </a:rPr>
                        <a:t>Full Sample</a:t>
                      </a:r>
                      <a:endParaRPr lang="en-CA" sz="32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924139928"/>
                  </a:ext>
                </a:extLst>
              </a:tr>
              <a:tr h="720000">
                <a:tc>
                  <a:txBody>
                    <a:bodyPr/>
                    <a:lstStyle/>
                    <a:p>
                      <a:pPr algn="l">
                        <a:lnSpc>
                          <a:spcPct val="115000"/>
                        </a:lnSpc>
                        <a:spcAft>
                          <a:spcPts val="0"/>
                        </a:spcAft>
                      </a:pPr>
                      <a:r>
                        <a:rPr lang="en-US" sz="3200" dirty="0">
                          <a:effectLst/>
                          <a:uFill>
                            <a:solidFill>
                              <a:srgbClr val="000000"/>
                            </a:solidFill>
                          </a:uFill>
                          <a:latin typeface="Futura"/>
                        </a:rPr>
                        <a:t>Applicable Tenure</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1997 – 2006</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2006 – 2014</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2014 – 2017</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1997 –  2017</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693088550"/>
                  </a:ext>
                </a:extLst>
              </a:tr>
              <a:tr h="720000">
                <a:tc>
                  <a:txBody>
                    <a:bodyPr/>
                    <a:lstStyle/>
                    <a:p>
                      <a:pPr algn="l">
                        <a:lnSpc>
                          <a:spcPct val="115000"/>
                        </a:lnSpc>
                        <a:spcAft>
                          <a:spcPts val="0"/>
                        </a:spcAft>
                      </a:pPr>
                      <a:r>
                        <a:rPr lang="en-US" sz="3200" dirty="0">
                          <a:effectLst/>
                          <a:uFill>
                            <a:solidFill>
                              <a:srgbClr val="000000"/>
                            </a:solidFill>
                          </a:uFill>
                          <a:latin typeface="Futura"/>
                        </a:rPr>
                        <a:t>Chair’s share of speeches in total</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29%</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36%</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23%</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200" dirty="0">
                          <a:effectLst/>
                          <a:uFill>
                            <a:solidFill>
                              <a:srgbClr val="000000"/>
                            </a:solidFill>
                          </a:uFill>
                          <a:latin typeface="Futura"/>
                        </a:rPr>
                        <a:t>30%</a:t>
                      </a:r>
                      <a:endParaRPr lang="en-CA" sz="32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967735376"/>
                  </a:ext>
                </a:extLst>
              </a:tr>
            </a:tbl>
          </a:graphicData>
        </a:graphic>
      </p:graphicFrame>
      <p:sp>
        <p:nvSpPr>
          <p:cNvPr id="4" name="TextBox 3">
            <a:extLst>
              <a:ext uri="{FF2B5EF4-FFF2-40B4-BE49-F238E27FC236}">
                <a16:creationId xmlns:a16="http://schemas.microsoft.com/office/drawing/2014/main" id="{DB5564CB-4E64-4235-A5B4-C2BE067E73F5}"/>
              </a:ext>
            </a:extLst>
          </p:cNvPr>
          <p:cNvSpPr txBox="1"/>
          <p:nvPr/>
        </p:nvSpPr>
        <p:spPr>
          <a:xfrm>
            <a:off x="1761106" y="9155528"/>
            <a:ext cx="385842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US Federal Reserve</a:t>
            </a:r>
          </a:p>
        </p:txBody>
      </p:sp>
      <p:sp>
        <p:nvSpPr>
          <p:cNvPr id="8" name="TextBox 7">
            <a:extLst>
              <a:ext uri="{FF2B5EF4-FFF2-40B4-BE49-F238E27FC236}">
                <a16:creationId xmlns:a16="http://schemas.microsoft.com/office/drawing/2014/main" id="{CCFFC304-403E-460C-ADA4-F62E74188D70}"/>
              </a:ext>
            </a:extLst>
          </p:cNvPr>
          <p:cNvSpPr txBox="1"/>
          <p:nvPr/>
        </p:nvSpPr>
        <p:spPr>
          <a:xfrm>
            <a:off x="1761106" y="5063797"/>
            <a:ext cx="3406382"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Bank of Canada</a:t>
            </a:r>
          </a:p>
        </p:txBody>
      </p:sp>
      <p:sp>
        <p:nvSpPr>
          <p:cNvPr id="9" name="TextBox 8">
            <a:extLst>
              <a:ext uri="{FF2B5EF4-FFF2-40B4-BE49-F238E27FC236}">
                <a16:creationId xmlns:a16="http://schemas.microsoft.com/office/drawing/2014/main" id="{5DCDFACF-833B-44B1-885A-003C05BEDE2D}"/>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Sample Properties</a:t>
            </a:r>
          </a:p>
        </p:txBody>
      </p:sp>
      <p:pic>
        <p:nvPicPr>
          <p:cNvPr id="10" name="Picture 9"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1" name="Picture 10"/>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5734410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Share of Speeches by Venue</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12</a:t>
            </a:fld>
            <a:endParaRPr lang="uk-UA">
              <a:solidFill>
                <a:schemeClr val="bg1">
                  <a:lumMod val="65000"/>
                </a:schemeClr>
              </a:solidFill>
            </a:endParaRPr>
          </a:p>
        </p:txBody>
      </p:sp>
      <p:pic>
        <p:nvPicPr>
          <p:cNvPr id="7" name="Picture 6">
            <a:extLst>
              <a:ext uri="{FF2B5EF4-FFF2-40B4-BE49-F238E27FC236}">
                <a16:creationId xmlns:a16="http://schemas.microsoft.com/office/drawing/2014/main" id="{1C291A41-6809-4BA2-BC0B-2C031D4E51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471"/>
          <a:stretch/>
        </p:blipFill>
        <p:spPr>
          <a:xfrm>
            <a:off x="1765300" y="5421071"/>
            <a:ext cx="11689443" cy="6008919"/>
          </a:xfrm>
          <a:prstGeom prst="rect">
            <a:avLst/>
          </a:prstGeom>
        </p:spPr>
      </p:pic>
      <p:pic>
        <p:nvPicPr>
          <p:cNvPr id="13" name="Picture 12">
            <a:extLst>
              <a:ext uri="{FF2B5EF4-FFF2-40B4-BE49-F238E27FC236}">
                <a16:creationId xmlns:a16="http://schemas.microsoft.com/office/drawing/2014/main" id="{9C850A30-2E17-4B76-A1B7-9D52ED30A0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7242" b="6890"/>
          <a:stretch/>
        </p:blipFill>
        <p:spPr>
          <a:xfrm>
            <a:off x="13828628" y="5493729"/>
            <a:ext cx="9243063" cy="5936261"/>
          </a:xfrm>
          <a:prstGeom prst="rect">
            <a:avLst/>
          </a:prstGeom>
        </p:spPr>
      </p:pic>
      <p:sp>
        <p:nvSpPr>
          <p:cNvPr id="8" name="TextBox 7">
            <a:extLst>
              <a:ext uri="{FF2B5EF4-FFF2-40B4-BE49-F238E27FC236}">
                <a16:creationId xmlns:a16="http://schemas.microsoft.com/office/drawing/2014/main" id="{A985D087-BB5D-4E3F-9A44-79DEB87416E7}"/>
              </a:ext>
            </a:extLst>
          </p:cNvPr>
          <p:cNvSpPr txBox="1"/>
          <p:nvPr/>
        </p:nvSpPr>
        <p:spPr>
          <a:xfrm>
            <a:off x="1765300" y="11808169"/>
            <a:ext cx="1427474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sz="3000" dirty="0">
                <a:latin typeface="Futura"/>
              </a:rPr>
              <a:t>Data source: Authors’ elaboration on central banks’ online speech archives.</a:t>
            </a:r>
            <a:endParaRPr kumimoji="0" lang="en-CA" sz="3000" b="0" i="0" u="none" strike="noStrike" cap="none" spc="0" normalizeH="0" baseline="0" dirty="0">
              <a:ln>
                <a:noFill/>
              </a:ln>
              <a:solidFill>
                <a:srgbClr val="000000"/>
              </a:solidFill>
              <a:effectLst/>
              <a:uFillTx/>
              <a:latin typeface="Futura"/>
              <a:sym typeface="Real Text Pro"/>
            </a:endParaRPr>
          </a:p>
        </p:txBody>
      </p:sp>
      <p:sp>
        <p:nvSpPr>
          <p:cNvPr id="9" name="TextBox 8">
            <a:extLst>
              <a:ext uri="{FF2B5EF4-FFF2-40B4-BE49-F238E27FC236}">
                <a16:creationId xmlns:a16="http://schemas.microsoft.com/office/drawing/2014/main" id="{EE40903F-53BA-4EB3-BF35-57FB04E296E6}"/>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Sample Properties</a:t>
            </a:r>
          </a:p>
        </p:txBody>
      </p:sp>
      <p:sp>
        <p:nvSpPr>
          <p:cNvPr id="10" name="TextBox 9">
            <a:extLst>
              <a:ext uri="{FF2B5EF4-FFF2-40B4-BE49-F238E27FC236}">
                <a16:creationId xmlns:a16="http://schemas.microsoft.com/office/drawing/2014/main" id="{AFE578BF-D230-4E21-908D-8F2BC8C546D1}"/>
              </a:ext>
            </a:extLst>
          </p:cNvPr>
          <p:cNvSpPr txBox="1"/>
          <p:nvPr/>
        </p:nvSpPr>
        <p:spPr>
          <a:xfrm>
            <a:off x="1765300" y="4744806"/>
            <a:ext cx="3406382"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Bank of Canada</a:t>
            </a:r>
          </a:p>
        </p:txBody>
      </p:sp>
      <p:sp>
        <p:nvSpPr>
          <p:cNvPr id="11" name="TextBox 10">
            <a:extLst>
              <a:ext uri="{FF2B5EF4-FFF2-40B4-BE49-F238E27FC236}">
                <a16:creationId xmlns:a16="http://schemas.microsoft.com/office/drawing/2014/main" id="{2BEDDC65-D77E-4BA5-B3AC-1C9FC336E7D2}"/>
              </a:ext>
            </a:extLst>
          </p:cNvPr>
          <p:cNvSpPr txBox="1"/>
          <p:nvPr/>
        </p:nvSpPr>
        <p:spPr>
          <a:xfrm>
            <a:off x="13828628" y="4744806"/>
            <a:ext cx="385842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US Federal Reserve</a:t>
            </a:r>
          </a:p>
        </p:txBody>
      </p:sp>
      <p:pic>
        <p:nvPicPr>
          <p:cNvPr id="12" name="Picture 11" descr="BSIA letterhead.e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4" name="Picture 13"/>
          <p:cNvPicPr>
            <a:picLocks noChangeAspect="1"/>
          </p:cNvPicPr>
          <p:nvPr/>
        </p:nvPicPr>
        <p:blipFill>
          <a:blip r:embed="rId6"/>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85847394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299" y="3595267"/>
            <a:ext cx="20049671" cy="1524001"/>
          </a:xfrm>
          <a:prstGeom prst="rect">
            <a:avLst/>
          </a:prstGeom>
        </p:spPr>
        <p:txBody>
          <a:bodyPr/>
          <a:lstStyle/>
          <a:p>
            <a:r>
              <a:rPr lang="en-CA" dirty="0">
                <a:solidFill>
                  <a:srgbClr val="E6023B"/>
                </a:solidFill>
              </a:rPr>
              <a:t>Topic Modelling: Latent Dirichlet Allocation</a:t>
            </a:r>
            <a:endParaRPr dirty="0">
              <a:solidFill>
                <a:srgbClr val="E6023B"/>
              </a:solidFill>
            </a:endParaRPr>
          </a:p>
        </p:txBody>
      </p:sp>
      <p:sp>
        <p:nvSpPr>
          <p:cNvPr id="138" name="Shape 138"/>
          <p:cNvSpPr>
            <a:spLocks noGrp="1"/>
          </p:cNvSpPr>
          <p:nvPr>
            <p:ph type="body" idx="1"/>
          </p:nvPr>
        </p:nvSpPr>
        <p:spPr>
          <a:xfrm>
            <a:off x="1765298" y="5119268"/>
            <a:ext cx="13731375" cy="7758532"/>
          </a:xfrm>
          <a:prstGeom prst="rect">
            <a:avLst/>
          </a:prstGeom>
        </p:spPr>
        <p:txBody>
          <a:bodyPr/>
          <a:lstStyle/>
          <a:p>
            <a:pPr lvl="3">
              <a:spcBef>
                <a:spcPts val="1800"/>
              </a:spcBef>
            </a:pPr>
            <a:r>
              <a:rPr lang="en-US" sz="3000" dirty="0"/>
              <a:t>Latent Dirichlet Allocation (LDA) is an unsupervised machine learning algorithm that estimates a probabilistic distribution of words over topics and topics over documents </a:t>
            </a:r>
          </a:p>
          <a:p>
            <a:pPr lvl="3">
              <a:spcBef>
                <a:spcPts val="1800"/>
              </a:spcBef>
            </a:pPr>
            <a:r>
              <a:rPr lang="en-US" sz="3000" dirty="0"/>
              <a:t>Latent variables include the distribution of topics over documents (</a:t>
            </a:r>
            <a:r>
              <a:rPr lang="el-GR" sz="3000" dirty="0">
                <a:latin typeface="Cambria Math" panose="02040503050406030204" pitchFamily="18" charset="0"/>
                <a:ea typeface="Cambria Math" panose="02040503050406030204" pitchFamily="18" charset="0"/>
              </a:rPr>
              <a:t>θ</a:t>
            </a:r>
            <a:r>
              <a:rPr lang="en-US" sz="3000" dirty="0"/>
              <a:t>), topic assignment of words (</a:t>
            </a:r>
            <a:r>
              <a:rPr lang="en-US" sz="3000" dirty="0">
                <a:latin typeface="Cambria Math" panose="02040503050406030204" pitchFamily="18" charset="0"/>
                <a:ea typeface="Cambria Math" panose="02040503050406030204" pitchFamily="18" charset="0"/>
              </a:rPr>
              <a:t>z</a:t>
            </a:r>
            <a:r>
              <a:rPr lang="en-US" sz="3000" dirty="0"/>
              <a:t>) and distribution of words over topics (</a:t>
            </a:r>
            <a:r>
              <a:rPr lang="en-US" sz="3000" dirty="0">
                <a:latin typeface="Cambria Math" panose="02040503050406030204" pitchFamily="18" charset="0"/>
                <a:ea typeface="Cambria Math" panose="02040503050406030204" pitchFamily="18" charset="0"/>
              </a:rPr>
              <a:t>β</a:t>
            </a:r>
            <a:r>
              <a:rPr lang="en-US" sz="3000" dirty="0"/>
              <a:t>)</a:t>
            </a:r>
          </a:p>
          <a:p>
            <a:pPr lvl="3">
              <a:spcBef>
                <a:spcPts val="1800"/>
              </a:spcBef>
            </a:pPr>
            <a:r>
              <a:rPr lang="en-US" sz="3000" dirty="0"/>
              <a:t>Fixed parameters include:</a:t>
            </a:r>
          </a:p>
          <a:p>
            <a:pPr marL="1155700" lvl="4" indent="-539750">
              <a:spcBef>
                <a:spcPts val="1800"/>
              </a:spcBef>
            </a:pPr>
            <a:r>
              <a:rPr lang="en-US" sz="3000" dirty="0"/>
              <a:t>the Dirichlet prior from which the distribution of topics over documents are sampled (</a:t>
            </a:r>
            <a:r>
              <a:rPr lang="el-GR" sz="3000" dirty="0">
                <a:latin typeface="Cambria Math" panose="02040503050406030204" pitchFamily="18" charset="0"/>
                <a:ea typeface="Cambria Math" panose="02040503050406030204" pitchFamily="18" charset="0"/>
                <a:cs typeface="Times New Roman" panose="02020603050405020304" pitchFamily="18" charset="0"/>
              </a:rPr>
              <a:t>α</a:t>
            </a:r>
            <a:r>
              <a:rPr lang="en-CA" sz="3000" dirty="0">
                <a:ea typeface="Cambria Math" panose="02040503050406030204" pitchFamily="18" charset="0"/>
                <a:cs typeface="Times New Roman" panose="02020603050405020304" pitchFamily="18" charset="0"/>
              </a:rPr>
              <a:t>)</a:t>
            </a:r>
            <a:endParaRPr lang="en-US" sz="3000" dirty="0"/>
          </a:p>
          <a:p>
            <a:pPr marL="1155700" lvl="4" indent="-539750">
              <a:spcBef>
                <a:spcPts val="1800"/>
              </a:spcBef>
            </a:pPr>
            <a:r>
              <a:rPr lang="en-US" sz="3000" dirty="0"/>
              <a:t>the Dirichlet prior from which the distribution of words over topics are sampled (</a:t>
            </a:r>
            <a:r>
              <a:rPr lang="el-GR" sz="3000" dirty="0">
                <a:latin typeface="Cambria Math" panose="02040503050406030204" pitchFamily="18" charset="0"/>
                <a:ea typeface="Cambria Math" panose="02040503050406030204" pitchFamily="18" charset="0"/>
              </a:rPr>
              <a:t>δ</a:t>
            </a:r>
            <a:r>
              <a:rPr lang="en-CA" sz="3000" dirty="0">
                <a:ea typeface="Cambria Math" panose="02040503050406030204" pitchFamily="18" charset="0"/>
              </a:rPr>
              <a:t>)</a:t>
            </a:r>
            <a:endParaRPr lang="en-US" sz="3000" dirty="0"/>
          </a:p>
          <a:p>
            <a:pPr marL="1155700" lvl="4" indent="-539750">
              <a:spcBef>
                <a:spcPts val="1800"/>
              </a:spcBef>
            </a:pPr>
            <a:r>
              <a:rPr lang="en-US" sz="3000" dirty="0"/>
              <a:t>the number of topics (</a:t>
            </a:r>
            <a:r>
              <a:rPr lang="en-US" sz="3000" dirty="0">
                <a:latin typeface="Cambria Math" panose="02040503050406030204" pitchFamily="18" charset="0"/>
                <a:ea typeface="Cambria Math" panose="02040503050406030204" pitchFamily="18" charset="0"/>
              </a:rPr>
              <a:t>k</a:t>
            </a:r>
            <a:r>
              <a:rPr lang="en-US" sz="3000" dirty="0"/>
              <a:t>)</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13</a:t>
            </a:fld>
            <a:endParaRPr lang="uk-UA">
              <a:solidFill>
                <a:schemeClr val="bg1">
                  <a:lumMod val="65000"/>
                </a:schemeClr>
              </a:solidFill>
            </a:endParaRPr>
          </a:p>
        </p:txBody>
      </p:sp>
      <p:sp>
        <p:nvSpPr>
          <p:cNvPr id="6" name="TextBox 5">
            <a:extLst>
              <a:ext uri="{FF2B5EF4-FFF2-40B4-BE49-F238E27FC236}">
                <a16:creationId xmlns:a16="http://schemas.microsoft.com/office/drawing/2014/main" id="{45223B47-EC2B-49A6-BF6D-60A77793DD51}"/>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Topic Modelling</a:t>
            </a:r>
          </a:p>
        </p:txBody>
      </p:sp>
      <p:pic>
        <p:nvPicPr>
          <p:cNvPr id="7" name="Picture 6">
            <a:extLst>
              <a:ext uri="{FF2B5EF4-FFF2-40B4-BE49-F238E27FC236}">
                <a16:creationId xmlns:a16="http://schemas.microsoft.com/office/drawing/2014/main" id="{3637D857-C6F1-4D67-9D20-2088B0CFAE83}"/>
              </a:ext>
            </a:extLst>
          </p:cNvPr>
          <p:cNvPicPr/>
          <p:nvPr/>
        </p:nvPicPr>
        <p:blipFill>
          <a:blip r:embed="rId3"/>
          <a:stretch>
            <a:fillRect/>
          </a:stretch>
        </p:blipFill>
        <p:spPr>
          <a:xfrm>
            <a:off x="15382895" y="6610671"/>
            <a:ext cx="8538105" cy="3738033"/>
          </a:xfrm>
          <a:prstGeom prst="rect">
            <a:avLst/>
          </a:prstGeom>
        </p:spPr>
      </p:pic>
      <p:sp>
        <p:nvSpPr>
          <p:cNvPr id="8" name="TextBox 7">
            <a:extLst>
              <a:ext uri="{FF2B5EF4-FFF2-40B4-BE49-F238E27FC236}">
                <a16:creationId xmlns:a16="http://schemas.microsoft.com/office/drawing/2014/main" id="{C7B580D2-6C04-4BCF-9FF4-A7CA52AB7A22}"/>
              </a:ext>
            </a:extLst>
          </p:cNvPr>
          <p:cNvSpPr txBox="1"/>
          <p:nvPr/>
        </p:nvSpPr>
        <p:spPr>
          <a:xfrm>
            <a:off x="15493019" y="10375824"/>
            <a:ext cx="4227119"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sz="3000" dirty="0">
                <a:latin typeface="Futura"/>
              </a:rPr>
              <a:t>Source: Blei et al. 2003</a:t>
            </a:r>
            <a:endParaRPr kumimoji="0" lang="en-CA" sz="3000" b="0" i="0" u="none" strike="noStrike" cap="none" spc="0" normalizeH="0" baseline="0" dirty="0">
              <a:ln>
                <a:noFill/>
              </a:ln>
              <a:solidFill>
                <a:srgbClr val="000000"/>
              </a:solidFill>
              <a:effectLst/>
              <a:uFillTx/>
              <a:latin typeface="Futura"/>
              <a:sym typeface="Real Text Pro"/>
            </a:endParaRPr>
          </a:p>
        </p:txBody>
      </p:sp>
      <p:sp>
        <p:nvSpPr>
          <p:cNvPr id="3" name="Rectangle 2">
            <a:extLst>
              <a:ext uri="{FF2B5EF4-FFF2-40B4-BE49-F238E27FC236}">
                <a16:creationId xmlns:a16="http://schemas.microsoft.com/office/drawing/2014/main" id="{F580F3AF-5B25-400A-8096-66E2802C4405}"/>
              </a:ext>
            </a:extLst>
          </p:cNvPr>
          <p:cNvSpPr/>
          <p:nvPr/>
        </p:nvSpPr>
        <p:spPr>
          <a:xfrm>
            <a:off x="18817032" y="5282177"/>
            <a:ext cx="399468" cy="584775"/>
          </a:xfrm>
          <a:prstGeom prst="rect">
            <a:avLst/>
          </a:prstGeom>
        </p:spPr>
        <p:txBody>
          <a:bodyPr wrap="none">
            <a:spAutoFit/>
          </a:bodyPr>
          <a:lstStyle/>
          <a:p>
            <a:r>
              <a:rPr lang="el-GR" dirty="0">
                <a:solidFill>
                  <a:schemeClr val="bg2">
                    <a:lumMod val="25000"/>
                  </a:schemeClr>
                </a:solidFill>
                <a:latin typeface="Cambria Math" panose="02040503050406030204" pitchFamily="18" charset="0"/>
                <a:ea typeface="Cambria Math" panose="02040503050406030204" pitchFamily="18" charset="0"/>
              </a:rPr>
              <a:t>δ</a:t>
            </a:r>
            <a:endParaRPr lang="en-CA" dirty="0">
              <a:solidFill>
                <a:schemeClr val="bg2">
                  <a:lumMod val="25000"/>
                </a:schemeClr>
              </a:solidFill>
            </a:endParaRPr>
          </a:p>
        </p:txBody>
      </p:sp>
      <p:sp>
        <p:nvSpPr>
          <p:cNvPr id="4" name="Oval 3">
            <a:extLst>
              <a:ext uri="{FF2B5EF4-FFF2-40B4-BE49-F238E27FC236}">
                <a16:creationId xmlns:a16="http://schemas.microsoft.com/office/drawing/2014/main" id="{86323BDD-977B-4DD8-B2F4-8A09737E06B3}"/>
              </a:ext>
            </a:extLst>
          </p:cNvPr>
          <p:cNvSpPr/>
          <p:nvPr/>
        </p:nvSpPr>
        <p:spPr>
          <a:xfrm>
            <a:off x="19268456" y="5166105"/>
            <a:ext cx="864000" cy="864000"/>
          </a:xfrm>
          <a:prstGeom prst="ellipse">
            <a:avLst/>
          </a:prstGeom>
          <a:noFill/>
          <a:ln w="3175" cap="flat">
            <a:solidFill>
              <a:schemeClr val="bg2">
                <a:lumMod val="50000"/>
              </a:schemeClr>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80000"/>
              </a:lnSpc>
              <a:spcBef>
                <a:spcPts val="1200"/>
              </a:spcBef>
              <a:spcAft>
                <a:spcPts val="0"/>
              </a:spcAft>
              <a:buClrTx/>
              <a:buSzTx/>
              <a:buFontTx/>
              <a:buNone/>
              <a:tabLst/>
            </a:pPr>
            <a:endParaRPr kumimoji="0" lang="en-CA" sz="3000" b="0" i="0" u="none" strike="noStrike" cap="none" spc="0" normalizeH="0" baseline="0">
              <a:ln>
                <a:noFill/>
              </a:ln>
              <a:solidFill>
                <a:srgbClr val="FF404B"/>
              </a:solidFill>
              <a:effectLst/>
              <a:uFillTx/>
              <a:latin typeface="Real Text Pro"/>
              <a:ea typeface="Real Text Pro"/>
              <a:cs typeface="Real Text Pro"/>
              <a:sym typeface="Real Text Pro"/>
            </a:endParaRPr>
          </a:p>
        </p:txBody>
      </p:sp>
      <p:cxnSp>
        <p:nvCxnSpPr>
          <p:cNvPr id="10" name="Straight Arrow Connector 9">
            <a:extLst>
              <a:ext uri="{FF2B5EF4-FFF2-40B4-BE49-F238E27FC236}">
                <a16:creationId xmlns:a16="http://schemas.microsoft.com/office/drawing/2014/main" id="{B036668C-3C3C-4043-9F4D-AC3D4DBD6BBA}"/>
              </a:ext>
            </a:extLst>
          </p:cNvPr>
          <p:cNvCxnSpPr>
            <a:cxnSpLocks/>
          </p:cNvCxnSpPr>
          <p:nvPr/>
        </p:nvCxnSpPr>
        <p:spPr>
          <a:xfrm>
            <a:off x="19716483" y="6034671"/>
            <a:ext cx="0" cy="648000"/>
          </a:xfrm>
          <a:prstGeom prst="straightConnector1">
            <a:avLst/>
          </a:prstGeom>
          <a:noFill/>
          <a:ln w="28575" cap="flat">
            <a:solidFill>
              <a:schemeClr val="bg2">
                <a:lumMod val="25000"/>
              </a:schemeClr>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11" name="Picture 10" descr="BSIA letterhead.e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2" name="Picture 11"/>
          <p:cNvPicPr>
            <a:picLocks noChangeAspect="1"/>
          </p:cNvPicPr>
          <p:nvPr/>
        </p:nvPicPr>
        <p:blipFill>
          <a:blip r:embed="rId5"/>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95924522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Choice of K (# of Topics)</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14</a:t>
            </a:fld>
            <a:endParaRPr lang="uk-UA">
              <a:solidFill>
                <a:schemeClr val="bg1">
                  <a:lumMod val="65000"/>
                </a:schemeClr>
              </a:solidFill>
            </a:endParaRPr>
          </a:p>
        </p:txBody>
      </p:sp>
      <p:sp>
        <p:nvSpPr>
          <p:cNvPr id="11" name="TextBox 10">
            <a:extLst>
              <a:ext uri="{FF2B5EF4-FFF2-40B4-BE49-F238E27FC236}">
                <a16:creationId xmlns:a16="http://schemas.microsoft.com/office/drawing/2014/main" id="{EB07F0C1-6D64-4DF6-851B-D9B212944078}"/>
              </a:ext>
            </a:extLst>
          </p:cNvPr>
          <p:cNvSpPr txBox="1"/>
          <p:nvPr/>
        </p:nvSpPr>
        <p:spPr>
          <a:xfrm>
            <a:off x="1765300" y="4855145"/>
            <a:ext cx="3760645" cy="8104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600" b="1" i="0" u="none" strike="noStrike" cap="none" spc="0" normalizeH="0" baseline="0" dirty="0">
                <a:ln>
                  <a:noFill/>
                </a:ln>
                <a:solidFill>
                  <a:srgbClr val="000000"/>
                </a:solidFill>
                <a:effectLst/>
                <a:uFillTx/>
                <a:latin typeface="Futura"/>
                <a:sym typeface="Real Text Pro"/>
              </a:rPr>
              <a:t>Bank of Canada</a:t>
            </a:r>
          </a:p>
        </p:txBody>
      </p:sp>
      <p:sp>
        <p:nvSpPr>
          <p:cNvPr id="12" name="TextBox 11">
            <a:extLst>
              <a:ext uri="{FF2B5EF4-FFF2-40B4-BE49-F238E27FC236}">
                <a16:creationId xmlns:a16="http://schemas.microsoft.com/office/drawing/2014/main" id="{37568E93-029B-47CB-9798-99860D0403EE}"/>
              </a:ext>
            </a:extLst>
          </p:cNvPr>
          <p:cNvSpPr txBox="1"/>
          <p:nvPr/>
        </p:nvSpPr>
        <p:spPr>
          <a:xfrm>
            <a:off x="12324191" y="4865373"/>
            <a:ext cx="4337726" cy="8104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600" b="1" i="0" u="none" strike="noStrike" cap="none" spc="0" normalizeH="0" baseline="0" dirty="0">
                <a:ln>
                  <a:noFill/>
                </a:ln>
                <a:solidFill>
                  <a:srgbClr val="000000"/>
                </a:solidFill>
                <a:effectLst/>
                <a:uFillTx/>
                <a:latin typeface="Futura"/>
                <a:sym typeface="Real Text Pro"/>
              </a:rPr>
              <a:t>US Federal Reserve</a:t>
            </a:r>
          </a:p>
        </p:txBody>
      </p:sp>
      <p:pic>
        <p:nvPicPr>
          <p:cNvPr id="7" name="Picture 6">
            <a:extLst>
              <a:ext uri="{FF2B5EF4-FFF2-40B4-BE49-F238E27FC236}">
                <a16:creationId xmlns:a16="http://schemas.microsoft.com/office/drawing/2014/main" id="{B5C33208-9C15-44E5-AFD9-E299A502D6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3999" y="5716733"/>
            <a:ext cx="10368001" cy="5760000"/>
          </a:xfrm>
          <a:prstGeom prst="rect">
            <a:avLst/>
          </a:prstGeom>
        </p:spPr>
      </p:pic>
      <p:pic>
        <p:nvPicPr>
          <p:cNvPr id="10" name="Picture 9">
            <a:extLst>
              <a:ext uri="{FF2B5EF4-FFF2-40B4-BE49-F238E27FC236}">
                <a16:creationId xmlns:a16="http://schemas.microsoft.com/office/drawing/2014/main" id="{2C9DDB82-0E59-40A4-9918-01C64C8F00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24191" y="5675851"/>
            <a:ext cx="10368001" cy="5760000"/>
          </a:xfrm>
          <a:prstGeom prst="rect">
            <a:avLst/>
          </a:prstGeom>
        </p:spPr>
      </p:pic>
      <p:cxnSp>
        <p:nvCxnSpPr>
          <p:cNvPr id="14" name="Straight Connector 13">
            <a:extLst>
              <a:ext uri="{FF2B5EF4-FFF2-40B4-BE49-F238E27FC236}">
                <a16:creationId xmlns:a16="http://schemas.microsoft.com/office/drawing/2014/main" id="{A7EFD4EF-B624-44F7-9B66-60CF98444FDE}"/>
              </a:ext>
            </a:extLst>
          </p:cNvPr>
          <p:cNvCxnSpPr/>
          <p:nvPr/>
        </p:nvCxnSpPr>
        <p:spPr>
          <a:xfrm>
            <a:off x="7050505" y="5665622"/>
            <a:ext cx="0" cy="5032254"/>
          </a:xfrm>
          <a:prstGeom prst="line">
            <a:avLst/>
          </a:prstGeom>
          <a:noFill/>
          <a:ln w="50800" cap="flat">
            <a:solidFill>
              <a:srgbClr val="FF404B"/>
            </a:solidFill>
            <a:prstDash val="solid"/>
            <a:miter lim="400000"/>
          </a:ln>
          <a:effectLst/>
          <a:sp3d/>
        </p:spPr>
        <p:style>
          <a:lnRef idx="0">
            <a:scrgbClr r="0" g="0" b="0"/>
          </a:lnRef>
          <a:fillRef idx="0">
            <a:scrgbClr r="0" g="0" b="0"/>
          </a:fillRef>
          <a:effectRef idx="0">
            <a:scrgbClr r="0" g="0" b="0"/>
          </a:effectRef>
          <a:fontRef idx="none"/>
        </p:style>
      </p:cxnSp>
      <p:cxnSp>
        <p:nvCxnSpPr>
          <p:cNvPr id="16" name="Straight Connector 15">
            <a:extLst>
              <a:ext uri="{FF2B5EF4-FFF2-40B4-BE49-F238E27FC236}">
                <a16:creationId xmlns:a16="http://schemas.microsoft.com/office/drawing/2014/main" id="{30B67FD2-C069-436B-B3DD-578675B97234}"/>
              </a:ext>
            </a:extLst>
          </p:cNvPr>
          <p:cNvCxnSpPr/>
          <p:nvPr/>
        </p:nvCxnSpPr>
        <p:spPr>
          <a:xfrm>
            <a:off x="19258547" y="5651919"/>
            <a:ext cx="0" cy="5032254"/>
          </a:xfrm>
          <a:prstGeom prst="line">
            <a:avLst/>
          </a:prstGeom>
          <a:noFill/>
          <a:ln w="50800" cap="flat">
            <a:solidFill>
              <a:srgbClr val="FF404B"/>
            </a:solidFill>
            <a:prstDash val="solid"/>
            <a:miter lim="400000"/>
          </a:ln>
          <a:effectLst/>
          <a:sp3d/>
        </p:spPr>
        <p:style>
          <a:lnRef idx="0">
            <a:scrgbClr r="0" g="0" b="0"/>
          </a:lnRef>
          <a:fillRef idx="0">
            <a:scrgbClr r="0" g="0" b="0"/>
          </a:fillRef>
          <a:effectRef idx="0">
            <a:scrgbClr r="0" g="0" b="0"/>
          </a:effectRef>
          <a:fontRef idx="none"/>
        </p:style>
      </p:cxnSp>
      <p:sp>
        <p:nvSpPr>
          <p:cNvPr id="15" name="TextBox 14">
            <a:extLst>
              <a:ext uri="{FF2B5EF4-FFF2-40B4-BE49-F238E27FC236}">
                <a16:creationId xmlns:a16="http://schemas.microsoft.com/office/drawing/2014/main" id="{23BA8029-D37F-401B-8B91-029679D38668}"/>
              </a:ext>
            </a:extLst>
          </p:cNvPr>
          <p:cNvSpPr txBox="1"/>
          <p:nvPr/>
        </p:nvSpPr>
        <p:spPr>
          <a:xfrm>
            <a:off x="7203470" y="5796256"/>
            <a:ext cx="1371596"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dirty="0">
                <a:latin typeface="Futura"/>
              </a:rPr>
              <a:t>k = 45</a:t>
            </a:r>
            <a:endParaRPr kumimoji="0" lang="en-CA" sz="3200" b="0" i="0" u="none" strike="noStrike" cap="none" spc="0" normalizeH="0" baseline="0" dirty="0">
              <a:ln>
                <a:noFill/>
              </a:ln>
              <a:solidFill>
                <a:srgbClr val="000000"/>
              </a:solidFill>
              <a:effectLst/>
              <a:uFillTx/>
              <a:latin typeface="Futura"/>
              <a:sym typeface="Real Text Pro"/>
            </a:endParaRPr>
          </a:p>
        </p:txBody>
      </p:sp>
      <p:sp>
        <p:nvSpPr>
          <p:cNvPr id="18" name="TextBox 17">
            <a:extLst>
              <a:ext uri="{FF2B5EF4-FFF2-40B4-BE49-F238E27FC236}">
                <a16:creationId xmlns:a16="http://schemas.microsoft.com/office/drawing/2014/main" id="{94515641-1A45-4D02-9A21-0E547DC41EE6}"/>
              </a:ext>
            </a:extLst>
          </p:cNvPr>
          <p:cNvSpPr txBox="1"/>
          <p:nvPr/>
        </p:nvSpPr>
        <p:spPr>
          <a:xfrm>
            <a:off x="19339318" y="5796256"/>
            <a:ext cx="1371596"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dirty="0">
                <a:latin typeface="Futura"/>
              </a:rPr>
              <a:t>k = 65</a:t>
            </a:r>
            <a:endParaRPr kumimoji="0" lang="en-CA" sz="3200" b="0" i="0" u="none" strike="noStrike" cap="none" spc="0" normalizeH="0" baseline="0" dirty="0">
              <a:ln>
                <a:noFill/>
              </a:ln>
              <a:solidFill>
                <a:srgbClr val="000000"/>
              </a:solidFill>
              <a:effectLst/>
              <a:uFillTx/>
              <a:latin typeface="Futura"/>
              <a:sym typeface="Real Text Pro"/>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5615949-42B0-4CFD-A740-222B5250D8DC}"/>
                  </a:ext>
                </a:extLst>
              </p:cNvPr>
              <p:cNvSpPr txBox="1"/>
              <p:nvPr/>
            </p:nvSpPr>
            <p:spPr>
              <a:xfrm>
                <a:off x="1765300" y="11441869"/>
                <a:ext cx="20866100"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buClr>
                    <a:schemeClr val="accent1"/>
                  </a:buClr>
                  <a:buFont typeface="Wingdings" panose="05000000000000000000" pitchFamily="2" charset="2"/>
                  <a:buChar char="§"/>
                </a:pPr>
                <a:r>
                  <a:rPr kumimoji="0" lang="en-CA" sz="3200" b="0" i="0" u="none" strike="noStrike" cap="none" spc="0" normalizeH="0" baseline="0" dirty="0">
                    <a:ln>
                      <a:noFill/>
                    </a:ln>
                    <a:solidFill>
                      <a:srgbClr val="000000"/>
                    </a:solidFill>
                    <a:effectLst/>
                    <a:uFillTx/>
                    <a:latin typeface="Futura"/>
                    <a:sym typeface="Real Text Pro"/>
                  </a:rPr>
                  <a:t>Plot of the log likelihood functions over range of values of k (5 to 100 at</a:t>
                </a:r>
                <a:r>
                  <a:rPr kumimoji="0" lang="en-CA" sz="3200" b="0" i="0" u="none" strike="noStrike" cap="none" spc="0" normalizeH="0" dirty="0">
                    <a:ln>
                      <a:noFill/>
                    </a:ln>
                    <a:solidFill>
                      <a:srgbClr val="000000"/>
                    </a:solidFill>
                    <a:effectLst/>
                    <a:uFillTx/>
                    <a:latin typeface="Futura"/>
                    <a:sym typeface="Real Text Pro"/>
                  </a:rPr>
                  <a:t> intervals of 5) </a:t>
                </a:r>
              </a:p>
              <a:p>
                <a:pPr marL="457200" indent="-457200">
                  <a:buClr>
                    <a:schemeClr val="accent1"/>
                  </a:buClr>
                  <a:buFont typeface="Wingdings" panose="05000000000000000000" pitchFamily="2" charset="2"/>
                  <a:buChar char="§"/>
                </a:pPr>
                <a:r>
                  <a:rPr lang="en-CA" dirty="0">
                    <a:latin typeface="Futura"/>
                  </a:rPr>
                  <a:t>Using Gibbs sampling method, log-l</a:t>
                </a:r>
                <a:r>
                  <a:rPr kumimoji="0" lang="en-CA" sz="3200" b="0" i="0" u="none" strike="noStrike" cap="none" spc="0" normalizeH="0" dirty="0">
                    <a:ln>
                      <a:noFill/>
                    </a:ln>
                    <a:solidFill>
                      <a:srgbClr val="000000"/>
                    </a:solidFill>
                    <a:effectLst/>
                    <a:uFillTx/>
                    <a:latin typeface="Futura"/>
                    <a:sym typeface="Real Text Pro"/>
                  </a:rPr>
                  <a:t>ikelihood function is</a:t>
                </a:r>
                <a:r>
                  <a:rPr kumimoji="0" lang="en-CA" sz="3200" b="0" i="0" u="none" strike="noStrike" cap="none" spc="0" normalizeH="0" baseline="0" dirty="0">
                    <a:ln>
                      <a:noFill/>
                    </a:ln>
                    <a:solidFill>
                      <a:srgbClr val="000000"/>
                    </a:solidFill>
                    <a:effectLst/>
                    <a:uFillTx/>
                    <a:latin typeface="Futura"/>
                    <a:sym typeface="Real Text Pro"/>
                  </a:rPr>
                  <a:t> </a:t>
                </a:r>
                <a14:m>
                  <m:oMath xmlns:m="http://schemas.openxmlformats.org/officeDocument/2006/math">
                    <m:r>
                      <m:rPr>
                        <m:sty m:val="p"/>
                      </m:rPr>
                      <a:rPr lang="en-CA" sz="3600" b="0" i="0" smtClean="0">
                        <a:latin typeface="Cambria Math" panose="02040503050406030204" pitchFamily="18" charset="0"/>
                        <a:ea typeface="Cambria Math" panose="02040503050406030204" pitchFamily="18" charset="0"/>
                      </a:rPr>
                      <m:t>log</m:t>
                    </m:r>
                    <m:r>
                      <a:rPr lang="en-CA" sz="3600" b="0" i="0" smtClean="0">
                        <a:latin typeface="Cambria Math" panose="02040503050406030204" pitchFamily="18" charset="0"/>
                        <a:ea typeface="Cambria Math" panose="02040503050406030204" pitchFamily="18" charset="0"/>
                      </a:rPr>
                      <m:t> </m:t>
                    </m:r>
                    <m:r>
                      <a:rPr lang="en-CA" sz="3600" i="1">
                        <a:latin typeface="Cambria Math" panose="02040503050406030204" pitchFamily="18" charset="0"/>
                        <a:ea typeface="Cambria Math" panose="02040503050406030204" pitchFamily="18" charset="0"/>
                      </a:rPr>
                      <m:t>𝑝</m:t>
                    </m:r>
                    <m:r>
                      <a:rPr lang="en-CA" sz="3600" i="1">
                        <a:latin typeface="Cambria Math" panose="02040503050406030204" pitchFamily="18" charset="0"/>
                        <a:ea typeface="Cambria Math" panose="02040503050406030204" pitchFamily="18" charset="0"/>
                      </a:rPr>
                      <m:t>(</m:t>
                    </m:r>
                    <m:r>
                      <a:rPr lang="en-CA" sz="3600" b="0" i="1" smtClean="0">
                        <a:latin typeface="Cambria Math" panose="02040503050406030204" pitchFamily="18" charset="0"/>
                        <a:ea typeface="Cambria Math" panose="02040503050406030204" pitchFamily="18" charset="0"/>
                      </a:rPr>
                      <m:t>𝑤</m:t>
                    </m:r>
                    <m:r>
                      <a:rPr lang="en-CA" sz="3600" i="1">
                        <a:latin typeface="Cambria Math" panose="02040503050406030204" pitchFamily="18" charset="0"/>
                        <a:ea typeface="Cambria Math" panose="02040503050406030204" pitchFamily="18" charset="0"/>
                      </a:rPr>
                      <m:t>|</m:t>
                    </m:r>
                    <m:r>
                      <a:rPr lang="en-CA" sz="3600" b="0" i="1" smtClean="0">
                        <a:latin typeface="Cambria Math" panose="02040503050406030204" pitchFamily="18" charset="0"/>
                        <a:ea typeface="Cambria Math" panose="02040503050406030204" pitchFamily="18" charset="0"/>
                      </a:rPr>
                      <m:t>𝑧</m:t>
                    </m:r>
                    <m:r>
                      <a:rPr lang="en-CA" sz="3600" i="1">
                        <a:latin typeface="Cambria Math" panose="02040503050406030204" pitchFamily="18" charset="0"/>
                        <a:ea typeface="Cambria Math" panose="02040503050406030204" pitchFamily="18" charset="0"/>
                      </a:rPr>
                      <m:t>)</m:t>
                    </m:r>
                  </m:oMath>
                </a14:m>
                <a:r>
                  <a:rPr lang="en-CA" sz="3600" dirty="0">
                    <a:latin typeface="Cambria Math" panose="02040503050406030204" pitchFamily="18" charset="0"/>
                    <a:ea typeface="Cambria Math" panose="02040503050406030204" pitchFamily="18" charset="0"/>
                  </a:rPr>
                  <a:t> </a:t>
                </a:r>
                <a:r>
                  <a:rPr kumimoji="0" lang="en-CA" sz="3600" b="0" i="0" u="none" strike="noStrike" cap="none" spc="0" normalizeH="0" baseline="0" dirty="0">
                    <a:ln>
                      <a:noFill/>
                    </a:ln>
                    <a:solidFill>
                      <a:srgbClr val="000000"/>
                    </a:solidFill>
                    <a:effectLst/>
                    <a:uFillTx/>
                    <a:latin typeface="Cambria Math" panose="02040503050406030204" pitchFamily="18" charset="0"/>
                    <a:ea typeface="Cambria Math" panose="02040503050406030204" pitchFamily="18" charset="0"/>
                    <a:sym typeface="Real Text Pro"/>
                  </a:rPr>
                  <a:t> </a:t>
                </a:r>
              </a:p>
            </p:txBody>
          </p:sp>
        </mc:Choice>
        <mc:Fallback xmlns="">
          <p:sp>
            <p:nvSpPr>
              <p:cNvPr id="19" name="TextBox 18">
                <a:extLst>
                  <a:ext uri="{FF2B5EF4-FFF2-40B4-BE49-F238E27FC236}">
                    <a16:creationId xmlns:a16="http://schemas.microsoft.com/office/drawing/2014/main" id="{A5615949-42B0-4CFD-A740-222B5250D8DC}"/>
                  </a:ext>
                </a:extLst>
              </p:cNvPr>
              <p:cNvSpPr txBox="1">
                <a:spLocks noRot="1" noChangeAspect="1" noMove="1" noResize="1" noEditPoints="1" noAdjustHandles="1" noChangeArrowheads="1" noChangeShapeType="1" noTextEdit="1"/>
              </p:cNvSpPr>
              <p:nvPr/>
            </p:nvSpPr>
            <p:spPr>
              <a:xfrm>
                <a:off x="1765300" y="11441869"/>
                <a:ext cx="20866100" cy="1456809"/>
              </a:xfrm>
              <a:prstGeom prst="rect">
                <a:avLst/>
              </a:prstGeom>
              <a:blipFill>
                <a:blip r:embed="rId5"/>
                <a:stretch>
                  <a:fillRect l="-876" b="-12134"/>
                </a:stretch>
              </a:blipFill>
              <a:ln w="12700" cap="flat">
                <a:noFill/>
                <a:miter lim="400000"/>
              </a:ln>
              <a:effectLst/>
            </p:spPr>
            <p:txBody>
              <a:bodyPr/>
              <a:lstStyle/>
              <a:p>
                <a:r>
                  <a:rPr lang="en-CA">
                    <a:noFill/>
                  </a:rPr>
                  <a:t> </a:t>
                </a:r>
              </a:p>
            </p:txBody>
          </p:sp>
        </mc:Fallback>
      </mc:AlternateContent>
      <p:pic>
        <p:nvPicPr>
          <p:cNvPr id="13" name="Picture 12" descr="BSIA letterhead.emf"/>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7" name="Picture 16"/>
          <p:cNvPicPr>
            <a:picLocks noChangeAspect="1"/>
          </p:cNvPicPr>
          <p:nvPr/>
        </p:nvPicPr>
        <p:blipFill>
          <a:blip r:embed="rId7"/>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9357629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Collapsed Gibbs Sampling</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15</a:t>
            </a:fld>
            <a:endParaRPr lang="uk-UA">
              <a:solidFill>
                <a:schemeClr val="bg1">
                  <a:lumMod val="65000"/>
                </a:schemeClr>
              </a:solidFill>
            </a:endParaRPr>
          </a:p>
        </p:txBody>
      </p:sp>
      <mc:AlternateContent xmlns:mc="http://schemas.openxmlformats.org/markup-compatibility/2006" xmlns:a14="http://schemas.microsoft.com/office/drawing/2010/main">
        <mc:Choice Requires="a14">
          <p:sp>
            <p:nvSpPr>
              <p:cNvPr id="13" name="Shape 138">
                <a:extLst>
                  <a:ext uri="{FF2B5EF4-FFF2-40B4-BE49-F238E27FC236}">
                    <a16:creationId xmlns:a16="http://schemas.microsoft.com/office/drawing/2014/main" id="{8F56A123-3E7F-42EC-AF48-9202C58F5E74}"/>
                  </a:ext>
                </a:extLst>
              </p:cNvPr>
              <p:cNvSpPr>
                <a:spLocks noGrp="1"/>
              </p:cNvSpPr>
              <p:nvPr>
                <p:ph type="body" idx="1"/>
              </p:nvPr>
            </p:nvSpPr>
            <p:spPr>
              <a:xfrm>
                <a:off x="1765300" y="5119268"/>
                <a:ext cx="17990553" cy="7758532"/>
              </a:xfrm>
              <a:prstGeom prst="rect">
                <a:avLst/>
              </a:prstGeom>
            </p:spPr>
            <p:txBody>
              <a:bodyPr/>
              <a:lstStyle/>
              <a:p>
                <a:pPr lvl="3">
                  <a:spcBef>
                    <a:spcPts val="1800"/>
                  </a:spcBef>
                </a:pPr>
                <a:r>
                  <a:rPr lang="en-US" dirty="0"/>
                  <a:t>Uses Markov chain Monte Carlo and Gibbs sampling to iteratively sample from conditional distribution of hidden variables from current state of other hidden variables</a:t>
                </a:r>
              </a:p>
              <a:p>
                <a:pPr lvl="3">
                  <a:spcBef>
                    <a:spcPts val="1800"/>
                  </a:spcBef>
                </a:pPr>
                <a:r>
                  <a:rPr lang="en-US" dirty="0"/>
                  <a:t>The hidden variables are the topic assignments (</a:t>
                </a:r>
                <a:r>
                  <a:rPr lang="en-CA" dirty="0" err="1">
                    <a:latin typeface="Cambria Math" panose="02040503050406030204" pitchFamily="18" charset="0"/>
                    <a:ea typeface="Cambria Math" panose="02040503050406030204" pitchFamily="18" charset="0"/>
                  </a:rPr>
                  <a:t>z</a:t>
                </a:r>
                <a:r>
                  <a:rPr lang="en-CA" baseline="-25000" dirty="0" err="1">
                    <a:latin typeface="Cambria Math" panose="02040503050406030204" pitchFamily="18" charset="0"/>
                    <a:ea typeface="Cambria Math" panose="02040503050406030204" pitchFamily="18" charset="0"/>
                  </a:rPr>
                  <a:t>i</a:t>
                </a:r>
                <a:r>
                  <a:rPr lang="en-US" dirty="0"/>
                  <a:t> where </a:t>
                </a:r>
                <a:r>
                  <a:rPr lang="en-US" dirty="0" err="1">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{1,…,k}</a:t>
                </a:r>
                <a:r>
                  <a:rPr lang="en-US" dirty="0">
                    <a:ea typeface="Cambria Math" panose="02040503050406030204" pitchFamily="18" charset="0"/>
                  </a:rPr>
                  <a:t>)</a:t>
                </a:r>
                <a:r>
                  <a:rPr lang="en-US" dirty="0"/>
                  <a:t> of each word in each document (</a:t>
                </a:r>
                <a:r>
                  <a:rPr lang="en-US" dirty="0">
                    <a:latin typeface="Cambria Math" panose="02040503050406030204" pitchFamily="18" charset="0"/>
                    <a:ea typeface="Cambria Math" panose="02040503050406030204" pitchFamily="18" charset="0"/>
                  </a:rPr>
                  <a:t>w</a:t>
                </a:r>
                <a:r>
                  <a:rPr lang="en-CA"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a:t>
                </a:r>
                <a:r>
                  <a:rPr lang="en-US" dirty="0"/>
                  <a:t>where </a:t>
                </a:r>
                <a:r>
                  <a:rPr lang="en-US" dirty="0">
                    <a:latin typeface="Cambria Math" panose="02040503050406030204" pitchFamily="18" charset="0"/>
                    <a:ea typeface="Cambria Math" panose="02040503050406030204" pitchFamily="18" charset="0"/>
                  </a:rPr>
                  <a:t>j ∈ {1,…,N}</a:t>
                </a:r>
                <a:r>
                  <a:rPr lang="en-US" dirty="0">
                    <a:ea typeface="Cambria Math" panose="02040503050406030204" pitchFamily="18" charset="0"/>
                  </a:rPr>
                  <a:t>), which are assigned conditional on the counts of the topic assignments of words and documents in the current state of the chain</a:t>
                </a:r>
                <a:endParaRPr lang="en-CA" baseline="-25000" dirty="0">
                  <a:ea typeface="Cambria Math" panose="02040503050406030204" pitchFamily="18" charset="0"/>
                </a:endParaRPr>
              </a:p>
              <a:p>
                <a:pPr lvl="3">
                  <a:spcBef>
                    <a:spcPts val="1800"/>
                  </a:spcBef>
                </a:pPr>
                <a:r>
                  <a:rPr lang="en-US" dirty="0"/>
                  <a:t>2,000 initial “burn-in” iterations to approach the target distribution; stored every 200</a:t>
                </a:r>
                <a:r>
                  <a:rPr lang="en-US" baseline="30000" dirty="0"/>
                  <a:t>th</a:t>
                </a:r>
                <a:r>
                  <a:rPr lang="en-US" dirty="0"/>
                  <a:t> iteration up to 4,000. Ran the model on 5 seeds. Selected the estimate that maximizes the log likelihood function</a:t>
                </a:r>
                <a:r>
                  <a:rPr lang="en-CA" dirty="0">
                    <a:ea typeface="Cambria Math" panose="02040503050406030204" pitchFamily="18" charset="0"/>
                  </a:rPr>
                  <a:t> </a:t>
                </a:r>
                <a14:m>
                  <m:oMath xmlns:m="http://schemas.openxmlformats.org/officeDocument/2006/math">
                    <m:r>
                      <m:rPr>
                        <m:sty m:val="p"/>
                      </m:rPr>
                      <a:rPr lang="en-CA">
                        <a:latin typeface="Cambria Math" panose="02040503050406030204" pitchFamily="18" charset="0"/>
                        <a:ea typeface="Cambria Math" panose="02040503050406030204" pitchFamily="18" charset="0"/>
                      </a:rPr>
                      <m:t>log</m:t>
                    </m:r>
                    <m:r>
                      <a:rPr lang="en-CA">
                        <a:latin typeface="Cambria Math" panose="02040503050406030204" pitchFamily="18" charset="0"/>
                        <a:ea typeface="Cambria Math" panose="02040503050406030204" pitchFamily="18" charset="0"/>
                      </a:rPr>
                      <m:t> </m:t>
                    </m:r>
                    <m:r>
                      <a:rPr lang="en-CA" i="1">
                        <a:latin typeface="Cambria Math" panose="02040503050406030204" pitchFamily="18" charset="0"/>
                        <a:ea typeface="Cambria Math" panose="02040503050406030204" pitchFamily="18" charset="0"/>
                      </a:rPr>
                      <m:t>𝑝</m:t>
                    </m:r>
                    <m:r>
                      <a:rPr lang="en-CA" i="1">
                        <a:latin typeface="Cambria Math" panose="02040503050406030204" pitchFamily="18" charset="0"/>
                        <a:ea typeface="Cambria Math" panose="02040503050406030204" pitchFamily="18" charset="0"/>
                      </a:rPr>
                      <m:t>(</m:t>
                    </m:r>
                    <m:r>
                      <a:rPr lang="en-CA" i="1">
                        <a:latin typeface="Cambria Math" panose="02040503050406030204" pitchFamily="18" charset="0"/>
                        <a:ea typeface="Cambria Math" panose="02040503050406030204" pitchFamily="18" charset="0"/>
                      </a:rPr>
                      <m:t>𝑤</m:t>
                    </m:r>
                    <m:r>
                      <a:rPr lang="en-CA" i="1">
                        <a:latin typeface="Cambria Math" panose="02040503050406030204" pitchFamily="18" charset="0"/>
                        <a:ea typeface="Cambria Math" panose="02040503050406030204" pitchFamily="18" charset="0"/>
                      </a:rPr>
                      <m:t>|</m:t>
                    </m:r>
                    <m:r>
                      <a:rPr lang="en-CA" i="1">
                        <a:latin typeface="Cambria Math" panose="02040503050406030204" pitchFamily="18" charset="0"/>
                        <a:ea typeface="Cambria Math" panose="02040503050406030204" pitchFamily="18" charset="0"/>
                      </a:rPr>
                      <m:t>𝑧</m:t>
                    </m:r>
                    <m:r>
                      <a:rPr lang="en-CA" i="1">
                        <a:latin typeface="Cambria Math" panose="02040503050406030204" pitchFamily="18" charset="0"/>
                        <a:ea typeface="Cambria Math" panose="02040503050406030204" pitchFamily="18" charset="0"/>
                      </a:rPr>
                      <m:t>)</m:t>
                    </m:r>
                  </m:oMath>
                </a14:m>
                <a:r>
                  <a:rPr lang="en-CA" dirty="0">
                    <a:latin typeface="Cambria Math" panose="02040503050406030204" pitchFamily="18" charset="0"/>
                    <a:ea typeface="Cambria Math" panose="02040503050406030204" pitchFamily="18" charset="0"/>
                  </a:rPr>
                  <a:t> </a:t>
                </a:r>
                <a:endParaRPr lang="en-US" dirty="0"/>
              </a:p>
              <a:p>
                <a:pPr lvl="3">
                  <a:spcBef>
                    <a:spcPts val="1800"/>
                  </a:spcBef>
                </a:pPr>
                <a:endParaRPr lang="en-US" dirty="0"/>
              </a:p>
            </p:txBody>
          </p:sp>
        </mc:Choice>
        <mc:Fallback xmlns="">
          <p:sp>
            <p:nvSpPr>
              <p:cNvPr id="13" name="Shape 138">
                <a:extLst>
                  <a:ext uri="{FF2B5EF4-FFF2-40B4-BE49-F238E27FC236}">
                    <a16:creationId xmlns:a16="http://schemas.microsoft.com/office/drawing/2014/main" id="{8F56A123-3E7F-42EC-AF48-9202C58F5E74}"/>
                  </a:ext>
                </a:extLst>
              </p:cNvPr>
              <p:cNvSpPr>
                <a:spLocks noGrp="1" noRot="1" noChangeAspect="1" noMove="1" noResize="1" noEditPoints="1" noAdjustHandles="1" noChangeArrowheads="1" noChangeShapeType="1" noTextEdit="1"/>
              </p:cNvSpPr>
              <p:nvPr>
                <p:ph type="body" idx="1"/>
              </p:nvPr>
            </p:nvSpPr>
            <p:spPr>
              <a:xfrm>
                <a:off x="1765300" y="5119268"/>
                <a:ext cx="17990553" cy="7758532"/>
              </a:xfrm>
              <a:prstGeom prst="rect">
                <a:avLst/>
              </a:prstGeom>
              <a:blipFill>
                <a:blip r:embed="rId3"/>
                <a:stretch>
                  <a:fillRect l="-779" r="-102"/>
                </a:stretch>
              </a:blipFill>
            </p:spPr>
            <p:txBody>
              <a:bodyPr/>
              <a:lstStyle/>
              <a:p>
                <a:r>
                  <a:rPr lang="en-CA">
                    <a:noFill/>
                  </a:rPr>
                  <a:t> </a:t>
                </a:r>
              </a:p>
            </p:txBody>
          </p:sp>
        </mc:Fallback>
      </mc:AlternateContent>
      <p:pic>
        <p:nvPicPr>
          <p:cNvPr id="6" name="Picture 5" descr="BSIA letterhead.e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7" name="Picture 6"/>
          <p:cNvPicPr>
            <a:picLocks noChangeAspect="1"/>
          </p:cNvPicPr>
          <p:nvPr/>
        </p:nvPicPr>
        <p:blipFill>
          <a:blip r:embed="rId5"/>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920783568"/>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Text Pre-Processing</a:t>
            </a:r>
            <a:endParaRPr dirty="0">
              <a:solidFill>
                <a:srgbClr val="E6023B"/>
              </a:solidFill>
            </a:endParaRPr>
          </a:p>
        </p:txBody>
      </p:sp>
      <p:sp>
        <p:nvSpPr>
          <p:cNvPr id="138" name="Shape 138"/>
          <p:cNvSpPr>
            <a:spLocks noGrp="1"/>
          </p:cNvSpPr>
          <p:nvPr>
            <p:ph type="body" idx="1"/>
          </p:nvPr>
        </p:nvSpPr>
        <p:spPr>
          <a:xfrm>
            <a:off x="1765300" y="5119268"/>
            <a:ext cx="13869397" cy="4302002"/>
          </a:xfrm>
          <a:prstGeom prst="rect">
            <a:avLst/>
          </a:prstGeom>
        </p:spPr>
        <p:txBody>
          <a:bodyPr/>
          <a:lstStyle/>
          <a:p>
            <a:pPr lvl="3">
              <a:spcBef>
                <a:spcPts val="1800"/>
              </a:spcBef>
            </a:pPr>
            <a:r>
              <a:rPr lang="en-US" sz="3000" dirty="0"/>
              <a:t>Converted commonly used acronyms (e.g. MPR, FOMC, CPI, MBS) </a:t>
            </a:r>
          </a:p>
          <a:p>
            <a:pPr lvl="3">
              <a:spcBef>
                <a:spcPts val="1800"/>
              </a:spcBef>
            </a:pPr>
            <a:r>
              <a:rPr lang="en-US" sz="3000" dirty="0"/>
              <a:t>Joined grouped terms (e.g. stress test, real estate)</a:t>
            </a:r>
          </a:p>
          <a:p>
            <a:pPr lvl="3">
              <a:spcBef>
                <a:spcPts val="1800"/>
              </a:spcBef>
            </a:pPr>
            <a:r>
              <a:rPr lang="en-US" sz="3000" dirty="0"/>
              <a:t>Removed punctuation, numbers and stop-words (e.g. it, the, a, and)</a:t>
            </a:r>
          </a:p>
          <a:p>
            <a:pPr lvl="3">
              <a:spcBef>
                <a:spcPts val="1800"/>
              </a:spcBef>
            </a:pPr>
            <a:r>
              <a:rPr lang="en-US" sz="3000" dirty="0"/>
              <a:t>Removed terms that occur in less than 2.5 percent of speeches or more than 90 percent (e.g. Canada, United States, market)</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16</a:t>
            </a:fld>
            <a:endParaRPr lang="uk-UA">
              <a:solidFill>
                <a:schemeClr val="bg1">
                  <a:lumMod val="65000"/>
                </a:schemeClr>
              </a:solidFill>
            </a:endParaRPr>
          </a:p>
        </p:txBody>
      </p:sp>
      <p:graphicFrame>
        <p:nvGraphicFramePr>
          <p:cNvPr id="2" name="Table 1">
            <a:extLst>
              <a:ext uri="{FF2B5EF4-FFF2-40B4-BE49-F238E27FC236}">
                <a16:creationId xmlns:a16="http://schemas.microsoft.com/office/drawing/2014/main" id="{8C2B549E-882E-40E7-BAE2-B7A438F8B525}"/>
              </a:ext>
            </a:extLst>
          </p:cNvPr>
          <p:cNvGraphicFramePr>
            <a:graphicFrameLocks noGrp="1"/>
          </p:cNvGraphicFramePr>
          <p:nvPr>
            <p:extLst>
              <p:ext uri="{D42A27DB-BD31-4B8C-83A1-F6EECF244321}">
                <p14:modId xmlns:p14="http://schemas.microsoft.com/office/powerpoint/2010/main" val="227032437"/>
              </p:ext>
            </p:extLst>
          </p:nvPr>
        </p:nvGraphicFramePr>
        <p:xfrm>
          <a:off x="15728329" y="5819423"/>
          <a:ext cx="6984001" cy="4763514"/>
        </p:xfrm>
        <a:graphic>
          <a:graphicData uri="http://schemas.openxmlformats.org/drawingml/2006/table">
            <a:tbl>
              <a:tblPr firstRow="1" firstCol="1" bandRow="1">
                <a:tableStyleId>{5940675A-B579-460E-94D1-54222C63F5DA}</a:tableStyleId>
              </a:tblPr>
              <a:tblGrid>
                <a:gridCol w="2918173">
                  <a:extLst>
                    <a:ext uri="{9D8B030D-6E8A-4147-A177-3AD203B41FA5}">
                      <a16:colId xmlns:a16="http://schemas.microsoft.com/office/drawing/2014/main" val="2441598156"/>
                    </a:ext>
                  </a:extLst>
                </a:gridCol>
                <a:gridCol w="1828800">
                  <a:extLst>
                    <a:ext uri="{9D8B030D-6E8A-4147-A177-3AD203B41FA5}">
                      <a16:colId xmlns:a16="http://schemas.microsoft.com/office/drawing/2014/main" val="3671448571"/>
                    </a:ext>
                  </a:extLst>
                </a:gridCol>
                <a:gridCol w="2237028">
                  <a:extLst>
                    <a:ext uri="{9D8B030D-6E8A-4147-A177-3AD203B41FA5}">
                      <a16:colId xmlns:a16="http://schemas.microsoft.com/office/drawing/2014/main" val="3863130080"/>
                    </a:ext>
                  </a:extLst>
                </a:gridCol>
              </a:tblGrid>
              <a:tr h="1236118">
                <a:tc>
                  <a:txBody>
                    <a:bodyPr/>
                    <a:lstStyle/>
                    <a:p>
                      <a:pPr algn="l">
                        <a:lnSpc>
                          <a:spcPct val="115000"/>
                        </a:lnSpc>
                        <a:spcAft>
                          <a:spcPts val="0"/>
                        </a:spcAft>
                      </a:pPr>
                      <a:r>
                        <a:rPr lang="en-US" sz="3000" dirty="0">
                          <a:effectLst/>
                          <a:uFill>
                            <a:solidFill>
                              <a:srgbClr val="000000"/>
                            </a:solidFill>
                          </a:uFill>
                          <a:latin typeface="Futura"/>
                        </a:rPr>
                        <a:t> </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b="1" dirty="0">
                          <a:effectLst/>
                          <a:uFill>
                            <a:solidFill>
                              <a:srgbClr val="000000"/>
                            </a:solidFill>
                          </a:uFill>
                          <a:latin typeface="Futura"/>
                        </a:rPr>
                        <a:t>Bank of Canada</a:t>
                      </a:r>
                      <a:endParaRPr lang="en-CA" sz="30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b="1" dirty="0">
                          <a:effectLst/>
                          <a:uFill>
                            <a:solidFill>
                              <a:srgbClr val="000000"/>
                            </a:solidFill>
                          </a:uFill>
                          <a:latin typeface="Futura"/>
                        </a:rPr>
                        <a:t>US Federal Reserve</a:t>
                      </a:r>
                      <a:endParaRPr lang="en-CA" sz="3000" b="1"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212068932"/>
                  </a:ext>
                </a:extLst>
              </a:tr>
              <a:tr h="590048">
                <a:tc>
                  <a:txBody>
                    <a:bodyPr/>
                    <a:lstStyle/>
                    <a:p>
                      <a:pPr algn="l">
                        <a:lnSpc>
                          <a:spcPct val="115000"/>
                        </a:lnSpc>
                        <a:spcAft>
                          <a:spcPts val="0"/>
                        </a:spcAft>
                      </a:pPr>
                      <a:r>
                        <a:rPr lang="en-US" sz="3000" dirty="0">
                          <a:effectLst/>
                          <a:uFill>
                            <a:solidFill>
                              <a:srgbClr val="000000"/>
                            </a:solidFill>
                          </a:uFill>
                          <a:latin typeface="Futura"/>
                        </a:rPr>
                        <a:t>Number of Documents</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a:effectLst/>
                          <a:uFill>
                            <a:solidFill>
                              <a:srgbClr val="000000"/>
                            </a:solidFill>
                          </a:uFill>
                          <a:latin typeface="Futura"/>
                        </a:rPr>
                        <a:t>349</a:t>
                      </a:r>
                      <a:endParaRPr lang="en-CA" sz="30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dirty="0">
                          <a:effectLst/>
                          <a:uFill>
                            <a:solidFill>
                              <a:srgbClr val="000000"/>
                            </a:solidFill>
                          </a:uFill>
                          <a:latin typeface="Futura"/>
                        </a:rPr>
                        <a:t>1,278</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280242346"/>
                  </a:ext>
                </a:extLst>
              </a:tr>
              <a:tr h="1237918">
                <a:tc>
                  <a:txBody>
                    <a:bodyPr/>
                    <a:lstStyle/>
                    <a:p>
                      <a:pPr algn="l">
                        <a:lnSpc>
                          <a:spcPct val="115000"/>
                        </a:lnSpc>
                        <a:spcAft>
                          <a:spcPts val="0"/>
                        </a:spcAft>
                      </a:pPr>
                      <a:r>
                        <a:rPr lang="en-US" sz="3000">
                          <a:effectLst/>
                          <a:uFill>
                            <a:solidFill>
                              <a:srgbClr val="000000"/>
                            </a:solidFill>
                          </a:uFill>
                          <a:latin typeface="Futura"/>
                        </a:rPr>
                        <a:t>Raw Text Unique Words</a:t>
                      </a:r>
                      <a:endParaRPr lang="en-CA" sz="30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dirty="0">
                          <a:effectLst/>
                          <a:uFill>
                            <a:solidFill>
                              <a:srgbClr val="000000"/>
                            </a:solidFill>
                          </a:uFill>
                          <a:latin typeface="Futura"/>
                        </a:rPr>
                        <a:t>33,370</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dirty="0">
                          <a:effectLst/>
                          <a:uFill>
                            <a:solidFill>
                              <a:srgbClr val="000000"/>
                            </a:solidFill>
                          </a:uFill>
                          <a:latin typeface="Futura"/>
                        </a:rPr>
                        <a:t>77,962</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014052237"/>
                  </a:ext>
                </a:extLst>
              </a:tr>
              <a:tr h="1237918">
                <a:tc>
                  <a:txBody>
                    <a:bodyPr/>
                    <a:lstStyle/>
                    <a:p>
                      <a:pPr algn="l">
                        <a:lnSpc>
                          <a:spcPct val="115000"/>
                        </a:lnSpc>
                        <a:spcAft>
                          <a:spcPts val="0"/>
                        </a:spcAft>
                      </a:pPr>
                      <a:r>
                        <a:rPr lang="en-US" sz="3000">
                          <a:effectLst/>
                          <a:uFill>
                            <a:solidFill>
                              <a:srgbClr val="000000"/>
                            </a:solidFill>
                          </a:uFill>
                          <a:latin typeface="Futura"/>
                        </a:rPr>
                        <a:t>Processed Text Unique Words</a:t>
                      </a:r>
                      <a:endParaRPr lang="en-CA" sz="30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a:effectLst/>
                          <a:uFill>
                            <a:solidFill>
                              <a:srgbClr val="000000"/>
                            </a:solidFill>
                          </a:uFill>
                          <a:latin typeface="Futura"/>
                        </a:rPr>
                        <a:t>2,480</a:t>
                      </a:r>
                      <a:endParaRPr lang="en-CA" sz="30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3000" dirty="0">
                          <a:effectLst/>
                          <a:uFill>
                            <a:solidFill>
                              <a:srgbClr val="000000"/>
                            </a:solidFill>
                          </a:uFill>
                          <a:latin typeface="Futura"/>
                        </a:rPr>
                        <a:t>2,748</a:t>
                      </a:r>
                      <a:endParaRPr lang="en-CA" sz="30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241809186"/>
                  </a:ext>
                </a:extLst>
              </a:tr>
            </a:tbl>
          </a:graphicData>
        </a:graphic>
      </p:graphicFrame>
      <p:sp>
        <p:nvSpPr>
          <p:cNvPr id="3" name="Rectangle 2">
            <a:extLst>
              <a:ext uri="{FF2B5EF4-FFF2-40B4-BE49-F238E27FC236}">
                <a16:creationId xmlns:a16="http://schemas.microsoft.com/office/drawing/2014/main" id="{10E4E10A-572D-4B1E-84B6-1E196D68D485}"/>
              </a:ext>
            </a:extLst>
          </p:cNvPr>
          <p:cNvSpPr/>
          <p:nvPr/>
        </p:nvSpPr>
        <p:spPr>
          <a:xfrm>
            <a:off x="1765300" y="9421270"/>
            <a:ext cx="17268657" cy="3467039"/>
          </a:xfrm>
          <a:prstGeom prst="rect">
            <a:avLst/>
          </a:prstGeom>
        </p:spPr>
        <p:txBody>
          <a:bodyPr/>
          <a:lstStyle/>
          <a:p>
            <a:pPr marL="539999" lvl="3" indent="-539999">
              <a:lnSpc>
                <a:spcPct val="150000"/>
              </a:lnSpc>
              <a:spcBef>
                <a:spcPts val="1800"/>
              </a:spcBef>
              <a:buClr>
                <a:srgbClr val="E6023B"/>
              </a:buClr>
              <a:buSzPct val="100000"/>
              <a:buFont typeface="Wingdings" charset="2"/>
              <a:buChar char="§"/>
            </a:pPr>
            <a:r>
              <a:rPr lang="en-US" sz="3000" dirty="0">
                <a:latin typeface="Futura"/>
                <a:sym typeface="Futura"/>
              </a:rPr>
              <a:t>Stemmed words (i.e. removing suffixes like –</a:t>
            </a:r>
            <a:r>
              <a:rPr lang="en-US" sz="3000" dirty="0" err="1">
                <a:latin typeface="Futura"/>
                <a:sym typeface="Futura"/>
              </a:rPr>
              <a:t>ing</a:t>
            </a:r>
            <a:r>
              <a:rPr lang="en-US" sz="3000" dirty="0">
                <a:latin typeface="Futura"/>
                <a:sym typeface="Futura"/>
              </a:rPr>
              <a:t>, -y, –</a:t>
            </a:r>
            <a:r>
              <a:rPr lang="en-US" sz="3000" dirty="0" err="1">
                <a:latin typeface="Futura"/>
                <a:sym typeface="Futura"/>
              </a:rPr>
              <a:t>ies</a:t>
            </a:r>
            <a:r>
              <a:rPr lang="en-US" sz="3000" dirty="0">
                <a:latin typeface="Futura"/>
                <a:sym typeface="Futura"/>
              </a:rPr>
              <a:t>) </a:t>
            </a:r>
          </a:p>
          <a:p>
            <a:pPr marL="539999" lvl="3" indent="-539999">
              <a:lnSpc>
                <a:spcPct val="150000"/>
              </a:lnSpc>
              <a:spcBef>
                <a:spcPts val="1800"/>
              </a:spcBef>
              <a:buClr>
                <a:srgbClr val="E6023B"/>
              </a:buClr>
              <a:buSzPct val="100000"/>
              <a:buFont typeface="Wingdings" charset="2"/>
              <a:buChar char="§"/>
            </a:pPr>
            <a:r>
              <a:rPr lang="en-US" sz="3000" dirty="0">
                <a:latin typeface="Futura"/>
              </a:rPr>
              <a:t>Converted text to lower case</a:t>
            </a:r>
          </a:p>
          <a:p>
            <a:pPr marL="539999" lvl="3" indent="-539999">
              <a:lnSpc>
                <a:spcPct val="150000"/>
              </a:lnSpc>
              <a:spcBef>
                <a:spcPts val="1800"/>
              </a:spcBef>
              <a:buClr>
                <a:srgbClr val="E6023B"/>
              </a:buClr>
              <a:buSzPct val="100000"/>
              <a:buFont typeface="Wingdings" charset="2"/>
              <a:buChar char="§"/>
            </a:pPr>
            <a:r>
              <a:rPr lang="en-US" sz="3000" dirty="0">
                <a:latin typeface="Futura"/>
              </a:rPr>
              <a:t>Removed ambiguous words, including indefinite pronouns, proper names, indicators of measurement, time and location, pleasantries, comparators and connectors</a:t>
            </a:r>
          </a:p>
          <a:p>
            <a:pPr marL="539999" lvl="3" indent="-539999">
              <a:lnSpc>
                <a:spcPct val="150000"/>
              </a:lnSpc>
              <a:spcBef>
                <a:spcPts val="1800"/>
              </a:spcBef>
              <a:buClr>
                <a:srgbClr val="E6023B"/>
              </a:buClr>
              <a:buSzPct val="100000"/>
              <a:buFont typeface="Wingdings" charset="2"/>
              <a:buChar char="§"/>
            </a:pPr>
            <a:endParaRPr lang="en-US" sz="3000" dirty="0">
              <a:latin typeface="Futura"/>
            </a:endParaRPr>
          </a:p>
        </p:txBody>
      </p:sp>
      <p:sp>
        <p:nvSpPr>
          <p:cNvPr id="8" name="TextBox 7">
            <a:extLst>
              <a:ext uri="{FF2B5EF4-FFF2-40B4-BE49-F238E27FC236}">
                <a16:creationId xmlns:a16="http://schemas.microsoft.com/office/drawing/2014/main" id="{E3B8054F-34B3-43E9-B0C7-ABF1494CD36D}"/>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Topic Modelling</a:t>
            </a:r>
          </a:p>
        </p:txBody>
      </p:sp>
      <p:sp>
        <p:nvSpPr>
          <p:cNvPr id="4" name="TextBox 3">
            <a:extLst>
              <a:ext uri="{FF2B5EF4-FFF2-40B4-BE49-F238E27FC236}">
                <a16:creationId xmlns:a16="http://schemas.microsoft.com/office/drawing/2014/main" id="{FC5ABA16-2103-43DC-BE65-3646C2361B39}"/>
              </a:ext>
            </a:extLst>
          </p:cNvPr>
          <p:cNvSpPr txBox="1"/>
          <p:nvPr/>
        </p:nvSpPr>
        <p:spPr>
          <a:xfrm>
            <a:off x="17241799" y="5070500"/>
            <a:ext cx="3584315"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lang="en-CA" b="1" dirty="0">
                <a:latin typeface="Futura"/>
              </a:rPr>
              <a:t>Corpus Properties</a:t>
            </a:r>
            <a:endParaRPr kumimoji="0" lang="en-CA" sz="3200" b="1" i="0" u="none" strike="noStrike" cap="none" spc="0" normalizeH="0" baseline="0" dirty="0">
              <a:ln>
                <a:noFill/>
              </a:ln>
              <a:solidFill>
                <a:srgbClr val="000000"/>
              </a:solidFill>
              <a:effectLst/>
              <a:uFillTx/>
              <a:latin typeface="Futura"/>
              <a:sym typeface="Real Text Pro"/>
            </a:endParaRPr>
          </a:p>
        </p:txBody>
      </p:sp>
      <p:pic>
        <p:nvPicPr>
          <p:cNvPr id="9" name="Picture 8"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0" name="Picture 9"/>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38780419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17</a:t>
            </a:fld>
            <a:endParaRPr lang="uk-UA">
              <a:solidFill>
                <a:schemeClr val="bg1">
                  <a:lumMod val="65000"/>
                </a:schemeClr>
              </a:solidFill>
            </a:endParaRPr>
          </a:p>
        </p:txBody>
      </p:sp>
      <p:sp>
        <p:nvSpPr>
          <p:cNvPr id="4" name="Title 3">
            <a:extLst>
              <a:ext uri="{FF2B5EF4-FFF2-40B4-BE49-F238E27FC236}">
                <a16:creationId xmlns:a16="http://schemas.microsoft.com/office/drawing/2014/main" id="{21B5C869-FA94-476D-A0EA-1F6A8485086E}"/>
              </a:ext>
            </a:extLst>
          </p:cNvPr>
          <p:cNvSpPr>
            <a:spLocks noGrp="1"/>
          </p:cNvSpPr>
          <p:nvPr>
            <p:ph type="title"/>
          </p:nvPr>
        </p:nvSpPr>
        <p:spPr>
          <a:xfrm>
            <a:off x="1765300" y="3595267"/>
            <a:ext cx="17551400" cy="1524001"/>
          </a:xfrm>
        </p:spPr>
        <p:txBody>
          <a:bodyPr/>
          <a:lstStyle/>
          <a:p>
            <a:r>
              <a:rPr lang="en-CA" dirty="0"/>
              <a:t>Identifying Topics: Bank of Canada</a:t>
            </a:r>
          </a:p>
        </p:txBody>
      </p:sp>
      <p:sp>
        <p:nvSpPr>
          <p:cNvPr id="143" name="TextBox 142">
            <a:extLst>
              <a:ext uri="{FF2B5EF4-FFF2-40B4-BE49-F238E27FC236}">
                <a16:creationId xmlns:a16="http://schemas.microsoft.com/office/drawing/2014/main" id="{33204175-701A-4DB9-B097-37EF7A168123}"/>
              </a:ext>
            </a:extLst>
          </p:cNvPr>
          <p:cNvSpPr txBox="1"/>
          <p:nvPr/>
        </p:nvSpPr>
        <p:spPr>
          <a:xfrm>
            <a:off x="13904751" y="5701272"/>
            <a:ext cx="10370999"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A Dual Vision for the Canadian Payments System, 62%, 2014</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dirty="0">
                <a:latin typeface="Futura"/>
              </a:rPr>
              <a:t>Upgrading the Payments Grid: The Payoffs Are Greater Than You Think, 56%, 2017</a:t>
            </a:r>
          </a:p>
        </p:txBody>
      </p:sp>
      <p:sp>
        <p:nvSpPr>
          <p:cNvPr id="144" name="TextBox 143">
            <a:extLst>
              <a:ext uri="{FF2B5EF4-FFF2-40B4-BE49-F238E27FC236}">
                <a16:creationId xmlns:a16="http://schemas.microsoft.com/office/drawing/2014/main" id="{BAF875BA-3400-4817-ADE7-4BAC3421AA8B}"/>
              </a:ext>
            </a:extLst>
          </p:cNvPr>
          <p:cNvSpPr txBox="1"/>
          <p:nvPr/>
        </p:nvSpPr>
        <p:spPr>
          <a:xfrm flipH="1">
            <a:off x="13904750" y="7288848"/>
            <a:ext cx="10370998" cy="1656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The Long-Term Evolution of House Prices: An International Perspective, 54%, 2015</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dirty="0">
                <a:latin typeface="Futura"/>
              </a:rPr>
              <a:t>Housing in Canada, 43%, 2011</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Real Estate, Mortgage Markets, and Monetary Policy, 41%, 2008</a:t>
            </a:r>
          </a:p>
        </p:txBody>
      </p:sp>
      <p:sp>
        <p:nvSpPr>
          <p:cNvPr id="150" name="TextBox 149">
            <a:extLst>
              <a:ext uri="{FF2B5EF4-FFF2-40B4-BE49-F238E27FC236}">
                <a16:creationId xmlns:a16="http://schemas.microsoft.com/office/drawing/2014/main" id="{AB273587-C790-4073-82CB-3060818DE6E4}"/>
              </a:ext>
            </a:extLst>
          </p:cNvPr>
          <p:cNvSpPr txBox="1"/>
          <p:nvPr/>
        </p:nvSpPr>
        <p:spPr>
          <a:xfrm>
            <a:off x="16215668" y="4732091"/>
            <a:ext cx="4690387"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Top Speeches in Topic</a:t>
            </a:r>
          </a:p>
        </p:txBody>
      </p:sp>
      <p:sp>
        <p:nvSpPr>
          <p:cNvPr id="55" name="TextBox 54">
            <a:extLst>
              <a:ext uri="{FF2B5EF4-FFF2-40B4-BE49-F238E27FC236}">
                <a16:creationId xmlns:a16="http://schemas.microsoft.com/office/drawing/2014/main" id="{60A7FF1D-89F3-4E37-BD7F-231B89EBDE2E}"/>
              </a:ext>
            </a:extLst>
          </p:cNvPr>
          <p:cNvSpPr txBox="1"/>
          <p:nvPr/>
        </p:nvSpPr>
        <p:spPr>
          <a:xfrm>
            <a:off x="6744529" y="4734501"/>
            <a:ext cx="5327156"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Top 10 Terms in Topic</a:t>
            </a:r>
          </a:p>
        </p:txBody>
      </p:sp>
      <p:sp>
        <p:nvSpPr>
          <p:cNvPr id="15" name="TextBox 14">
            <a:extLst>
              <a:ext uri="{FF2B5EF4-FFF2-40B4-BE49-F238E27FC236}">
                <a16:creationId xmlns:a16="http://schemas.microsoft.com/office/drawing/2014/main" id="{C3A00468-5912-4F0B-8BA3-D6F6142004D6}"/>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Topic Modelling</a:t>
            </a:r>
          </a:p>
        </p:txBody>
      </p:sp>
      <p:sp>
        <p:nvSpPr>
          <p:cNvPr id="20" name="TextBox 19">
            <a:extLst>
              <a:ext uri="{FF2B5EF4-FFF2-40B4-BE49-F238E27FC236}">
                <a16:creationId xmlns:a16="http://schemas.microsoft.com/office/drawing/2014/main" id="{754B4E91-38B4-478B-B711-E33E4682C243}"/>
              </a:ext>
            </a:extLst>
          </p:cNvPr>
          <p:cNvSpPr txBox="1"/>
          <p:nvPr/>
        </p:nvSpPr>
        <p:spPr>
          <a:xfrm>
            <a:off x="13904751" y="11063655"/>
            <a:ext cx="10370998" cy="1618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Demographics, Labour Input, and Economic Potential: Implications for Monetary Policy, 49%, 2007</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50" normalizeH="0" dirty="0">
                <a:ln>
                  <a:noFill/>
                </a:ln>
                <a:solidFill>
                  <a:srgbClr val="000000"/>
                </a:solidFill>
                <a:effectLst/>
                <a:uFillTx/>
                <a:latin typeface="Futura"/>
                <a:sym typeface="Real Text Pro"/>
              </a:rPr>
              <a:t>Aging Gracefully: Canada’s Inevitable Demographic Shift, 49%, 2012</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The Promise of Potential, 40%, 2013</a:t>
            </a:r>
          </a:p>
        </p:txBody>
      </p:sp>
      <p:sp>
        <p:nvSpPr>
          <p:cNvPr id="21" name="TextBox 20">
            <a:extLst>
              <a:ext uri="{FF2B5EF4-FFF2-40B4-BE49-F238E27FC236}">
                <a16:creationId xmlns:a16="http://schemas.microsoft.com/office/drawing/2014/main" id="{36A33F5A-EE45-405D-99C7-E9A306B997C3}"/>
              </a:ext>
            </a:extLst>
          </p:cNvPr>
          <p:cNvSpPr txBox="1"/>
          <p:nvPr/>
        </p:nvSpPr>
        <p:spPr>
          <a:xfrm>
            <a:off x="13904750" y="9177824"/>
            <a:ext cx="10370998" cy="1618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Adjusting to the Fall in Commodity Prices: One Step at a Time, 40%, 2016</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dirty="0">
                <a:latin typeface="Futura"/>
              </a:rPr>
              <a:t>Canadian Economic Update: Strength in Diversity, 34%, 2017</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The Canadian Economy: A Progress Report, 33%, 2016</a:t>
            </a:r>
          </a:p>
        </p:txBody>
      </p:sp>
      <p:pic>
        <p:nvPicPr>
          <p:cNvPr id="23" name="Picture 22">
            <a:extLst>
              <a:ext uri="{FF2B5EF4-FFF2-40B4-BE49-F238E27FC236}">
                <a16:creationId xmlns:a16="http://schemas.microsoft.com/office/drawing/2014/main" id="{54BD1C2E-4CA4-4AB7-98E7-42A124D66EDC}"/>
              </a:ext>
            </a:extLst>
          </p:cNvPr>
          <p:cNvPicPr>
            <a:picLocks noChangeAspect="1"/>
          </p:cNvPicPr>
          <p:nvPr/>
        </p:nvPicPr>
        <p:blipFill rotWithShape="1">
          <a:blip r:embed="rId3">
            <a:extLst>
              <a:ext uri="{28A0092B-C50C-407E-A947-70E740481C1C}">
                <a14:useLocalDpi xmlns:a14="http://schemas.microsoft.com/office/drawing/2010/main" val="0"/>
              </a:ext>
            </a:extLst>
          </a:blip>
          <a:srcRect l="3735" r="14286"/>
          <a:stretch/>
        </p:blipFill>
        <p:spPr>
          <a:xfrm>
            <a:off x="1952236" y="7367021"/>
            <a:ext cx="11952515" cy="1620000"/>
          </a:xfrm>
          <a:prstGeom prst="rect">
            <a:avLst/>
          </a:prstGeom>
        </p:spPr>
      </p:pic>
      <p:pic>
        <p:nvPicPr>
          <p:cNvPr id="25" name="Picture 24">
            <a:extLst>
              <a:ext uri="{FF2B5EF4-FFF2-40B4-BE49-F238E27FC236}">
                <a16:creationId xmlns:a16="http://schemas.microsoft.com/office/drawing/2014/main" id="{AC71327C-47A7-4C91-B528-D5407054FB93}"/>
              </a:ext>
            </a:extLst>
          </p:cNvPr>
          <p:cNvPicPr>
            <a:picLocks noChangeAspect="1"/>
          </p:cNvPicPr>
          <p:nvPr/>
        </p:nvPicPr>
        <p:blipFill rotWithShape="1">
          <a:blip r:embed="rId4">
            <a:extLst>
              <a:ext uri="{28A0092B-C50C-407E-A947-70E740481C1C}">
                <a14:useLocalDpi xmlns:a14="http://schemas.microsoft.com/office/drawing/2010/main" val="0"/>
              </a:ext>
            </a:extLst>
          </a:blip>
          <a:srcRect l="3773" r="14248"/>
          <a:stretch/>
        </p:blipFill>
        <p:spPr>
          <a:xfrm>
            <a:off x="1952236" y="9197520"/>
            <a:ext cx="11952515" cy="1620000"/>
          </a:xfrm>
          <a:prstGeom prst="rect">
            <a:avLst/>
          </a:prstGeom>
        </p:spPr>
      </p:pic>
      <p:pic>
        <p:nvPicPr>
          <p:cNvPr id="27" name="Picture 26">
            <a:extLst>
              <a:ext uri="{FF2B5EF4-FFF2-40B4-BE49-F238E27FC236}">
                <a16:creationId xmlns:a16="http://schemas.microsoft.com/office/drawing/2014/main" id="{4C23DB70-07EB-4806-8D32-D3598199C846}"/>
              </a:ext>
            </a:extLst>
          </p:cNvPr>
          <p:cNvPicPr>
            <a:picLocks noChangeAspect="1"/>
          </p:cNvPicPr>
          <p:nvPr/>
        </p:nvPicPr>
        <p:blipFill rotWithShape="1">
          <a:blip r:embed="rId5">
            <a:extLst>
              <a:ext uri="{28A0092B-C50C-407E-A947-70E740481C1C}">
                <a14:useLocalDpi xmlns:a14="http://schemas.microsoft.com/office/drawing/2010/main" val="0"/>
              </a:ext>
            </a:extLst>
          </a:blip>
          <a:srcRect l="3636" r="14385"/>
          <a:stretch/>
        </p:blipFill>
        <p:spPr>
          <a:xfrm>
            <a:off x="1952236" y="5739093"/>
            <a:ext cx="11952515" cy="1620000"/>
          </a:xfrm>
          <a:prstGeom prst="rect">
            <a:avLst/>
          </a:prstGeom>
        </p:spPr>
      </p:pic>
      <p:pic>
        <p:nvPicPr>
          <p:cNvPr id="29" name="Picture 28">
            <a:extLst>
              <a:ext uri="{FF2B5EF4-FFF2-40B4-BE49-F238E27FC236}">
                <a16:creationId xmlns:a16="http://schemas.microsoft.com/office/drawing/2014/main" id="{5AF4F293-DF0A-4A96-9A20-639F2A441960}"/>
              </a:ext>
            </a:extLst>
          </p:cNvPr>
          <p:cNvPicPr>
            <a:picLocks noChangeAspect="1"/>
          </p:cNvPicPr>
          <p:nvPr/>
        </p:nvPicPr>
        <p:blipFill rotWithShape="1">
          <a:blip r:embed="rId6">
            <a:extLst>
              <a:ext uri="{28A0092B-C50C-407E-A947-70E740481C1C}">
                <a14:useLocalDpi xmlns:a14="http://schemas.microsoft.com/office/drawing/2010/main" val="0"/>
              </a:ext>
            </a:extLst>
          </a:blip>
          <a:srcRect l="3349" r="13328"/>
          <a:stretch/>
        </p:blipFill>
        <p:spPr>
          <a:xfrm>
            <a:off x="1854266" y="11090673"/>
            <a:ext cx="12148457" cy="1620000"/>
          </a:xfrm>
          <a:prstGeom prst="rect">
            <a:avLst/>
          </a:prstGeom>
        </p:spPr>
      </p:pic>
      <p:pic>
        <p:nvPicPr>
          <p:cNvPr id="41" name="Picture 40">
            <a:extLst>
              <a:ext uri="{FF2B5EF4-FFF2-40B4-BE49-F238E27FC236}">
                <a16:creationId xmlns:a16="http://schemas.microsoft.com/office/drawing/2014/main" id="{B6D806E2-B4A5-44DF-8E7B-1976EB51745E}"/>
              </a:ext>
            </a:extLst>
          </p:cNvPr>
          <p:cNvPicPr>
            <a:picLocks noChangeAspect="1"/>
          </p:cNvPicPr>
          <p:nvPr/>
        </p:nvPicPr>
        <p:blipFill>
          <a:blip r:embed="rId7"/>
          <a:stretch>
            <a:fillRect/>
          </a:stretch>
        </p:blipFill>
        <p:spPr>
          <a:xfrm>
            <a:off x="462132" y="7157754"/>
            <a:ext cx="1402500" cy="3060000"/>
          </a:xfrm>
          <a:prstGeom prst="rect">
            <a:avLst/>
          </a:prstGeom>
        </p:spPr>
      </p:pic>
      <p:sp>
        <p:nvSpPr>
          <p:cNvPr id="42" name="TextBox 41">
            <a:extLst>
              <a:ext uri="{FF2B5EF4-FFF2-40B4-BE49-F238E27FC236}">
                <a16:creationId xmlns:a16="http://schemas.microsoft.com/office/drawing/2014/main" id="{C32D2F69-B285-4528-A608-32B8A25DCB87}"/>
              </a:ext>
            </a:extLst>
          </p:cNvPr>
          <p:cNvSpPr txBox="1"/>
          <p:nvPr/>
        </p:nvSpPr>
        <p:spPr>
          <a:xfrm>
            <a:off x="312089" y="4732091"/>
            <a:ext cx="598029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Assigned Topic Label</a:t>
            </a:r>
          </a:p>
        </p:txBody>
      </p:sp>
      <p:pic>
        <p:nvPicPr>
          <p:cNvPr id="17" name="Picture 16" descr="BSIA letterhead.e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8" name="Picture 17"/>
          <p:cNvPicPr>
            <a:picLocks noChangeAspect="1"/>
          </p:cNvPicPr>
          <p:nvPr/>
        </p:nvPicPr>
        <p:blipFill>
          <a:blip r:embed="rId9"/>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22205136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18</a:t>
            </a:fld>
            <a:endParaRPr lang="uk-UA">
              <a:solidFill>
                <a:schemeClr val="bg1">
                  <a:lumMod val="65000"/>
                </a:schemeClr>
              </a:solidFill>
            </a:endParaRPr>
          </a:p>
        </p:txBody>
      </p:sp>
      <p:sp>
        <p:nvSpPr>
          <p:cNvPr id="4" name="Title 3">
            <a:extLst>
              <a:ext uri="{FF2B5EF4-FFF2-40B4-BE49-F238E27FC236}">
                <a16:creationId xmlns:a16="http://schemas.microsoft.com/office/drawing/2014/main" id="{21B5C869-FA94-476D-A0EA-1F6A8485086E}"/>
              </a:ext>
            </a:extLst>
          </p:cNvPr>
          <p:cNvSpPr>
            <a:spLocks noGrp="1"/>
          </p:cNvSpPr>
          <p:nvPr>
            <p:ph type="title"/>
          </p:nvPr>
        </p:nvSpPr>
        <p:spPr>
          <a:xfrm>
            <a:off x="1765300" y="3595267"/>
            <a:ext cx="17551400" cy="1524001"/>
          </a:xfrm>
        </p:spPr>
        <p:txBody>
          <a:bodyPr/>
          <a:lstStyle/>
          <a:p>
            <a:r>
              <a:rPr lang="en-CA" dirty="0"/>
              <a:t>Identifying Topics: US Federal Reserve</a:t>
            </a:r>
          </a:p>
        </p:txBody>
      </p:sp>
      <p:sp>
        <p:nvSpPr>
          <p:cNvPr id="131" name="TextBox 130">
            <a:extLst>
              <a:ext uri="{FF2B5EF4-FFF2-40B4-BE49-F238E27FC236}">
                <a16:creationId xmlns:a16="http://schemas.microsoft.com/office/drawing/2014/main" id="{9B5090A1-79F4-4853-A72E-8110AA55FF41}"/>
              </a:ext>
            </a:extLst>
          </p:cNvPr>
          <p:cNvSpPr txBox="1"/>
          <p:nvPr/>
        </p:nvSpPr>
        <p:spPr>
          <a:xfrm>
            <a:off x="13858631" y="5661080"/>
            <a:ext cx="10416512" cy="1618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spcBef>
                <a:spcPts val="100"/>
              </a:spcBef>
              <a:buFont typeface="+mj-lt"/>
              <a:buAutoNum type="arabicPeriod"/>
            </a:pPr>
            <a:r>
              <a:rPr lang="en-CA" sz="2400" spc="-50" dirty="0">
                <a:latin typeface="Futura"/>
              </a:rPr>
              <a:t>Protecting Homeowners and Sustaining Home Ownership, 73%, 2008</a:t>
            </a:r>
          </a:p>
          <a:p>
            <a:pPr marL="457200" indent="-457200">
              <a:spcBef>
                <a:spcPts val="100"/>
              </a:spcBef>
              <a:buFont typeface="+mj-lt"/>
              <a:buAutoNum type="arabicPeriod"/>
            </a:pPr>
            <a:r>
              <a:rPr lang="en-CA" sz="2400" dirty="0">
                <a:latin typeface="Futura"/>
              </a:rPr>
              <a:t>Encouraging Responsible Mortgage Lending: Prospective Rulemaking Initiatives, 71%, 2007</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Creating More Effective Consumer Disclosures, 68%, 2007</a:t>
            </a:r>
          </a:p>
        </p:txBody>
      </p:sp>
      <p:sp>
        <p:nvSpPr>
          <p:cNvPr id="135" name="TextBox 134">
            <a:extLst>
              <a:ext uri="{FF2B5EF4-FFF2-40B4-BE49-F238E27FC236}">
                <a16:creationId xmlns:a16="http://schemas.microsoft.com/office/drawing/2014/main" id="{A2731BD9-EFC8-41F4-88B2-BCE89405E8FE}"/>
              </a:ext>
            </a:extLst>
          </p:cNvPr>
          <p:cNvSpPr txBox="1"/>
          <p:nvPr/>
        </p:nvSpPr>
        <p:spPr>
          <a:xfrm>
            <a:off x="13820180" y="7571465"/>
            <a:ext cx="10496341" cy="1618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dirty="0">
                <a:latin typeface="Futura"/>
              </a:rPr>
              <a:t>Where Do Consumers Fit in the Fintech Stack?, 56%, 2017</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dirty="0">
                <a:latin typeface="Futura"/>
              </a:rPr>
              <a:t>Developments in the Landscape for Consumer Credit and Payments, 38%, 2010</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lang="en-CA" sz="2400" spc="-100" dirty="0">
                <a:latin typeface="Futura"/>
              </a:rPr>
              <a:t>Financial Access for Immigrants: The Case of Remittances, 29%, 2004</a:t>
            </a:r>
          </a:p>
        </p:txBody>
      </p:sp>
      <p:sp>
        <p:nvSpPr>
          <p:cNvPr id="150" name="TextBox 149">
            <a:extLst>
              <a:ext uri="{FF2B5EF4-FFF2-40B4-BE49-F238E27FC236}">
                <a16:creationId xmlns:a16="http://schemas.microsoft.com/office/drawing/2014/main" id="{AB273587-C790-4073-82CB-3060818DE6E4}"/>
              </a:ext>
            </a:extLst>
          </p:cNvPr>
          <p:cNvSpPr txBox="1"/>
          <p:nvPr/>
        </p:nvSpPr>
        <p:spPr>
          <a:xfrm>
            <a:off x="16225430" y="4727418"/>
            <a:ext cx="4690387"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Top Speeches in Topic</a:t>
            </a:r>
          </a:p>
        </p:txBody>
      </p:sp>
      <p:sp>
        <p:nvSpPr>
          <p:cNvPr id="55" name="TextBox 54">
            <a:extLst>
              <a:ext uri="{FF2B5EF4-FFF2-40B4-BE49-F238E27FC236}">
                <a16:creationId xmlns:a16="http://schemas.microsoft.com/office/drawing/2014/main" id="{60A7FF1D-89F3-4E37-BD7F-231B89EBDE2E}"/>
              </a:ext>
            </a:extLst>
          </p:cNvPr>
          <p:cNvSpPr txBox="1"/>
          <p:nvPr/>
        </p:nvSpPr>
        <p:spPr>
          <a:xfrm>
            <a:off x="6726577" y="4745572"/>
            <a:ext cx="598029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Top 10 Terms in Topic</a:t>
            </a:r>
          </a:p>
        </p:txBody>
      </p:sp>
      <p:sp>
        <p:nvSpPr>
          <p:cNvPr id="15" name="TextBox 14">
            <a:extLst>
              <a:ext uri="{FF2B5EF4-FFF2-40B4-BE49-F238E27FC236}">
                <a16:creationId xmlns:a16="http://schemas.microsoft.com/office/drawing/2014/main" id="{C3A00468-5912-4F0B-8BA3-D6F6142004D6}"/>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Topic Modelling</a:t>
            </a:r>
          </a:p>
        </p:txBody>
      </p:sp>
      <p:pic>
        <p:nvPicPr>
          <p:cNvPr id="3" name="Picture 2">
            <a:extLst>
              <a:ext uri="{FF2B5EF4-FFF2-40B4-BE49-F238E27FC236}">
                <a16:creationId xmlns:a16="http://schemas.microsoft.com/office/drawing/2014/main" id="{7A7B2461-F0E3-4CBA-B90C-3D95B4384166}"/>
              </a:ext>
            </a:extLst>
          </p:cNvPr>
          <p:cNvPicPr>
            <a:picLocks noChangeAspect="1"/>
          </p:cNvPicPr>
          <p:nvPr/>
        </p:nvPicPr>
        <p:blipFill rotWithShape="1">
          <a:blip r:embed="rId3">
            <a:extLst>
              <a:ext uri="{28A0092B-C50C-407E-A947-70E740481C1C}">
                <a14:useLocalDpi xmlns:a14="http://schemas.microsoft.com/office/drawing/2010/main" val="0"/>
              </a:ext>
            </a:extLst>
          </a:blip>
          <a:srcRect l="2230" r="14415"/>
          <a:stretch/>
        </p:blipFill>
        <p:spPr>
          <a:xfrm>
            <a:off x="1666913" y="9359409"/>
            <a:ext cx="12153269" cy="1620000"/>
          </a:xfrm>
          <a:prstGeom prst="rect">
            <a:avLst/>
          </a:prstGeom>
        </p:spPr>
      </p:pic>
      <p:pic>
        <p:nvPicPr>
          <p:cNvPr id="7" name="Picture 6">
            <a:extLst>
              <a:ext uri="{FF2B5EF4-FFF2-40B4-BE49-F238E27FC236}">
                <a16:creationId xmlns:a16="http://schemas.microsoft.com/office/drawing/2014/main" id="{9C35A52F-AE8D-4EB8-8D5F-FEBE71962882}"/>
              </a:ext>
            </a:extLst>
          </p:cNvPr>
          <p:cNvPicPr>
            <a:picLocks noChangeAspect="1"/>
          </p:cNvPicPr>
          <p:nvPr/>
        </p:nvPicPr>
        <p:blipFill rotWithShape="1">
          <a:blip r:embed="rId4">
            <a:extLst>
              <a:ext uri="{28A0092B-C50C-407E-A947-70E740481C1C}">
                <a14:useLocalDpi xmlns:a14="http://schemas.microsoft.com/office/drawing/2010/main" val="0"/>
              </a:ext>
            </a:extLst>
          </a:blip>
          <a:srcRect l="3617" r="14879"/>
          <a:stretch/>
        </p:blipFill>
        <p:spPr>
          <a:xfrm>
            <a:off x="1936821" y="7611677"/>
            <a:ext cx="11883359" cy="1620000"/>
          </a:xfrm>
          <a:prstGeom prst="rect">
            <a:avLst/>
          </a:prstGeom>
        </p:spPr>
      </p:pic>
      <p:pic>
        <p:nvPicPr>
          <p:cNvPr id="9" name="Picture 8">
            <a:extLst>
              <a:ext uri="{FF2B5EF4-FFF2-40B4-BE49-F238E27FC236}">
                <a16:creationId xmlns:a16="http://schemas.microsoft.com/office/drawing/2014/main" id="{71D9D112-FD6D-4848-857E-FEE882263D6D}"/>
              </a:ext>
            </a:extLst>
          </p:cNvPr>
          <p:cNvPicPr>
            <a:picLocks noChangeAspect="1"/>
          </p:cNvPicPr>
          <p:nvPr/>
        </p:nvPicPr>
        <p:blipFill rotWithShape="1">
          <a:blip r:embed="rId5">
            <a:extLst>
              <a:ext uri="{28A0092B-C50C-407E-A947-70E740481C1C}">
                <a14:useLocalDpi xmlns:a14="http://schemas.microsoft.com/office/drawing/2010/main" val="0"/>
              </a:ext>
            </a:extLst>
          </a:blip>
          <a:srcRect l="2629" r="14014"/>
          <a:stretch/>
        </p:blipFill>
        <p:spPr>
          <a:xfrm>
            <a:off x="1734390" y="5757112"/>
            <a:ext cx="12153269" cy="1620000"/>
          </a:xfrm>
          <a:prstGeom prst="rect">
            <a:avLst/>
          </a:prstGeom>
        </p:spPr>
      </p:pic>
      <p:pic>
        <p:nvPicPr>
          <p:cNvPr id="11" name="Picture 10">
            <a:extLst>
              <a:ext uri="{FF2B5EF4-FFF2-40B4-BE49-F238E27FC236}">
                <a16:creationId xmlns:a16="http://schemas.microsoft.com/office/drawing/2014/main" id="{77DE7B1D-6A74-4F5C-80A4-B32D447756FA}"/>
              </a:ext>
            </a:extLst>
          </p:cNvPr>
          <p:cNvPicPr>
            <a:picLocks noChangeAspect="1"/>
          </p:cNvPicPr>
          <p:nvPr/>
        </p:nvPicPr>
        <p:blipFill rotWithShape="1">
          <a:blip r:embed="rId6">
            <a:extLst>
              <a:ext uri="{28A0092B-C50C-407E-A947-70E740481C1C}">
                <a14:useLocalDpi xmlns:a14="http://schemas.microsoft.com/office/drawing/2010/main" val="0"/>
              </a:ext>
            </a:extLst>
          </a:blip>
          <a:srcRect l="2482" r="14162"/>
          <a:stretch/>
        </p:blipFill>
        <p:spPr>
          <a:xfrm>
            <a:off x="1666913" y="11063708"/>
            <a:ext cx="12153268" cy="1620000"/>
          </a:xfrm>
          <a:prstGeom prst="rect">
            <a:avLst/>
          </a:prstGeom>
        </p:spPr>
      </p:pic>
      <p:sp>
        <p:nvSpPr>
          <p:cNvPr id="12" name="TextBox 11">
            <a:extLst>
              <a:ext uri="{FF2B5EF4-FFF2-40B4-BE49-F238E27FC236}">
                <a16:creationId xmlns:a16="http://schemas.microsoft.com/office/drawing/2014/main" id="{2868D095-EBB8-4AF3-BDB3-5825C2E6749D}"/>
              </a:ext>
            </a:extLst>
          </p:cNvPr>
          <p:cNvSpPr txBox="1"/>
          <p:nvPr/>
        </p:nvSpPr>
        <p:spPr>
          <a:xfrm>
            <a:off x="13820180" y="10994533"/>
            <a:ext cx="10387484" cy="19877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Comments on the Resolution Framework for Bank Holding Companies in the United States, 65%, 2016</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Toward Building a More Effective Resolution Regime: Progress and Challenges, 57%,  2013</a:t>
            </a:r>
          </a:p>
          <a:p>
            <a:pPr marL="457200" marR="0" indent="-457200" algn="l" defTabSz="812800" rtl="0" fontAlgn="auto" latinLnBrk="0" hangingPunct="0">
              <a:lnSpc>
                <a:spcPct val="100000"/>
              </a:lnSpc>
              <a:spcBef>
                <a:spcPts val="100"/>
              </a:spcBef>
              <a:spcAft>
                <a:spcPts val="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Ending “Too Big to Fail”, 54%, 2013</a:t>
            </a:r>
          </a:p>
        </p:txBody>
      </p:sp>
      <p:sp>
        <p:nvSpPr>
          <p:cNvPr id="24" name="TextBox 23">
            <a:extLst>
              <a:ext uri="{FF2B5EF4-FFF2-40B4-BE49-F238E27FC236}">
                <a16:creationId xmlns:a16="http://schemas.microsoft.com/office/drawing/2014/main" id="{29D6CFED-02BA-44C9-BA61-AA07356301CD}"/>
              </a:ext>
            </a:extLst>
          </p:cNvPr>
          <p:cNvSpPr txBox="1"/>
          <p:nvPr/>
        </p:nvSpPr>
        <p:spPr>
          <a:xfrm>
            <a:off x="13820180" y="9395582"/>
            <a:ext cx="10387484" cy="12362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00000"/>
              </a:lnSpc>
              <a:spcBef>
                <a:spcPts val="0"/>
              </a:spcBef>
              <a:spcAft>
                <a:spcPts val="100"/>
              </a:spcAft>
              <a:buClr>
                <a:srgbClr val="ABAEAD"/>
              </a:buClr>
              <a:buSzTx/>
              <a:buFont typeface="+mj-lt"/>
              <a:buAutoNum type="arabicPeriod"/>
              <a:tabLst/>
            </a:pPr>
            <a:r>
              <a:rPr kumimoji="0" lang="en-CA" sz="2400" b="0" i="0" u="none" strike="noStrike" cap="none" spc="0" normalizeH="0" baseline="0" dirty="0">
                <a:ln>
                  <a:noFill/>
                </a:ln>
                <a:solidFill>
                  <a:srgbClr val="000000"/>
                </a:solidFill>
                <a:effectLst/>
                <a:uFillTx/>
                <a:latin typeface="Futura"/>
                <a:sym typeface="Real Text Pro"/>
              </a:rPr>
              <a:t>Recessions and Recoveries Associated with Asset-Price Movements: What Do We Know?, 42%, 2005</a:t>
            </a:r>
          </a:p>
          <a:p>
            <a:pPr marL="457200" marR="0" indent="-457200" algn="l" defTabSz="812800" rtl="0" fontAlgn="auto" latinLnBrk="0" hangingPunct="0">
              <a:lnSpc>
                <a:spcPct val="100000"/>
              </a:lnSpc>
              <a:spcBef>
                <a:spcPts val="0"/>
              </a:spcBef>
              <a:spcAft>
                <a:spcPts val="100"/>
              </a:spcAft>
              <a:buClr>
                <a:srgbClr val="ABAEAD"/>
              </a:buClr>
              <a:buSzTx/>
              <a:buFont typeface="+mj-lt"/>
              <a:buAutoNum type="arabicPeriod"/>
              <a:tabLst/>
            </a:pPr>
            <a:r>
              <a:rPr lang="en-CA" sz="2400" dirty="0">
                <a:latin typeface="Futura"/>
              </a:rPr>
              <a:t>How Should We Respond to Asset Price Bubbles?, 38%, 2008</a:t>
            </a:r>
          </a:p>
        </p:txBody>
      </p:sp>
      <p:pic>
        <p:nvPicPr>
          <p:cNvPr id="18" name="Picture 17">
            <a:extLst>
              <a:ext uri="{FF2B5EF4-FFF2-40B4-BE49-F238E27FC236}">
                <a16:creationId xmlns:a16="http://schemas.microsoft.com/office/drawing/2014/main" id="{8B1F1C08-E775-487C-8F20-5C8F932C7367}"/>
              </a:ext>
            </a:extLst>
          </p:cNvPr>
          <p:cNvPicPr>
            <a:picLocks noChangeAspect="1"/>
          </p:cNvPicPr>
          <p:nvPr/>
        </p:nvPicPr>
        <p:blipFill>
          <a:blip r:embed="rId7"/>
          <a:stretch>
            <a:fillRect/>
          </a:stretch>
        </p:blipFill>
        <p:spPr>
          <a:xfrm>
            <a:off x="450850" y="7151432"/>
            <a:ext cx="1436327" cy="3060000"/>
          </a:xfrm>
          <a:prstGeom prst="rect">
            <a:avLst/>
          </a:prstGeom>
        </p:spPr>
      </p:pic>
      <p:sp>
        <p:nvSpPr>
          <p:cNvPr id="28" name="TextBox 27">
            <a:extLst>
              <a:ext uri="{FF2B5EF4-FFF2-40B4-BE49-F238E27FC236}">
                <a16:creationId xmlns:a16="http://schemas.microsoft.com/office/drawing/2014/main" id="{58A7292B-8584-4305-A071-EF8EA6A4C112}"/>
              </a:ext>
            </a:extLst>
          </p:cNvPr>
          <p:cNvSpPr txBox="1"/>
          <p:nvPr/>
        </p:nvSpPr>
        <p:spPr>
          <a:xfrm>
            <a:off x="312089" y="4736869"/>
            <a:ext cx="598029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Assigned Topic Label</a:t>
            </a:r>
          </a:p>
        </p:txBody>
      </p:sp>
      <p:pic>
        <p:nvPicPr>
          <p:cNvPr id="17" name="Picture 16" descr="BSIA letterhead.e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9" name="Picture 18"/>
          <p:cNvPicPr>
            <a:picLocks noChangeAspect="1"/>
          </p:cNvPicPr>
          <p:nvPr/>
        </p:nvPicPr>
        <p:blipFill>
          <a:blip r:embed="rId9"/>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08215171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Top 10 Topics in Corpus</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19</a:t>
            </a:fld>
            <a:endParaRPr lang="uk-UA">
              <a:solidFill>
                <a:schemeClr val="bg1">
                  <a:lumMod val="65000"/>
                </a:schemeClr>
              </a:solidFill>
            </a:endParaRPr>
          </a:p>
        </p:txBody>
      </p:sp>
      <p:sp>
        <p:nvSpPr>
          <p:cNvPr id="6" name="TextBox 5">
            <a:extLst>
              <a:ext uri="{FF2B5EF4-FFF2-40B4-BE49-F238E27FC236}">
                <a16:creationId xmlns:a16="http://schemas.microsoft.com/office/drawing/2014/main" id="{45223B47-EC2B-49A6-BF6D-60A77793DD51}"/>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Scope and Content</a:t>
            </a:r>
          </a:p>
        </p:txBody>
      </p:sp>
      <p:graphicFrame>
        <p:nvGraphicFramePr>
          <p:cNvPr id="4" name="Table 3">
            <a:extLst>
              <a:ext uri="{FF2B5EF4-FFF2-40B4-BE49-F238E27FC236}">
                <a16:creationId xmlns:a16="http://schemas.microsoft.com/office/drawing/2014/main" id="{4BF5090E-4435-4EDF-B255-3B9AD345CD72}"/>
              </a:ext>
            </a:extLst>
          </p:cNvPr>
          <p:cNvGraphicFramePr>
            <a:graphicFrameLocks noGrp="1"/>
          </p:cNvGraphicFramePr>
          <p:nvPr>
            <p:extLst>
              <p:ext uri="{D42A27DB-BD31-4B8C-83A1-F6EECF244321}">
                <p14:modId xmlns:p14="http://schemas.microsoft.com/office/powerpoint/2010/main" val="1145258070"/>
              </p:ext>
            </p:extLst>
          </p:nvPr>
        </p:nvGraphicFramePr>
        <p:xfrm>
          <a:off x="1765300" y="5765599"/>
          <a:ext cx="10138852" cy="7182080"/>
        </p:xfrm>
        <a:graphic>
          <a:graphicData uri="http://schemas.openxmlformats.org/drawingml/2006/table">
            <a:tbl>
              <a:tblPr firstRow="1" firstCol="1" bandRow="1">
                <a:tableStyleId>{5940675A-B579-460E-94D1-54222C63F5DA}</a:tableStyleId>
              </a:tblPr>
              <a:tblGrid>
                <a:gridCol w="720000">
                  <a:extLst>
                    <a:ext uri="{9D8B030D-6E8A-4147-A177-3AD203B41FA5}">
                      <a16:colId xmlns:a16="http://schemas.microsoft.com/office/drawing/2014/main" val="2184615554"/>
                    </a:ext>
                  </a:extLst>
                </a:gridCol>
                <a:gridCol w="7200000">
                  <a:extLst>
                    <a:ext uri="{9D8B030D-6E8A-4147-A177-3AD203B41FA5}">
                      <a16:colId xmlns:a16="http://schemas.microsoft.com/office/drawing/2014/main" val="3339704147"/>
                    </a:ext>
                  </a:extLst>
                </a:gridCol>
                <a:gridCol w="2218852">
                  <a:extLst>
                    <a:ext uri="{9D8B030D-6E8A-4147-A177-3AD203B41FA5}">
                      <a16:colId xmlns:a16="http://schemas.microsoft.com/office/drawing/2014/main" val="68629708"/>
                    </a:ext>
                  </a:extLst>
                </a:gridCol>
              </a:tblGrid>
              <a:tr h="1044275">
                <a:tc>
                  <a:txBody>
                    <a:bodyPr/>
                    <a:lstStyle/>
                    <a:p>
                      <a:pPr algn="ctr">
                        <a:spcAft>
                          <a:spcPts val="0"/>
                        </a:spcAft>
                      </a:pPr>
                      <a:r>
                        <a:rPr lang="en-US" sz="2800" dirty="0">
                          <a:effectLst/>
                          <a:latin typeface="Futura"/>
                        </a:rPr>
                        <a:t> </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US" sz="2800" dirty="0">
                          <a:effectLst/>
                          <a:latin typeface="Futura"/>
                        </a:rPr>
                        <a:t>Topic Label</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2800" dirty="0">
                          <a:effectLst/>
                          <a:latin typeface="Futura"/>
                        </a:rPr>
                        <a:t>Probability of Topic in Corpus</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28192168"/>
                  </a:ext>
                </a:extLst>
              </a:tr>
              <a:tr h="590192">
                <a:tc>
                  <a:txBody>
                    <a:bodyPr/>
                    <a:lstStyle/>
                    <a:p>
                      <a:pPr algn="ctr">
                        <a:spcAft>
                          <a:spcPts val="0"/>
                        </a:spcAft>
                      </a:pPr>
                      <a:r>
                        <a:rPr lang="en-CA" sz="2800" dirty="0">
                          <a:effectLst/>
                          <a:latin typeface="Futura"/>
                        </a:rPr>
                        <a:t>1</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Economic Outlook</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6.4%</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26342248"/>
                  </a:ext>
                </a:extLst>
              </a:tr>
              <a:tr h="590192">
                <a:tc>
                  <a:txBody>
                    <a:bodyPr/>
                    <a:lstStyle/>
                    <a:p>
                      <a:pPr algn="ctr">
                        <a:spcAft>
                          <a:spcPts val="0"/>
                        </a:spcAft>
                      </a:pPr>
                      <a:r>
                        <a:rPr lang="en-CA" sz="2800" dirty="0">
                          <a:effectLst/>
                          <a:latin typeface="Futura"/>
                        </a:rPr>
                        <a:t>2</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Inflation Targeting Framework</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5.6%</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18216679"/>
                  </a:ext>
                </a:extLst>
              </a:tr>
              <a:tr h="590192">
                <a:tc>
                  <a:txBody>
                    <a:bodyPr/>
                    <a:lstStyle/>
                    <a:p>
                      <a:pPr algn="ctr">
                        <a:spcAft>
                          <a:spcPts val="0"/>
                        </a:spcAft>
                      </a:pPr>
                      <a:r>
                        <a:rPr lang="en-CA" sz="2800">
                          <a:effectLst/>
                          <a:latin typeface="Futura"/>
                        </a:rPr>
                        <a:t>3</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Adjusting to Globalization</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a:effectLst/>
                          <a:latin typeface="Futura"/>
                        </a:rPr>
                        <a:t>3.8%</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83764483"/>
                  </a:ext>
                </a:extLst>
              </a:tr>
              <a:tr h="590192">
                <a:tc>
                  <a:txBody>
                    <a:bodyPr/>
                    <a:lstStyle/>
                    <a:p>
                      <a:pPr algn="ctr">
                        <a:spcAft>
                          <a:spcPts val="0"/>
                        </a:spcAft>
                      </a:pPr>
                      <a:r>
                        <a:rPr lang="en-CA" sz="2800" dirty="0">
                          <a:effectLst/>
                          <a:latin typeface="Futura"/>
                        </a:rPr>
                        <a:t>4</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Productivity &amp; Innovation</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a:effectLst/>
                          <a:latin typeface="Futura"/>
                        </a:rPr>
                        <a:t>3.6%</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33373438"/>
                  </a:ext>
                </a:extLst>
              </a:tr>
              <a:tr h="590192">
                <a:tc>
                  <a:txBody>
                    <a:bodyPr/>
                    <a:lstStyle/>
                    <a:p>
                      <a:pPr algn="ctr">
                        <a:spcAft>
                          <a:spcPts val="0"/>
                        </a:spcAft>
                      </a:pPr>
                      <a:r>
                        <a:rPr lang="en-CA" sz="2800">
                          <a:effectLst/>
                          <a:latin typeface="Futura"/>
                        </a:rPr>
                        <a:t>5</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Global Economic Recovery</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a:effectLst/>
                          <a:latin typeface="Futura"/>
                        </a:rPr>
                        <a:t>3.6%</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7922857"/>
                  </a:ext>
                </a:extLst>
              </a:tr>
              <a:tr h="590192">
                <a:tc>
                  <a:txBody>
                    <a:bodyPr/>
                    <a:lstStyle/>
                    <a:p>
                      <a:pPr algn="ctr">
                        <a:spcAft>
                          <a:spcPts val="0"/>
                        </a:spcAft>
                      </a:pPr>
                      <a:r>
                        <a:rPr lang="en-CA" sz="2800" dirty="0">
                          <a:effectLst/>
                          <a:latin typeface="Futura"/>
                        </a:rPr>
                        <a:t>6</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Inflation Outlook</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3.5%</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98882742"/>
                  </a:ext>
                </a:extLst>
              </a:tr>
              <a:tr h="590192">
                <a:tc>
                  <a:txBody>
                    <a:bodyPr/>
                    <a:lstStyle/>
                    <a:p>
                      <a:pPr algn="ctr">
                        <a:spcAft>
                          <a:spcPts val="0"/>
                        </a:spcAft>
                      </a:pPr>
                      <a:r>
                        <a:rPr lang="en-CA" sz="2800" dirty="0">
                          <a:effectLst/>
                          <a:latin typeface="Futura"/>
                        </a:rPr>
                        <a:t>7</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Role of the Bank of Canada</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3.5%</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00361161"/>
                  </a:ext>
                </a:extLst>
              </a:tr>
              <a:tr h="590192">
                <a:tc>
                  <a:txBody>
                    <a:bodyPr/>
                    <a:lstStyle/>
                    <a:p>
                      <a:pPr algn="ctr">
                        <a:spcAft>
                          <a:spcPts val="0"/>
                        </a:spcAft>
                      </a:pPr>
                      <a:r>
                        <a:rPr lang="en-CA" sz="2800" dirty="0">
                          <a:effectLst/>
                          <a:latin typeface="Futura"/>
                        </a:rPr>
                        <a:t>8</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Financial System Regulation &amp; Reform</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2.9%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61718679"/>
                  </a:ext>
                </a:extLst>
              </a:tr>
              <a:tr h="590192">
                <a:tc>
                  <a:txBody>
                    <a:bodyPr/>
                    <a:lstStyle/>
                    <a:p>
                      <a:pPr algn="ctr">
                        <a:spcAft>
                          <a:spcPts val="0"/>
                        </a:spcAft>
                      </a:pPr>
                      <a:r>
                        <a:rPr lang="en-CA" sz="2800" dirty="0">
                          <a:effectLst/>
                          <a:latin typeface="Futura"/>
                        </a:rPr>
                        <a:t>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Principles for Good Economic Policy</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2.9%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4001556"/>
                  </a:ext>
                </a:extLst>
              </a:tr>
              <a:tr h="590192">
                <a:tc>
                  <a:txBody>
                    <a:bodyPr/>
                    <a:lstStyle/>
                    <a:p>
                      <a:pPr algn="ctr">
                        <a:spcAft>
                          <a:spcPts val="0"/>
                        </a:spcAft>
                      </a:pPr>
                      <a:r>
                        <a:rPr lang="en-CA" sz="2800" dirty="0">
                          <a:effectLst/>
                          <a:latin typeface="Futura"/>
                        </a:rPr>
                        <a:t>10</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l">
                        <a:spcAft>
                          <a:spcPts val="0"/>
                        </a:spcAft>
                      </a:pPr>
                      <a:r>
                        <a:rPr lang="en-CA" sz="2800" dirty="0">
                          <a:effectLst/>
                          <a:latin typeface="Futura"/>
                        </a:rPr>
                        <a:t>Understanding Low Economic Growth</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CA" sz="2800" dirty="0">
                          <a:effectLst/>
                          <a:latin typeface="Futura"/>
                        </a:rPr>
                        <a:t>2.8%</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7730076"/>
                  </a:ext>
                </a:extLst>
              </a:tr>
            </a:tbl>
          </a:graphicData>
        </a:graphic>
      </p:graphicFrame>
      <p:graphicFrame>
        <p:nvGraphicFramePr>
          <p:cNvPr id="7" name="Table 6">
            <a:extLst>
              <a:ext uri="{FF2B5EF4-FFF2-40B4-BE49-F238E27FC236}">
                <a16:creationId xmlns:a16="http://schemas.microsoft.com/office/drawing/2014/main" id="{262231E3-0209-4FC7-89EE-32A30BA8EB23}"/>
              </a:ext>
            </a:extLst>
          </p:cNvPr>
          <p:cNvGraphicFramePr>
            <a:graphicFrameLocks noGrp="1"/>
          </p:cNvGraphicFramePr>
          <p:nvPr>
            <p:extLst>
              <p:ext uri="{D42A27DB-BD31-4B8C-83A1-F6EECF244321}">
                <p14:modId xmlns:p14="http://schemas.microsoft.com/office/powerpoint/2010/main" val="4091397635"/>
              </p:ext>
            </p:extLst>
          </p:nvPr>
        </p:nvGraphicFramePr>
        <p:xfrm>
          <a:off x="12479850" y="5765600"/>
          <a:ext cx="10137600" cy="7145050"/>
        </p:xfrm>
        <a:graphic>
          <a:graphicData uri="http://schemas.openxmlformats.org/drawingml/2006/table">
            <a:tbl>
              <a:tblPr firstCol="1">
                <a:tableStyleId>{5940675A-B579-460E-94D1-54222C63F5DA}</a:tableStyleId>
              </a:tblPr>
              <a:tblGrid>
                <a:gridCol w="720000">
                  <a:extLst>
                    <a:ext uri="{9D8B030D-6E8A-4147-A177-3AD203B41FA5}">
                      <a16:colId xmlns:a16="http://schemas.microsoft.com/office/drawing/2014/main" val="1172181822"/>
                    </a:ext>
                  </a:extLst>
                </a:gridCol>
                <a:gridCol w="7200000">
                  <a:extLst>
                    <a:ext uri="{9D8B030D-6E8A-4147-A177-3AD203B41FA5}">
                      <a16:colId xmlns:a16="http://schemas.microsoft.com/office/drawing/2014/main" val="3170590854"/>
                    </a:ext>
                  </a:extLst>
                </a:gridCol>
                <a:gridCol w="2217600">
                  <a:extLst>
                    <a:ext uri="{9D8B030D-6E8A-4147-A177-3AD203B41FA5}">
                      <a16:colId xmlns:a16="http://schemas.microsoft.com/office/drawing/2014/main" val="4034512473"/>
                    </a:ext>
                  </a:extLst>
                </a:gridCol>
              </a:tblGrid>
              <a:tr h="899895">
                <a:tc>
                  <a:txBody>
                    <a:bodyPr/>
                    <a:lstStyle/>
                    <a:p>
                      <a:pPr algn="ctr"/>
                      <a:endParaRPr lang="en-CA" sz="2800" dirty="0">
                        <a:effectLst/>
                        <a:latin typeface="Futur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2800" dirty="0">
                          <a:effectLst/>
                          <a:latin typeface="Futura"/>
                        </a:rPr>
                        <a:t>Topic Label</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2800" dirty="0">
                          <a:effectLst/>
                          <a:latin typeface="Futura"/>
                        </a:rPr>
                        <a:t>Probability of Topic in Corpus</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5144435"/>
                  </a:ext>
                </a:extLst>
              </a:tr>
              <a:tr h="533172">
                <a:tc>
                  <a:txBody>
                    <a:bodyPr/>
                    <a:lstStyle/>
                    <a:p>
                      <a:pPr algn="ctr">
                        <a:spcAft>
                          <a:spcPts val="0"/>
                        </a:spcAft>
                      </a:pPr>
                      <a:r>
                        <a:rPr lang="en-CA" sz="2800" dirty="0">
                          <a:effectLst/>
                          <a:latin typeface="Futura"/>
                        </a:rPr>
                        <a:t>1</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a:effectLst/>
                          <a:latin typeface="Futura"/>
                        </a:rPr>
                        <a:t>GDP Growth</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0480905"/>
                  </a:ext>
                </a:extLst>
              </a:tr>
              <a:tr h="1066342">
                <a:tc>
                  <a:txBody>
                    <a:bodyPr/>
                    <a:lstStyle/>
                    <a:p>
                      <a:pPr algn="ctr">
                        <a:spcAft>
                          <a:spcPts val="0"/>
                        </a:spcAft>
                      </a:pPr>
                      <a:r>
                        <a:rPr lang="en-CA" sz="2800" dirty="0">
                          <a:effectLst/>
                          <a:latin typeface="Futura"/>
                        </a:rPr>
                        <a:t>2</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Financial Regulatory &amp; Supervisory Framework</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728878"/>
                  </a:ext>
                </a:extLst>
              </a:tr>
              <a:tr h="533172">
                <a:tc>
                  <a:txBody>
                    <a:bodyPr/>
                    <a:lstStyle/>
                    <a:p>
                      <a:pPr algn="ctr">
                        <a:spcAft>
                          <a:spcPts val="0"/>
                        </a:spcAft>
                      </a:pPr>
                      <a:r>
                        <a:rPr lang="en-CA" sz="2800" dirty="0">
                          <a:effectLst/>
                          <a:latin typeface="Futura"/>
                        </a:rPr>
                        <a:t>3</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Challenges for Monetary Policy</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2.8%</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7765929"/>
                  </a:ext>
                </a:extLst>
              </a:tr>
              <a:tr h="533172">
                <a:tc>
                  <a:txBody>
                    <a:bodyPr/>
                    <a:lstStyle/>
                    <a:p>
                      <a:pPr algn="ctr">
                        <a:spcAft>
                          <a:spcPts val="0"/>
                        </a:spcAft>
                      </a:pPr>
                      <a:r>
                        <a:rPr lang="en-CA" sz="2800" dirty="0">
                          <a:effectLst/>
                          <a:latin typeface="Futura"/>
                        </a:rPr>
                        <a:t>4</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Challenges of Macroeconomic Policy</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2.7%</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3071220"/>
                  </a:ext>
                </a:extLst>
              </a:tr>
              <a:tr h="533172">
                <a:tc>
                  <a:txBody>
                    <a:bodyPr/>
                    <a:lstStyle/>
                    <a:p>
                      <a:pPr algn="ctr">
                        <a:spcAft>
                          <a:spcPts val="0"/>
                        </a:spcAft>
                      </a:pPr>
                      <a:r>
                        <a:rPr lang="en-CA" sz="2800" dirty="0">
                          <a:effectLst/>
                          <a:latin typeface="Futura"/>
                        </a:rPr>
                        <a:t>5</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Community Economic Development</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2.5%</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6752618"/>
                  </a:ext>
                </a:extLst>
              </a:tr>
              <a:tr h="533172">
                <a:tc>
                  <a:txBody>
                    <a:bodyPr/>
                    <a:lstStyle/>
                    <a:p>
                      <a:pPr algn="ctr">
                        <a:spcAft>
                          <a:spcPts val="0"/>
                        </a:spcAft>
                      </a:pPr>
                      <a:r>
                        <a:rPr lang="en-CA" sz="2800" dirty="0">
                          <a:effectLst/>
                          <a:latin typeface="Futura"/>
                        </a:rPr>
                        <a:t>6</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Economic Flexibility &amp; Adaptation</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2.5%</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9105003"/>
                  </a:ext>
                </a:extLst>
              </a:tr>
              <a:tr h="533172">
                <a:tc>
                  <a:txBody>
                    <a:bodyPr/>
                    <a:lstStyle/>
                    <a:p>
                      <a:pPr algn="ctr">
                        <a:spcAft>
                          <a:spcPts val="0"/>
                        </a:spcAft>
                      </a:pPr>
                      <a:r>
                        <a:rPr lang="en-CA" sz="2800" dirty="0">
                          <a:effectLst/>
                          <a:latin typeface="Futura"/>
                        </a:rPr>
                        <a:t>7</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a:effectLst/>
                          <a:latin typeface="Futura"/>
                        </a:rPr>
                        <a:t>Technology &amp; Innovation</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2.4%</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1813658"/>
                  </a:ext>
                </a:extLst>
              </a:tr>
              <a:tr h="533172">
                <a:tc>
                  <a:txBody>
                    <a:bodyPr/>
                    <a:lstStyle/>
                    <a:p>
                      <a:pPr algn="ctr">
                        <a:spcAft>
                          <a:spcPts val="0"/>
                        </a:spcAft>
                      </a:pPr>
                      <a:r>
                        <a:rPr lang="en-CA" sz="2800">
                          <a:effectLst/>
                          <a:latin typeface="Futura"/>
                        </a:rPr>
                        <a:t>8</a:t>
                      </a:r>
                      <a:endParaRPr lang="en-CA" sz="280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Liquidity Facilities</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2.2%</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1905583"/>
                  </a:ext>
                </a:extLst>
              </a:tr>
              <a:tr h="533172">
                <a:tc>
                  <a:txBody>
                    <a:bodyPr/>
                    <a:lstStyle/>
                    <a:p>
                      <a:pPr algn="ctr">
                        <a:spcAft>
                          <a:spcPts val="0"/>
                        </a:spcAft>
                      </a:pPr>
                      <a:r>
                        <a:rPr lang="en-CA" sz="2800" dirty="0">
                          <a:effectLst/>
                          <a:latin typeface="Futura"/>
                        </a:rPr>
                        <a:t>9</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Monetary Policy Outlook</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2.1%</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3493966"/>
                  </a:ext>
                </a:extLst>
              </a:tr>
              <a:tr h="533172">
                <a:tc>
                  <a:txBody>
                    <a:bodyPr/>
                    <a:lstStyle/>
                    <a:p>
                      <a:pPr algn="ctr">
                        <a:spcAft>
                          <a:spcPts val="0"/>
                        </a:spcAft>
                      </a:pPr>
                      <a:r>
                        <a:rPr lang="en-CA" sz="2800" dirty="0">
                          <a:effectLst/>
                          <a:latin typeface="Futura"/>
                        </a:rPr>
                        <a:t>10</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CA" sz="2800" dirty="0">
                          <a:effectLst/>
                          <a:latin typeface="Futura"/>
                        </a:rPr>
                        <a:t>Balance Sheet Policies</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CA" sz="2800" dirty="0">
                          <a:effectLst/>
                          <a:latin typeface="Futura"/>
                        </a:rPr>
                        <a:t>2.1%</a:t>
                      </a:r>
                      <a:endParaRPr lang="en-CA" sz="2800" dirty="0">
                        <a:effectLst/>
                        <a:latin typeface="Futura"/>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560728"/>
                  </a:ext>
                </a:extLst>
              </a:tr>
            </a:tbl>
          </a:graphicData>
        </a:graphic>
      </p:graphicFrame>
      <p:sp>
        <p:nvSpPr>
          <p:cNvPr id="2" name="Rectangle 1">
            <a:extLst>
              <a:ext uri="{FF2B5EF4-FFF2-40B4-BE49-F238E27FC236}">
                <a16:creationId xmlns:a16="http://schemas.microsoft.com/office/drawing/2014/main" id="{7BD8F5AD-A8C9-42FF-8D27-0B4ACC911649}"/>
              </a:ext>
            </a:extLst>
          </p:cNvPr>
          <p:cNvSpPr/>
          <p:nvPr/>
        </p:nvSpPr>
        <p:spPr>
          <a:xfrm>
            <a:off x="1765300" y="5119268"/>
            <a:ext cx="5642891" cy="646331"/>
          </a:xfrm>
          <a:prstGeom prst="rect">
            <a:avLst/>
          </a:prstGeom>
        </p:spPr>
        <p:txBody>
          <a:bodyPr wrap="none">
            <a:spAutoFit/>
          </a:bodyPr>
          <a:lstStyle/>
          <a:p>
            <a:r>
              <a:rPr lang="en-US" sz="3600" b="1" dirty="0">
                <a:latin typeface="Futura"/>
              </a:rPr>
              <a:t>Bank of Canada (k = 45)</a:t>
            </a:r>
            <a:endParaRPr lang="en-CA" sz="3600" b="1" dirty="0">
              <a:latin typeface="Futura"/>
            </a:endParaRPr>
          </a:p>
        </p:txBody>
      </p:sp>
      <p:sp>
        <p:nvSpPr>
          <p:cNvPr id="8" name="Rectangle 7">
            <a:extLst>
              <a:ext uri="{FF2B5EF4-FFF2-40B4-BE49-F238E27FC236}">
                <a16:creationId xmlns:a16="http://schemas.microsoft.com/office/drawing/2014/main" id="{16051AB5-15FA-4D42-BBC8-7A9C54BBD3CB}"/>
              </a:ext>
            </a:extLst>
          </p:cNvPr>
          <p:cNvSpPr/>
          <p:nvPr/>
        </p:nvSpPr>
        <p:spPr>
          <a:xfrm>
            <a:off x="12479850" y="5119268"/>
            <a:ext cx="6219972" cy="646331"/>
          </a:xfrm>
          <a:prstGeom prst="rect">
            <a:avLst/>
          </a:prstGeom>
        </p:spPr>
        <p:txBody>
          <a:bodyPr wrap="none">
            <a:spAutoFit/>
          </a:bodyPr>
          <a:lstStyle/>
          <a:p>
            <a:r>
              <a:rPr lang="en-US" sz="3600" b="1" dirty="0">
                <a:latin typeface="Futura"/>
              </a:rPr>
              <a:t>US Federal Reserve (k = 65)</a:t>
            </a:r>
            <a:endParaRPr lang="en-CA" sz="3600" b="1" dirty="0">
              <a:latin typeface="Futura"/>
            </a:endParaRPr>
          </a:p>
        </p:txBody>
      </p:sp>
      <p:pic>
        <p:nvPicPr>
          <p:cNvPr id="9" name="Picture 8"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0" name="Picture 9"/>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67778613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Content Relates to Key Economic Events</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20</a:t>
            </a:fld>
            <a:endParaRPr lang="uk-UA">
              <a:solidFill>
                <a:schemeClr val="bg1">
                  <a:lumMod val="65000"/>
                </a:schemeClr>
              </a:solidFill>
            </a:endParaRPr>
          </a:p>
        </p:txBody>
      </p:sp>
      <p:sp>
        <p:nvSpPr>
          <p:cNvPr id="7" name="TextBox 6">
            <a:extLst>
              <a:ext uri="{FF2B5EF4-FFF2-40B4-BE49-F238E27FC236}">
                <a16:creationId xmlns:a16="http://schemas.microsoft.com/office/drawing/2014/main" id="{772D3478-EDEE-44C9-AF2E-BECC34B48157}"/>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Scope and Content</a:t>
            </a:r>
          </a:p>
        </p:txBody>
      </p:sp>
      <p:pic>
        <p:nvPicPr>
          <p:cNvPr id="8" name="Picture 7">
            <a:extLst>
              <a:ext uri="{FF2B5EF4-FFF2-40B4-BE49-F238E27FC236}">
                <a16:creationId xmlns:a16="http://schemas.microsoft.com/office/drawing/2014/main" id="{323F74E5-7E9B-4B5D-BA02-CCD23F64D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9957" y="5225830"/>
            <a:ext cx="17280001" cy="7200000"/>
          </a:xfrm>
          <a:prstGeom prst="rect">
            <a:avLst/>
          </a:prstGeom>
        </p:spPr>
      </p:pic>
      <p:pic>
        <p:nvPicPr>
          <p:cNvPr id="6" name="Picture 5" descr="BSIA letterhead.e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9" name="Picture 8"/>
          <p:cNvPicPr>
            <a:picLocks noChangeAspect="1"/>
          </p:cNvPicPr>
          <p:nvPr/>
        </p:nvPicPr>
        <p:blipFill>
          <a:blip r:embed="rId5"/>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49883132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a:solidFill>
                  <a:srgbClr val="E6023B"/>
                </a:solidFill>
              </a:rPr>
              <a:t>Content Relates to Key </a:t>
            </a:r>
            <a:r>
              <a:rPr lang="en-CA" dirty="0">
                <a:solidFill>
                  <a:srgbClr val="E6023B"/>
                </a:solidFill>
              </a:rPr>
              <a:t>Speakers</a:t>
            </a:r>
            <a:endParaRPr dirty="0">
              <a:solidFill>
                <a:srgbClr val="E6023B"/>
              </a:solidFill>
            </a:endParaRPr>
          </a:p>
        </p:txBody>
      </p:sp>
      <p:sp>
        <p:nvSpPr>
          <p:cNvPr id="5" name="Footer Placeholder 1"/>
          <p:cNvSpPr txBox="1">
            <a:spLocks/>
          </p:cNvSpPr>
          <p:nvPr/>
        </p:nvSpPr>
        <p:spPr>
          <a:xfrm>
            <a:off x="14974901" y="12536761"/>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endParaRPr lang="uk-UA" dirty="0">
              <a:solidFill>
                <a:schemeClr val="bg1">
                  <a:lumMod val="65000"/>
                </a:schemeClr>
              </a:solidFill>
            </a:endParaRPr>
          </a:p>
        </p:txBody>
      </p:sp>
      <p:graphicFrame>
        <p:nvGraphicFramePr>
          <p:cNvPr id="2" name="Table 1">
            <a:extLst>
              <a:ext uri="{FF2B5EF4-FFF2-40B4-BE49-F238E27FC236}">
                <a16:creationId xmlns:a16="http://schemas.microsoft.com/office/drawing/2014/main" id="{E3877B9E-0757-4A8E-9E24-C401541A5832}"/>
              </a:ext>
            </a:extLst>
          </p:cNvPr>
          <p:cNvGraphicFramePr>
            <a:graphicFrameLocks noGrp="1"/>
          </p:cNvGraphicFramePr>
          <p:nvPr>
            <p:extLst>
              <p:ext uri="{D42A27DB-BD31-4B8C-83A1-F6EECF244321}">
                <p14:modId xmlns:p14="http://schemas.microsoft.com/office/powerpoint/2010/main" val="3677996451"/>
              </p:ext>
            </p:extLst>
          </p:nvPr>
        </p:nvGraphicFramePr>
        <p:xfrm>
          <a:off x="12302224" y="5671335"/>
          <a:ext cx="10322126" cy="7484742"/>
        </p:xfrm>
        <a:graphic>
          <a:graphicData uri="http://schemas.openxmlformats.org/drawingml/2006/table">
            <a:tbl>
              <a:tblPr firstRow="1" bandRow="1">
                <a:tableStyleId>{5940675A-B579-460E-94D1-54222C63F5DA}</a:tableStyleId>
              </a:tblPr>
              <a:tblGrid>
                <a:gridCol w="3202869">
                  <a:extLst>
                    <a:ext uri="{9D8B030D-6E8A-4147-A177-3AD203B41FA5}">
                      <a16:colId xmlns:a16="http://schemas.microsoft.com/office/drawing/2014/main" val="1588259717"/>
                    </a:ext>
                  </a:extLst>
                </a:gridCol>
                <a:gridCol w="5812971">
                  <a:extLst>
                    <a:ext uri="{9D8B030D-6E8A-4147-A177-3AD203B41FA5}">
                      <a16:colId xmlns:a16="http://schemas.microsoft.com/office/drawing/2014/main" val="3632052588"/>
                    </a:ext>
                  </a:extLst>
                </a:gridCol>
                <a:gridCol w="1306286">
                  <a:extLst>
                    <a:ext uri="{9D8B030D-6E8A-4147-A177-3AD203B41FA5}">
                      <a16:colId xmlns:a16="http://schemas.microsoft.com/office/drawing/2014/main" val="1823219695"/>
                    </a:ext>
                  </a:extLst>
                </a:gridCol>
              </a:tblGrid>
              <a:tr h="548451">
                <a:tc>
                  <a:txBody>
                    <a:bodyPr/>
                    <a:lstStyle/>
                    <a:p>
                      <a:pPr algn="ctr"/>
                      <a:r>
                        <a:rPr lang="en-CA" sz="2800" b="1" dirty="0">
                          <a:latin typeface="Futura"/>
                        </a:rPr>
                        <a:t>Speaker</a:t>
                      </a:r>
                    </a:p>
                  </a:txBody>
                  <a:tcPr anchor="ctr"/>
                </a:tc>
                <a:tc>
                  <a:txBody>
                    <a:bodyPr/>
                    <a:lstStyle/>
                    <a:p>
                      <a:pPr algn="ctr"/>
                      <a:r>
                        <a:rPr lang="en-CA" sz="2800" b="1" dirty="0">
                          <a:latin typeface="Futura"/>
                        </a:rPr>
                        <a:t>Topic</a:t>
                      </a:r>
                    </a:p>
                  </a:txBody>
                  <a:tcPr anchor="ctr"/>
                </a:tc>
                <a:tc>
                  <a:txBody>
                    <a:bodyPr/>
                    <a:lstStyle/>
                    <a:p>
                      <a:pPr algn="ctr"/>
                      <a:r>
                        <a:rPr lang="en-CA" sz="2800" b="1" dirty="0">
                          <a:latin typeface="Futura"/>
                        </a:rPr>
                        <a:t>Share</a:t>
                      </a:r>
                    </a:p>
                  </a:txBody>
                  <a:tcPr anchor="ctr"/>
                </a:tc>
                <a:extLst>
                  <a:ext uri="{0D108BD9-81ED-4DB2-BD59-A6C34878D82A}">
                    <a16:rowId xmlns:a16="http://schemas.microsoft.com/office/drawing/2014/main" val="4064876054"/>
                  </a:ext>
                </a:extLst>
              </a:tr>
              <a:tr h="548451">
                <a:tc>
                  <a:txBody>
                    <a:bodyPr/>
                    <a:lstStyle/>
                    <a:p>
                      <a:pPr algn="l"/>
                      <a:r>
                        <a:rPr lang="en-CA" sz="2800" dirty="0">
                          <a:latin typeface="Futura"/>
                        </a:rPr>
                        <a:t>Susan Bies</a:t>
                      </a:r>
                    </a:p>
                  </a:txBody>
                  <a:tcPr anchor="ct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Corporate Governance</a:t>
                      </a:r>
                    </a:p>
                  </a:txBody>
                  <a:tcPr anchor="ctr"/>
                </a:tc>
                <a:tc>
                  <a:txBody>
                    <a:bodyPr/>
                    <a:lstStyle/>
                    <a:p>
                      <a:pPr algn="ctr"/>
                      <a:r>
                        <a:rPr lang="en-CA" sz="2800" dirty="0">
                          <a:latin typeface="Futura"/>
                        </a:rPr>
                        <a:t>67%</a:t>
                      </a:r>
                    </a:p>
                  </a:txBody>
                  <a:tcPr anchor="ctr"/>
                </a:tc>
                <a:extLst>
                  <a:ext uri="{0D108BD9-81ED-4DB2-BD59-A6C34878D82A}">
                    <a16:rowId xmlns:a16="http://schemas.microsoft.com/office/drawing/2014/main" val="3648980520"/>
                  </a:ext>
                </a:extLst>
              </a:tr>
              <a:tr h="548451">
                <a:tc>
                  <a:txBody>
                    <a:bodyPr/>
                    <a:lstStyle/>
                    <a:p>
                      <a:pPr algn="l"/>
                      <a:r>
                        <a:rPr lang="en-CA" sz="2800" dirty="0">
                          <a:latin typeface="Futura"/>
                        </a:rPr>
                        <a:t>Alan Greenspan</a:t>
                      </a:r>
                    </a:p>
                  </a:txBody>
                  <a:tcPr anchor="ct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Rule of Law &amp; Market Capitalism</a:t>
                      </a:r>
                    </a:p>
                  </a:txBody>
                  <a:tcPr anchor="ctr"/>
                </a:tc>
                <a:tc>
                  <a:txBody>
                    <a:bodyPr/>
                    <a:lstStyle/>
                    <a:p>
                      <a:pPr algn="ctr"/>
                      <a:r>
                        <a:rPr lang="en-CA" sz="2800" dirty="0">
                          <a:latin typeface="Futura"/>
                        </a:rPr>
                        <a:t>59%</a:t>
                      </a:r>
                    </a:p>
                  </a:txBody>
                  <a:tcPr anchor="ctr"/>
                </a:tc>
                <a:extLst>
                  <a:ext uri="{0D108BD9-81ED-4DB2-BD59-A6C34878D82A}">
                    <a16:rowId xmlns:a16="http://schemas.microsoft.com/office/drawing/2014/main" val="884759815"/>
                  </a:ext>
                </a:extLst>
              </a:tr>
              <a:tr h="548451">
                <a:tc>
                  <a:txBody>
                    <a:bodyPr/>
                    <a:lstStyle/>
                    <a:p>
                      <a:pPr algn="l"/>
                      <a:r>
                        <a:rPr lang="en-CA" sz="2800" dirty="0">
                          <a:latin typeface="Futura"/>
                        </a:rPr>
                        <a:t>Alan Greenspan</a:t>
                      </a:r>
                    </a:p>
                  </a:txBody>
                  <a:tcPr anchor="ct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Energy Markets</a:t>
                      </a:r>
                    </a:p>
                  </a:txBody>
                  <a:tcPr anchor="ctr"/>
                </a:tc>
                <a:tc>
                  <a:txBody>
                    <a:bodyPr/>
                    <a:lstStyle/>
                    <a:p>
                      <a:pPr algn="ctr"/>
                      <a:r>
                        <a:rPr lang="en-CA" sz="2800" dirty="0">
                          <a:latin typeface="Futura"/>
                        </a:rPr>
                        <a:t>54%</a:t>
                      </a:r>
                    </a:p>
                  </a:txBody>
                  <a:tcPr anchor="ctr"/>
                </a:tc>
                <a:extLst>
                  <a:ext uri="{0D108BD9-81ED-4DB2-BD59-A6C34878D82A}">
                    <a16:rowId xmlns:a16="http://schemas.microsoft.com/office/drawing/2014/main" val="2411012259"/>
                  </a:ext>
                </a:extLst>
              </a:tr>
              <a:tr h="548451">
                <a:tc>
                  <a:txBody>
                    <a:bodyPr/>
                    <a:lstStyle/>
                    <a:p>
                      <a:pPr algn="l"/>
                      <a:r>
                        <a:rPr lang="en-CA" sz="2800" dirty="0">
                          <a:latin typeface="Futura"/>
                        </a:rPr>
                        <a:t>Daniel Tarullo</a:t>
                      </a:r>
                    </a:p>
                  </a:txBody>
                  <a:tcPr anchor="ct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Prudential Regulation</a:t>
                      </a:r>
                    </a:p>
                  </a:txBody>
                  <a:tcPr anchor="ctr"/>
                </a:tc>
                <a:tc>
                  <a:txBody>
                    <a:bodyPr/>
                    <a:lstStyle/>
                    <a:p>
                      <a:pPr algn="ctr"/>
                      <a:r>
                        <a:rPr lang="en-CA" sz="2800" dirty="0">
                          <a:latin typeface="Futura"/>
                        </a:rPr>
                        <a:t>53%</a:t>
                      </a:r>
                    </a:p>
                  </a:txBody>
                  <a:tcPr anchor="ctr"/>
                </a:tc>
                <a:extLst>
                  <a:ext uri="{0D108BD9-81ED-4DB2-BD59-A6C34878D82A}">
                    <a16:rowId xmlns:a16="http://schemas.microsoft.com/office/drawing/2014/main" val="2753941385"/>
                  </a:ext>
                </a:extLst>
              </a:tr>
              <a:tr h="1000116">
                <a:tc>
                  <a:txBody>
                    <a:bodyPr/>
                    <a:lstStyle/>
                    <a:p>
                      <a:pPr algn="l"/>
                      <a:r>
                        <a:rPr lang="en-CA" sz="2800" dirty="0">
                          <a:latin typeface="Futura"/>
                        </a:rPr>
                        <a:t>Susan Bies</a:t>
                      </a:r>
                    </a:p>
                  </a:txBody>
                  <a:tcPr anchor="ct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Corporate Accounting &amp; Disclosure</a:t>
                      </a:r>
                    </a:p>
                  </a:txBody>
                  <a:tcPr anchor="ctr"/>
                </a:tc>
                <a:tc>
                  <a:txBody>
                    <a:bodyPr/>
                    <a:lstStyle/>
                    <a:p>
                      <a:pPr algn="ctr"/>
                      <a:r>
                        <a:rPr lang="en-CA" sz="2800" dirty="0">
                          <a:latin typeface="Futura"/>
                        </a:rPr>
                        <a:t>50%</a:t>
                      </a:r>
                    </a:p>
                  </a:txBody>
                  <a:tcPr anchor="ctr"/>
                </a:tc>
                <a:extLst>
                  <a:ext uri="{0D108BD9-81ED-4DB2-BD59-A6C34878D82A}">
                    <a16:rowId xmlns:a16="http://schemas.microsoft.com/office/drawing/2014/main" val="1386863531"/>
                  </a:ext>
                </a:extLst>
              </a:tr>
              <a:tr h="548451">
                <a:tc>
                  <a:txBody>
                    <a:bodyPr/>
                    <a:lstStyle/>
                    <a:p>
                      <a:pPr algn="l"/>
                      <a:r>
                        <a:rPr lang="en-CA" sz="2800" dirty="0">
                          <a:latin typeface="Futura"/>
                        </a:rPr>
                        <a:t>Ben Bernanke</a:t>
                      </a:r>
                    </a:p>
                  </a:txBody>
                  <a:tcPr anchor="ctr"/>
                </a:tc>
                <a:tc>
                  <a:txBody>
                    <a:bodyPr/>
                    <a:lstStyle/>
                    <a:p>
                      <a:pPr algn="l"/>
                      <a:r>
                        <a:rPr lang="en-CA" sz="2800" dirty="0">
                          <a:latin typeface="Futura"/>
                        </a:rPr>
                        <a:t>Monetary System</a:t>
                      </a:r>
                    </a:p>
                  </a:txBody>
                  <a:tcPr anchor="ctr"/>
                </a:tc>
                <a:tc>
                  <a:txBody>
                    <a:bodyPr/>
                    <a:lstStyle/>
                    <a:p>
                      <a:pPr algn="ctr"/>
                      <a:r>
                        <a:rPr lang="en-CA" sz="2800" dirty="0">
                          <a:latin typeface="Futura"/>
                        </a:rPr>
                        <a:t>49%</a:t>
                      </a:r>
                    </a:p>
                  </a:txBody>
                  <a:tcPr anchor="ctr"/>
                </a:tc>
                <a:extLst>
                  <a:ext uri="{0D108BD9-81ED-4DB2-BD59-A6C34878D82A}">
                    <a16:rowId xmlns:a16="http://schemas.microsoft.com/office/drawing/2014/main" val="2190296449"/>
                  </a:ext>
                </a:extLst>
              </a:tr>
              <a:tr h="548451">
                <a:tc>
                  <a:txBody>
                    <a:bodyPr/>
                    <a:lstStyle/>
                    <a:p>
                      <a:pPr algn="l"/>
                      <a:r>
                        <a:rPr lang="en-CA" sz="2800" dirty="0">
                          <a:latin typeface="Futura"/>
                        </a:rPr>
                        <a:t>Susan Bies</a:t>
                      </a:r>
                    </a:p>
                  </a:txBody>
                  <a:tcPr anchor="ctr"/>
                </a:tc>
                <a:tc>
                  <a:txBody>
                    <a:bodyPr/>
                    <a:lstStyle/>
                    <a:p>
                      <a:pPr algn="l"/>
                      <a:r>
                        <a:rPr lang="en-CA" sz="2800" dirty="0">
                          <a:latin typeface="Futura"/>
                        </a:rPr>
                        <a:t>Corporate Risk Management</a:t>
                      </a:r>
                    </a:p>
                  </a:txBody>
                  <a:tcPr anchor="ctr"/>
                </a:tc>
                <a:tc>
                  <a:txBody>
                    <a:bodyPr/>
                    <a:lstStyle/>
                    <a:p>
                      <a:pPr algn="ctr"/>
                      <a:r>
                        <a:rPr lang="en-CA" sz="2800" dirty="0">
                          <a:latin typeface="Futura"/>
                        </a:rPr>
                        <a:t>46%</a:t>
                      </a:r>
                    </a:p>
                  </a:txBody>
                  <a:tcPr anchor="ctr"/>
                </a:tc>
                <a:extLst>
                  <a:ext uri="{0D108BD9-81ED-4DB2-BD59-A6C34878D82A}">
                    <a16:rowId xmlns:a16="http://schemas.microsoft.com/office/drawing/2014/main" val="3032065834"/>
                  </a:ext>
                </a:extLst>
              </a:tr>
              <a:tr h="548451">
                <a:tc>
                  <a:txBody>
                    <a:bodyPr/>
                    <a:lstStyle/>
                    <a:p>
                      <a:pPr algn="l"/>
                      <a:r>
                        <a:rPr lang="en-CA" sz="2800" dirty="0">
                          <a:latin typeface="Futura"/>
                        </a:rPr>
                        <a:t>Alan Greenspan</a:t>
                      </a:r>
                    </a:p>
                  </a:txBody>
                  <a:tcPr anchor="ctr"/>
                </a:tc>
                <a:tc>
                  <a:txBody>
                    <a:bodyPr/>
                    <a:lstStyle/>
                    <a:p>
                      <a:pPr algn="l"/>
                      <a:r>
                        <a:rPr lang="en-CA" sz="2800" dirty="0">
                          <a:latin typeface="Futura"/>
                        </a:rPr>
                        <a:t>Technology &amp; Innovation</a:t>
                      </a:r>
                    </a:p>
                  </a:txBody>
                  <a:tcPr anchor="ctr"/>
                </a:tc>
                <a:tc>
                  <a:txBody>
                    <a:bodyPr/>
                    <a:lstStyle/>
                    <a:p>
                      <a:pPr algn="ctr"/>
                      <a:r>
                        <a:rPr lang="en-CA" sz="2800" dirty="0">
                          <a:latin typeface="Futura"/>
                        </a:rPr>
                        <a:t>47%</a:t>
                      </a:r>
                    </a:p>
                  </a:txBody>
                  <a:tcPr anchor="ctr"/>
                </a:tc>
                <a:extLst>
                  <a:ext uri="{0D108BD9-81ED-4DB2-BD59-A6C34878D82A}">
                    <a16:rowId xmlns:a16="http://schemas.microsoft.com/office/drawing/2014/main" val="1094887284"/>
                  </a:ext>
                </a:extLst>
              </a:tr>
              <a:tr h="1000116">
                <a:tc>
                  <a:txBody>
                    <a:bodyPr/>
                    <a:lstStyle/>
                    <a:p>
                      <a:pPr algn="l"/>
                      <a:r>
                        <a:rPr lang="en-CA" sz="2800" dirty="0">
                          <a:latin typeface="Futura"/>
                        </a:rPr>
                        <a:t>Roger Ferguson Jr.</a:t>
                      </a:r>
                    </a:p>
                  </a:txBody>
                  <a:tcPr anchor="ctr"/>
                </a:tc>
                <a:tc>
                  <a:txBody>
                    <a:bodyPr/>
                    <a:lstStyle/>
                    <a:p>
                      <a:pPr algn="l"/>
                      <a:r>
                        <a:rPr lang="en-CA" sz="2800" dirty="0">
                          <a:latin typeface="Futura"/>
                        </a:rPr>
                        <a:t>Preparing for Financial Service Disruptions</a:t>
                      </a:r>
                    </a:p>
                  </a:txBody>
                  <a:tcPr anchor="ctr"/>
                </a:tc>
                <a:tc>
                  <a:txBody>
                    <a:bodyPr/>
                    <a:lstStyle/>
                    <a:p>
                      <a:pPr algn="ctr"/>
                      <a:r>
                        <a:rPr lang="en-CA" sz="2800" dirty="0">
                          <a:latin typeface="Futura"/>
                        </a:rPr>
                        <a:t>42%</a:t>
                      </a:r>
                    </a:p>
                  </a:txBody>
                  <a:tcPr anchor="ctr"/>
                </a:tc>
                <a:extLst>
                  <a:ext uri="{0D108BD9-81ED-4DB2-BD59-A6C34878D82A}">
                    <a16:rowId xmlns:a16="http://schemas.microsoft.com/office/drawing/2014/main" val="403026186"/>
                  </a:ext>
                </a:extLst>
              </a:tr>
              <a:tr h="548451">
                <a:tc>
                  <a:txBody>
                    <a:bodyPr/>
                    <a:lstStyle/>
                    <a:p>
                      <a:pPr algn="l"/>
                      <a:r>
                        <a:rPr lang="en-CA" sz="2800" dirty="0">
                          <a:latin typeface="Futura"/>
                        </a:rPr>
                        <a:t>Edward Gramlich</a:t>
                      </a:r>
                    </a:p>
                  </a:txBody>
                  <a:tcPr anchor="ctr"/>
                </a:tc>
                <a:tc>
                  <a:txBody>
                    <a:bodyPr/>
                    <a:lstStyle/>
                    <a:p>
                      <a:pPr algn="l"/>
                      <a:r>
                        <a:rPr lang="en-CA" sz="2800" dirty="0">
                          <a:latin typeface="Futura"/>
                        </a:rPr>
                        <a:t>Subprime Mortgage Lending</a:t>
                      </a:r>
                    </a:p>
                  </a:txBody>
                  <a:tcPr anchor="ctr"/>
                </a:tc>
                <a:tc>
                  <a:txBody>
                    <a:bodyPr/>
                    <a:lstStyle/>
                    <a:p>
                      <a:pPr algn="ctr"/>
                      <a:r>
                        <a:rPr lang="en-CA" sz="2800" dirty="0">
                          <a:latin typeface="Futura"/>
                        </a:rPr>
                        <a:t>42%</a:t>
                      </a:r>
                    </a:p>
                  </a:txBody>
                  <a:tcPr anchor="ctr"/>
                </a:tc>
                <a:extLst>
                  <a:ext uri="{0D108BD9-81ED-4DB2-BD59-A6C34878D82A}">
                    <a16:rowId xmlns:a16="http://schemas.microsoft.com/office/drawing/2014/main" val="574721443"/>
                  </a:ext>
                </a:extLst>
              </a:tr>
              <a:tr h="548451">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Edward Gramlich</a:t>
                      </a:r>
                    </a:p>
                  </a:txBody>
                  <a:tcPr anchor="ctr"/>
                </a:tc>
                <a:tc>
                  <a:txBody>
                    <a:bodyPr/>
                    <a:lstStyle/>
                    <a:p>
                      <a:pPr algn="l"/>
                      <a:r>
                        <a:rPr lang="en-CA" sz="2800" dirty="0">
                          <a:latin typeface="Futura"/>
                        </a:rPr>
                        <a:t>Social Security</a:t>
                      </a:r>
                    </a:p>
                  </a:txBody>
                  <a:tcPr anchor="ctr"/>
                </a:tc>
                <a:tc>
                  <a:txBody>
                    <a:bodyPr/>
                    <a:lstStyle/>
                    <a:p>
                      <a:pPr algn="ctr"/>
                      <a:r>
                        <a:rPr lang="en-CA" sz="2800" dirty="0">
                          <a:latin typeface="Futura"/>
                        </a:rPr>
                        <a:t>40%</a:t>
                      </a:r>
                    </a:p>
                  </a:txBody>
                  <a:tcPr anchor="ctr"/>
                </a:tc>
                <a:extLst>
                  <a:ext uri="{0D108BD9-81ED-4DB2-BD59-A6C34878D82A}">
                    <a16:rowId xmlns:a16="http://schemas.microsoft.com/office/drawing/2014/main" val="565708057"/>
                  </a:ext>
                </a:extLst>
              </a:tr>
            </a:tbl>
          </a:graphicData>
        </a:graphic>
      </p:graphicFrame>
      <p:graphicFrame>
        <p:nvGraphicFramePr>
          <p:cNvPr id="7" name="Table 6">
            <a:extLst>
              <a:ext uri="{FF2B5EF4-FFF2-40B4-BE49-F238E27FC236}">
                <a16:creationId xmlns:a16="http://schemas.microsoft.com/office/drawing/2014/main" id="{B6D08A96-EF58-4376-9CB2-2140EE986A26}"/>
              </a:ext>
            </a:extLst>
          </p:cNvPr>
          <p:cNvGraphicFramePr>
            <a:graphicFrameLocks noGrp="1"/>
          </p:cNvGraphicFramePr>
          <p:nvPr>
            <p:extLst>
              <p:ext uri="{D42A27DB-BD31-4B8C-83A1-F6EECF244321}">
                <p14:modId xmlns:p14="http://schemas.microsoft.com/office/powerpoint/2010/main" val="2125741202"/>
              </p:ext>
            </p:extLst>
          </p:nvPr>
        </p:nvGraphicFramePr>
        <p:xfrm>
          <a:off x="1760576" y="5671336"/>
          <a:ext cx="10321201" cy="7484741"/>
        </p:xfrm>
        <a:graphic>
          <a:graphicData uri="http://schemas.openxmlformats.org/drawingml/2006/table">
            <a:tbl>
              <a:tblPr firstRow="1" bandRow="1">
                <a:tableStyleId>{5940675A-B579-460E-94D1-54222C63F5DA}</a:tableStyleId>
              </a:tblPr>
              <a:tblGrid>
                <a:gridCol w="3138921">
                  <a:extLst>
                    <a:ext uri="{9D8B030D-6E8A-4147-A177-3AD203B41FA5}">
                      <a16:colId xmlns:a16="http://schemas.microsoft.com/office/drawing/2014/main" val="1588259717"/>
                    </a:ext>
                  </a:extLst>
                </a:gridCol>
                <a:gridCol w="5897766">
                  <a:extLst>
                    <a:ext uri="{9D8B030D-6E8A-4147-A177-3AD203B41FA5}">
                      <a16:colId xmlns:a16="http://schemas.microsoft.com/office/drawing/2014/main" val="3632052588"/>
                    </a:ext>
                  </a:extLst>
                </a:gridCol>
                <a:gridCol w="1284514">
                  <a:extLst>
                    <a:ext uri="{9D8B030D-6E8A-4147-A177-3AD203B41FA5}">
                      <a16:colId xmlns:a16="http://schemas.microsoft.com/office/drawing/2014/main" val="579059947"/>
                    </a:ext>
                  </a:extLst>
                </a:gridCol>
              </a:tblGrid>
              <a:tr h="554828">
                <a:tc>
                  <a:txBody>
                    <a:bodyPr/>
                    <a:lstStyle/>
                    <a:p>
                      <a:pPr algn="ctr"/>
                      <a:r>
                        <a:rPr lang="en-CA" sz="2800" b="1" dirty="0">
                          <a:latin typeface="Futura"/>
                        </a:rPr>
                        <a:t>Speaker</a:t>
                      </a:r>
                    </a:p>
                  </a:txBody>
                  <a:tcPr anchor="ctr"/>
                </a:tc>
                <a:tc>
                  <a:txBody>
                    <a:bodyPr/>
                    <a:lstStyle/>
                    <a:p>
                      <a:pPr algn="ctr"/>
                      <a:r>
                        <a:rPr lang="en-CA" sz="2800" b="1" dirty="0">
                          <a:latin typeface="Futura"/>
                        </a:rPr>
                        <a:t>Topic</a:t>
                      </a:r>
                    </a:p>
                  </a:txBody>
                  <a:tcPr anchor="ctr"/>
                </a:tc>
                <a:tc>
                  <a:txBody>
                    <a:bodyPr/>
                    <a:lstStyle/>
                    <a:p>
                      <a:pPr algn="ctr"/>
                      <a:r>
                        <a:rPr lang="en-CA" sz="2800" b="1" dirty="0">
                          <a:latin typeface="Futura"/>
                        </a:rPr>
                        <a:t>Share</a:t>
                      </a:r>
                    </a:p>
                  </a:txBody>
                  <a:tcPr anchor="ctr"/>
                </a:tc>
                <a:extLst>
                  <a:ext uri="{0D108BD9-81ED-4DB2-BD59-A6C34878D82A}">
                    <a16:rowId xmlns:a16="http://schemas.microsoft.com/office/drawing/2014/main" val="4064876054"/>
                  </a:ext>
                </a:extLst>
              </a:tr>
              <a:tr h="554828">
                <a:tc>
                  <a:txBody>
                    <a:bodyPr/>
                    <a:lstStyle/>
                    <a:p>
                      <a:pPr algn="l"/>
                      <a:r>
                        <a:rPr lang="en-CA" sz="2800" dirty="0">
                          <a:latin typeface="Futura"/>
                        </a:rPr>
                        <a:t>David Dodge</a:t>
                      </a:r>
                    </a:p>
                  </a:txBody>
                  <a:tcPr anchor="ctr"/>
                </a:tc>
                <a:tc gridSpan="2">
                  <a:txBody>
                    <a:bodyPr/>
                    <a:lstStyle/>
                    <a:p>
                      <a:pPr algn="ctr"/>
                      <a:r>
                        <a:rPr lang="en-CA" sz="2800" dirty="0">
                          <a:latin typeface="Futura"/>
                        </a:rPr>
                        <a:t>Top Share for 23/45 Topics</a:t>
                      </a:r>
                    </a:p>
                  </a:txBody>
                  <a:tcPr anchor="ctr"/>
                </a:tc>
                <a:tc hMerge="1">
                  <a:txBody>
                    <a:bodyPr/>
                    <a:lstStyle/>
                    <a:p>
                      <a:endParaRPr lang="en-CA"/>
                    </a:p>
                  </a:txBody>
                  <a:tcPr/>
                </a:tc>
                <a:extLst>
                  <a:ext uri="{0D108BD9-81ED-4DB2-BD59-A6C34878D82A}">
                    <a16:rowId xmlns:a16="http://schemas.microsoft.com/office/drawing/2014/main" val="3648980520"/>
                  </a:ext>
                </a:extLst>
              </a:tr>
              <a:tr h="565707">
                <a:tc>
                  <a:txBody>
                    <a:bodyPr/>
                    <a:lstStyle/>
                    <a:p>
                      <a:pPr algn="l"/>
                      <a:r>
                        <a:rPr lang="en-CA" sz="2800" dirty="0">
                          <a:latin typeface="Futura"/>
                        </a:rPr>
                        <a:t>Gordon Thiessen</a:t>
                      </a:r>
                    </a:p>
                  </a:txBody>
                  <a:tcPr anchor="ctr"/>
                </a:tc>
                <a:tc>
                  <a:txBody>
                    <a:bodyPr/>
                    <a:lstStyle/>
                    <a:p>
                      <a:pPr algn="l"/>
                      <a:r>
                        <a:rPr lang="en-CA" sz="2800" dirty="0">
                          <a:latin typeface="Futura"/>
                        </a:rPr>
                        <a:t>Inflation Outlook</a:t>
                      </a:r>
                    </a:p>
                  </a:txBody>
                  <a:tcPr anchor="ctr"/>
                </a:tc>
                <a:tc>
                  <a:txBody>
                    <a:bodyPr/>
                    <a:lstStyle/>
                    <a:p>
                      <a:pPr algn="ctr"/>
                      <a:r>
                        <a:rPr lang="en-CA" sz="2800">
                          <a:latin typeface="Futura"/>
                        </a:rPr>
                        <a:t>61%</a:t>
                      </a:r>
                      <a:endParaRPr lang="en-CA" sz="2800" dirty="0">
                        <a:latin typeface="Futura"/>
                      </a:endParaRPr>
                    </a:p>
                  </a:txBody>
                  <a:tcPr anchor="ctr"/>
                </a:tc>
                <a:extLst>
                  <a:ext uri="{0D108BD9-81ED-4DB2-BD59-A6C34878D82A}">
                    <a16:rowId xmlns:a16="http://schemas.microsoft.com/office/drawing/2014/main" val="403026186"/>
                  </a:ext>
                </a:extLst>
              </a:tr>
              <a:tr h="554828">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Mark Carney</a:t>
                      </a:r>
                    </a:p>
                  </a:txBody>
                  <a:tcPr anchor="ctr"/>
                </a:tc>
                <a:tc>
                  <a:txBody>
                    <a:bodyPr/>
                    <a:lstStyle/>
                    <a:p>
                      <a:pPr algn="l"/>
                      <a:r>
                        <a:rPr lang="en-CA" sz="2800" dirty="0">
                          <a:latin typeface="Futura"/>
                        </a:rPr>
                        <a:t>Global Economic Recovery</a:t>
                      </a:r>
                    </a:p>
                  </a:txBody>
                  <a:tcPr anchor="ctr"/>
                </a:tc>
                <a:tc>
                  <a:txBody>
                    <a:bodyPr/>
                    <a:lstStyle/>
                    <a:p>
                      <a:pPr algn="ctr"/>
                      <a:r>
                        <a:rPr lang="en-CA" sz="2800">
                          <a:latin typeface="Futura"/>
                        </a:rPr>
                        <a:t>61%</a:t>
                      </a:r>
                      <a:endParaRPr lang="en-CA" sz="2800" dirty="0">
                        <a:latin typeface="Futura"/>
                      </a:endParaRPr>
                    </a:p>
                  </a:txBody>
                  <a:tcPr anchor="ctr"/>
                </a:tc>
                <a:extLst>
                  <a:ext uri="{0D108BD9-81ED-4DB2-BD59-A6C34878D82A}">
                    <a16:rowId xmlns:a16="http://schemas.microsoft.com/office/drawing/2014/main" val="3547031590"/>
                  </a:ext>
                </a:extLst>
              </a:tr>
              <a:tr h="1011746">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Mark Carney</a:t>
                      </a:r>
                    </a:p>
                  </a:txBody>
                  <a:tcPr anchor="ctr"/>
                </a:tc>
                <a:tc>
                  <a:txBody>
                    <a:bodyPr/>
                    <a:lstStyle/>
                    <a:p>
                      <a:pPr algn="l"/>
                      <a:r>
                        <a:rPr lang="en-CA" sz="2800" dirty="0">
                          <a:latin typeface="Futura"/>
                        </a:rPr>
                        <a:t>Financial System Regulation &amp; Reform</a:t>
                      </a:r>
                    </a:p>
                  </a:txBody>
                  <a:tcPr anchor="ctr"/>
                </a:tc>
                <a:tc>
                  <a:txBody>
                    <a:bodyPr/>
                    <a:lstStyle/>
                    <a:p>
                      <a:pPr algn="ctr"/>
                      <a:r>
                        <a:rPr lang="en-CA" sz="2800">
                          <a:latin typeface="Futura"/>
                        </a:rPr>
                        <a:t>55%</a:t>
                      </a:r>
                      <a:endParaRPr lang="en-CA" sz="2800" dirty="0">
                        <a:latin typeface="Futura"/>
                      </a:endParaRPr>
                    </a:p>
                  </a:txBody>
                  <a:tcPr anchor="ctr"/>
                </a:tc>
                <a:extLst>
                  <a:ext uri="{0D108BD9-81ED-4DB2-BD59-A6C34878D82A}">
                    <a16:rowId xmlns:a16="http://schemas.microsoft.com/office/drawing/2014/main" val="3299122222"/>
                  </a:ext>
                </a:extLst>
              </a:tr>
              <a:tr h="1011746">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Stephen Poloz</a:t>
                      </a:r>
                    </a:p>
                  </a:txBody>
                  <a:tcPr anchor="ctr"/>
                </a:tc>
                <a:tc>
                  <a:txBody>
                    <a:bodyPr/>
                    <a:lstStyle/>
                    <a:p>
                      <a:pPr algn="l"/>
                      <a:r>
                        <a:rPr lang="en-CA" sz="2800" dirty="0">
                          <a:latin typeface="Futura"/>
                        </a:rPr>
                        <a:t>Understanding Low Economic Growth</a:t>
                      </a:r>
                    </a:p>
                  </a:txBody>
                  <a:tcPr anchor="ctr"/>
                </a:tc>
                <a:tc>
                  <a:txBody>
                    <a:bodyPr/>
                    <a:lstStyle/>
                    <a:p>
                      <a:pPr algn="ctr"/>
                      <a:r>
                        <a:rPr lang="en-CA" sz="2800">
                          <a:latin typeface="Futura"/>
                        </a:rPr>
                        <a:t>53%</a:t>
                      </a:r>
                      <a:endParaRPr lang="en-CA" sz="2800" dirty="0">
                        <a:latin typeface="Futura"/>
                      </a:endParaRPr>
                    </a:p>
                  </a:txBody>
                  <a:tcPr anchor="ctr"/>
                </a:tc>
                <a:extLst>
                  <a:ext uri="{0D108BD9-81ED-4DB2-BD59-A6C34878D82A}">
                    <a16:rowId xmlns:a16="http://schemas.microsoft.com/office/drawing/2014/main" val="2054422884"/>
                  </a:ext>
                </a:extLst>
              </a:tr>
              <a:tr h="1011746">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Mark Carney</a:t>
                      </a:r>
                    </a:p>
                  </a:txBody>
                  <a:tcPr anchor="ctr"/>
                </a:tc>
                <a:tc>
                  <a:txBody>
                    <a:bodyPr/>
                    <a:lstStyle/>
                    <a:p>
                      <a:pPr algn="l"/>
                      <a:r>
                        <a:rPr lang="en-CA" sz="2800" dirty="0">
                          <a:latin typeface="Futura"/>
                        </a:rPr>
                        <a:t>Re-Evaluating the Monetary Policy Framework</a:t>
                      </a:r>
                    </a:p>
                  </a:txBody>
                  <a:tcPr anchor="ctr"/>
                </a:tc>
                <a:tc>
                  <a:txBody>
                    <a:bodyPr/>
                    <a:lstStyle/>
                    <a:p>
                      <a:pPr algn="ctr"/>
                      <a:r>
                        <a:rPr lang="en-CA" sz="2800">
                          <a:latin typeface="Futura"/>
                        </a:rPr>
                        <a:t>50%</a:t>
                      </a:r>
                      <a:endParaRPr lang="en-CA" sz="2800" dirty="0">
                        <a:latin typeface="Futura"/>
                      </a:endParaRPr>
                    </a:p>
                  </a:txBody>
                  <a:tcPr anchor="ctr"/>
                </a:tc>
                <a:extLst>
                  <a:ext uri="{0D108BD9-81ED-4DB2-BD59-A6C34878D82A}">
                    <a16:rowId xmlns:a16="http://schemas.microsoft.com/office/drawing/2014/main" val="2921832140"/>
                  </a:ext>
                </a:extLst>
              </a:tr>
              <a:tr h="554828">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800" dirty="0">
                          <a:latin typeface="Futura"/>
                        </a:rPr>
                        <a:t>Stephen Poloz</a:t>
                      </a:r>
                    </a:p>
                  </a:txBody>
                  <a:tcPr anchor="ctr"/>
                </a:tc>
                <a:tc>
                  <a:txBody>
                    <a:bodyPr/>
                    <a:lstStyle/>
                    <a:p>
                      <a:pPr algn="l"/>
                      <a:r>
                        <a:rPr lang="en-CA" sz="2800" dirty="0">
                          <a:latin typeface="Futura"/>
                        </a:rPr>
                        <a:t>Global Trade Integration</a:t>
                      </a:r>
                    </a:p>
                  </a:txBody>
                  <a:tcPr anchor="ctr"/>
                </a:tc>
                <a:tc>
                  <a:txBody>
                    <a:bodyPr/>
                    <a:lstStyle/>
                    <a:p>
                      <a:pPr algn="ctr"/>
                      <a:r>
                        <a:rPr lang="en-CA" sz="2800">
                          <a:latin typeface="Futura"/>
                        </a:rPr>
                        <a:t>35%</a:t>
                      </a:r>
                      <a:endParaRPr lang="en-CA" sz="2800" dirty="0">
                        <a:latin typeface="Futura"/>
                      </a:endParaRPr>
                    </a:p>
                  </a:txBody>
                  <a:tcPr anchor="ctr"/>
                </a:tc>
                <a:extLst>
                  <a:ext uri="{0D108BD9-81ED-4DB2-BD59-A6C34878D82A}">
                    <a16:rowId xmlns:a16="http://schemas.microsoft.com/office/drawing/2014/main" val="3537041290"/>
                  </a:ext>
                </a:extLst>
              </a:tr>
              <a:tr h="554828">
                <a:tc>
                  <a:txBody>
                    <a:bodyPr/>
                    <a:lstStyle/>
                    <a:p>
                      <a:pPr algn="l"/>
                      <a:r>
                        <a:rPr lang="en-CA" sz="2800" dirty="0">
                          <a:latin typeface="Futura"/>
                        </a:rPr>
                        <a:t>John Murray</a:t>
                      </a:r>
                    </a:p>
                  </a:txBody>
                  <a:tcPr anchor="ctr"/>
                </a:tc>
                <a:tc>
                  <a:txBody>
                    <a:bodyPr/>
                    <a:lstStyle/>
                    <a:p>
                      <a:pPr algn="l"/>
                      <a:r>
                        <a:rPr lang="en-CA" sz="2800" dirty="0">
                          <a:latin typeface="Futura"/>
                        </a:rPr>
                        <a:t>Global Economic Governance</a:t>
                      </a:r>
                    </a:p>
                  </a:txBody>
                  <a:tcPr anchor="ctr"/>
                </a:tc>
                <a:tc>
                  <a:txBody>
                    <a:bodyPr/>
                    <a:lstStyle/>
                    <a:p>
                      <a:pPr algn="ctr"/>
                      <a:r>
                        <a:rPr lang="en-CA" sz="2800">
                          <a:latin typeface="Futura"/>
                        </a:rPr>
                        <a:t>31%</a:t>
                      </a:r>
                      <a:endParaRPr lang="en-CA" sz="2800" dirty="0">
                        <a:latin typeface="Futura"/>
                      </a:endParaRPr>
                    </a:p>
                  </a:txBody>
                  <a:tcPr anchor="ctr"/>
                </a:tc>
                <a:extLst>
                  <a:ext uri="{0D108BD9-81ED-4DB2-BD59-A6C34878D82A}">
                    <a16:rowId xmlns:a16="http://schemas.microsoft.com/office/drawing/2014/main" val="3780491411"/>
                  </a:ext>
                </a:extLst>
              </a:tr>
              <a:tr h="554828">
                <a:tc>
                  <a:txBody>
                    <a:bodyPr/>
                    <a:lstStyle/>
                    <a:p>
                      <a:pPr algn="l"/>
                      <a:r>
                        <a:rPr lang="en-CA" sz="2800" dirty="0">
                          <a:latin typeface="Futura"/>
                        </a:rPr>
                        <a:t>David Longworth</a:t>
                      </a:r>
                    </a:p>
                  </a:txBody>
                  <a:tcPr anchor="ctr"/>
                </a:tc>
                <a:tc>
                  <a:txBody>
                    <a:bodyPr/>
                    <a:lstStyle/>
                    <a:p>
                      <a:pPr algn="l"/>
                      <a:r>
                        <a:rPr lang="en-CA" sz="2800" dirty="0">
                          <a:latin typeface="Futura"/>
                        </a:rPr>
                        <a:t>Liquidity Facilities</a:t>
                      </a:r>
                    </a:p>
                  </a:txBody>
                  <a:tcPr anchor="ctr"/>
                </a:tc>
                <a:tc>
                  <a:txBody>
                    <a:bodyPr/>
                    <a:lstStyle/>
                    <a:p>
                      <a:pPr algn="ctr"/>
                      <a:r>
                        <a:rPr lang="en-CA" sz="2800">
                          <a:latin typeface="Futura"/>
                        </a:rPr>
                        <a:t>28%</a:t>
                      </a:r>
                      <a:endParaRPr lang="en-CA" sz="2800" dirty="0">
                        <a:latin typeface="Futura"/>
                      </a:endParaRPr>
                    </a:p>
                  </a:txBody>
                  <a:tcPr anchor="ctr"/>
                </a:tc>
                <a:extLst>
                  <a:ext uri="{0D108BD9-81ED-4DB2-BD59-A6C34878D82A}">
                    <a16:rowId xmlns:a16="http://schemas.microsoft.com/office/drawing/2014/main" val="1173247639"/>
                  </a:ext>
                </a:extLst>
              </a:tr>
              <a:tr h="554828">
                <a:tc>
                  <a:txBody>
                    <a:bodyPr/>
                    <a:lstStyle/>
                    <a:p>
                      <a:pPr algn="l"/>
                      <a:r>
                        <a:rPr lang="en-CA" sz="2800" dirty="0">
                          <a:latin typeface="Futura"/>
                        </a:rPr>
                        <a:t>Tiff Macklem</a:t>
                      </a:r>
                    </a:p>
                  </a:txBody>
                  <a:tcPr anchor="ctr"/>
                </a:tc>
                <a:tc>
                  <a:txBody>
                    <a:bodyPr/>
                    <a:lstStyle/>
                    <a:p>
                      <a:pPr algn="l"/>
                      <a:r>
                        <a:rPr lang="en-CA" sz="2800" dirty="0">
                          <a:latin typeface="Futura"/>
                        </a:rPr>
                        <a:t>Export Competitiveness</a:t>
                      </a:r>
                    </a:p>
                  </a:txBody>
                  <a:tcPr anchor="ctr"/>
                </a:tc>
                <a:tc>
                  <a:txBody>
                    <a:bodyPr/>
                    <a:lstStyle/>
                    <a:p>
                      <a:pPr algn="ctr"/>
                      <a:r>
                        <a:rPr lang="en-CA" sz="2800" dirty="0">
                          <a:latin typeface="Futura"/>
                        </a:rPr>
                        <a:t>25%</a:t>
                      </a:r>
                    </a:p>
                  </a:txBody>
                  <a:tcPr anchor="ctr"/>
                </a:tc>
                <a:extLst>
                  <a:ext uri="{0D108BD9-81ED-4DB2-BD59-A6C34878D82A}">
                    <a16:rowId xmlns:a16="http://schemas.microsoft.com/office/drawing/2014/main" val="1696381840"/>
                  </a:ext>
                </a:extLst>
              </a:tr>
            </a:tbl>
          </a:graphicData>
        </a:graphic>
      </p:graphicFrame>
      <p:sp>
        <p:nvSpPr>
          <p:cNvPr id="8" name="TextBox 7">
            <a:extLst>
              <a:ext uri="{FF2B5EF4-FFF2-40B4-BE49-F238E27FC236}">
                <a16:creationId xmlns:a16="http://schemas.microsoft.com/office/drawing/2014/main" id="{474997AD-16D4-4C89-9AE5-C26DFFF139A0}"/>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Scope and Content</a:t>
            </a:r>
          </a:p>
        </p:txBody>
      </p:sp>
      <p:sp>
        <p:nvSpPr>
          <p:cNvPr id="9" name="TextBox 8">
            <a:extLst>
              <a:ext uri="{FF2B5EF4-FFF2-40B4-BE49-F238E27FC236}">
                <a16:creationId xmlns:a16="http://schemas.microsoft.com/office/drawing/2014/main" id="{341375C0-3BFD-4374-899F-2031C885692A}"/>
              </a:ext>
            </a:extLst>
          </p:cNvPr>
          <p:cNvSpPr txBox="1"/>
          <p:nvPr/>
        </p:nvSpPr>
        <p:spPr>
          <a:xfrm>
            <a:off x="1765300" y="4772559"/>
            <a:ext cx="3406382"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Bank of Canada</a:t>
            </a:r>
          </a:p>
        </p:txBody>
      </p:sp>
      <p:sp>
        <p:nvSpPr>
          <p:cNvPr id="10" name="TextBox 9">
            <a:extLst>
              <a:ext uri="{FF2B5EF4-FFF2-40B4-BE49-F238E27FC236}">
                <a16:creationId xmlns:a16="http://schemas.microsoft.com/office/drawing/2014/main" id="{2F129D74-695C-4F21-83B3-DEE51565EF8E}"/>
              </a:ext>
            </a:extLst>
          </p:cNvPr>
          <p:cNvSpPr txBox="1"/>
          <p:nvPr/>
        </p:nvSpPr>
        <p:spPr>
          <a:xfrm>
            <a:off x="12302224" y="4711004"/>
            <a:ext cx="4337726" cy="8104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600" b="1" i="0" u="none" strike="noStrike" cap="none" spc="0" normalizeH="0" baseline="0" dirty="0">
                <a:ln>
                  <a:noFill/>
                </a:ln>
                <a:solidFill>
                  <a:srgbClr val="000000"/>
                </a:solidFill>
                <a:effectLst/>
                <a:uFillTx/>
                <a:latin typeface="Futura"/>
                <a:sym typeface="Real Text Pro"/>
              </a:rPr>
              <a:t>US Federal Reserve</a:t>
            </a:r>
          </a:p>
        </p:txBody>
      </p:sp>
      <p:sp>
        <p:nvSpPr>
          <p:cNvPr id="12" name="Footer Placeholder 1">
            <a:extLst>
              <a:ext uri="{FF2B5EF4-FFF2-40B4-BE49-F238E27FC236}">
                <a16:creationId xmlns:a16="http://schemas.microsoft.com/office/drawing/2014/main" id="{0D5396B3-7D28-4BBC-A64B-9EDAA03260B1}"/>
              </a:ext>
            </a:extLst>
          </p:cNvPr>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21</a:t>
            </a:fld>
            <a:endParaRPr lang="uk-UA">
              <a:solidFill>
                <a:schemeClr val="bg1">
                  <a:lumMod val="65000"/>
                </a:schemeClr>
              </a:solidFill>
            </a:endParaRPr>
          </a:p>
        </p:txBody>
      </p:sp>
      <p:pic>
        <p:nvPicPr>
          <p:cNvPr id="11" name="Picture 10"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3" name="Picture 12"/>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0955048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20550414" cy="1524001"/>
          </a:xfrm>
          <a:prstGeom prst="rect">
            <a:avLst/>
          </a:prstGeom>
        </p:spPr>
        <p:txBody>
          <a:bodyPr/>
          <a:lstStyle/>
          <a:p>
            <a:r>
              <a:rPr lang="en-CA" dirty="0">
                <a:solidFill>
                  <a:srgbClr val="E6023B"/>
                </a:solidFill>
              </a:rPr>
              <a:t>Concentration of Speech Topics over Time</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22</a:t>
            </a:fld>
            <a:endParaRPr lang="uk-UA">
              <a:solidFill>
                <a:schemeClr val="bg1">
                  <a:lumMod val="65000"/>
                </a:schemeClr>
              </a:solidFill>
            </a:endParaRPr>
          </a:p>
        </p:txBody>
      </p:sp>
      <p:sp>
        <p:nvSpPr>
          <p:cNvPr id="13" name="TextBox 12">
            <a:extLst>
              <a:ext uri="{FF2B5EF4-FFF2-40B4-BE49-F238E27FC236}">
                <a16:creationId xmlns:a16="http://schemas.microsoft.com/office/drawing/2014/main" id="{478A3711-55C0-494F-9ECE-7BCE455BC3B8}"/>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Scope and Content</a:t>
            </a:r>
          </a:p>
        </p:txBody>
      </p:sp>
      <p:sp>
        <p:nvSpPr>
          <p:cNvPr id="25" name="TextBox 24">
            <a:extLst>
              <a:ext uri="{FF2B5EF4-FFF2-40B4-BE49-F238E27FC236}">
                <a16:creationId xmlns:a16="http://schemas.microsoft.com/office/drawing/2014/main" id="{93BBEEEA-28BD-4B92-84E0-C5992AE29AFE}"/>
              </a:ext>
            </a:extLst>
          </p:cNvPr>
          <p:cNvSpPr txBox="1"/>
          <p:nvPr/>
        </p:nvSpPr>
        <p:spPr>
          <a:xfrm>
            <a:off x="15105530" y="5227343"/>
            <a:ext cx="7513170" cy="57349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12800" rtl="0" fontAlgn="auto" latinLnBrk="0" hangingPunct="0">
              <a:lnSpc>
                <a:spcPct val="150000"/>
              </a:lnSpc>
              <a:spcBef>
                <a:spcPts val="1800"/>
              </a:spcBef>
              <a:spcAft>
                <a:spcPts val="0"/>
              </a:spcAft>
              <a:buClr>
                <a:schemeClr val="accent1"/>
              </a:buClr>
              <a:buSzTx/>
              <a:buFont typeface="Wingdings" panose="05000000000000000000" pitchFamily="2" charset="2"/>
              <a:buChar char="§"/>
              <a:tabLst/>
            </a:pPr>
            <a:r>
              <a:rPr kumimoji="0" lang="en-CA" sz="3200" b="0" i="0" u="none" strike="noStrike" cap="none" spc="0" normalizeH="0" baseline="0" dirty="0">
                <a:ln>
                  <a:noFill/>
                </a:ln>
                <a:solidFill>
                  <a:srgbClr val="000000"/>
                </a:solidFill>
                <a:effectLst/>
                <a:uFillTx/>
                <a:latin typeface="Futura"/>
                <a:sym typeface="Real Text Pro"/>
              </a:rPr>
              <a:t>Measure of topic concentration: Number of topics required to explain 2/3 of speech corpus within a 1-year period, divided by the number of speeches in that year</a:t>
            </a:r>
          </a:p>
          <a:p>
            <a:pPr marL="457200" marR="0" indent="-457200" algn="l" defTabSz="812800" rtl="0" fontAlgn="auto" latinLnBrk="0" hangingPunct="0">
              <a:lnSpc>
                <a:spcPct val="150000"/>
              </a:lnSpc>
              <a:spcBef>
                <a:spcPts val="1800"/>
              </a:spcBef>
              <a:spcAft>
                <a:spcPts val="0"/>
              </a:spcAft>
              <a:buClr>
                <a:schemeClr val="accent1"/>
              </a:buClr>
              <a:buSzTx/>
              <a:buFont typeface="Wingdings" panose="05000000000000000000" pitchFamily="2" charset="2"/>
              <a:buChar char="§"/>
              <a:tabLst/>
            </a:pPr>
            <a:r>
              <a:rPr lang="en-CA" dirty="0">
                <a:latin typeface="Futura"/>
              </a:rPr>
              <a:t>A lower value means speech topics are more concentrated</a:t>
            </a:r>
            <a:endParaRPr kumimoji="0" lang="en-CA" sz="3200" b="0" i="0" u="none" strike="noStrike" cap="none" spc="0" normalizeH="0" baseline="0" dirty="0">
              <a:ln>
                <a:noFill/>
              </a:ln>
              <a:solidFill>
                <a:srgbClr val="000000"/>
              </a:solidFill>
              <a:effectLst/>
              <a:uFillTx/>
              <a:latin typeface="Futura"/>
              <a:sym typeface="Real Text Pro"/>
            </a:endParaRPr>
          </a:p>
        </p:txBody>
      </p:sp>
      <p:pic>
        <p:nvPicPr>
          <p:cNvPr id="3" name="Picture 2">
            <a:extLst>
              <a:ext uri="{FF2B5EF4-FFF2-40B4-BE49-F238E27FC236}">
                <a16:creationId xmlns:a16="http://schemas.microsoft.com/office/drawing/2014/main" id="{1054CE5A-D6BD-4AE3-98F1-B9868B8A1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5300" y="5086562"/>
            <a:ext cx="13210684" cy="7339268"/>
          </a:xfrm>
          <a:prstGeom prst="rect">
            <a:avLst/>
          </a:prstGeom>
        </p:spPr>
      </p:pic>
      <p:pic>
        <p:nvPicPr>
          <p:cNvPr id="7" name="Picture 6" descr="BSIA letterhead.e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8" name="Picture 7"/>
          <p:cNvPicPr>
            <a:picLocks noChangeAspect="1"/>
          </p:cNvPicPr>
          <p:nvPr/>
        </p:nvPicPr>
        <p:blipFill>
          <a:blip r:embed="rId5"/>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78257619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21569830" cy="1524001"/>
          </a:xfrm>
          <a:prstGeom prst="rect">
            <a:avLst/>
          </a:prstGeom>
        </p:spPr>
        <p:txBody>
          <a:bodyPr/>
          <a:lstStyle/>
          <a:p>
            <a:r>
              <a:rPr lang="en-CA" dirty="0">
                <a:solidFill>
                  <a:srgbClr val="E6023B"/>
                </a:solidFill>
              </a:rPr>
              <a:t>Relation of Topics to Mandate Documents</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23</a:t>
            </a:fld>
            <a:endParaRPr lang="uk-UA">
              <a:solidFill>
                <a:schemeClr val="bg1">
                  <a:lumMod val="65000"/>
                </a:schemeClr>
              </a:solidFill>
            </a:endParaRPr>
          </a:p>
        </p:txBody>
      </p:sp>
      <p:sp>
        <p:nvSpPr>
          <p:cNvPr id="13" name="TextBox 12">
            <a:extLst>
              <a:ext uri="{FF2B5EF4-FFF2-40B4-BE49-F238E27FC236}">
                <a16:creationId xmlns:a16="http://schemas.microsoft.com/office/drawing/2014/main" id="{478A3711-55C0-494F-9ECE-7BCE455BC3B8}"/>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Scope and Content</a:t>
            </a:r>
          </a:p>
        </p:txBody>
      </p:sp>
      <p:sp>
        <p:nvSpPr>
          <p:cNvPr id="14" name="TextBox 13">
            <a:extLst>
              <a:ext uri="{FF2B5EF4-FFF2-40B4-BE49-F238E27FC236}">
                <a16:creationId xmlns:a16="http://schemas.microsoft.com/office/drawing/2014/main" id="{3E1E1DAA-0213-46DB-8BE3-3A4D4CB63BF4}"/>
              </a:ext>
            </a:extLst>
          </p:cNvPr>
          <p:cNvSpPr txBox="1"/>
          <p:nvPr/>
        </p:nvSpPr>
        <p:spPr>
          <a:xfrm>
            <a:off x="1765300" y="4885922"/>
            <a:ext cx="3406382"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Bank of Canada</a:t>
            </a:r>
          </a:p>
        </p:txBody>
      </p:sp>
      <p:sp>
        <p:nvSpPr>
          <p:cNvPr id="15" name="TextBox 14">
            <a:extLst>
              <a:ext uri="{FF2B5EF4-FFF2-40B4-BE49-F238E27FC236}">
                <a16:creationId xmlns:a16="http://schemas.microsoft.com/office/drawing/2014/main" id="{60467BB6-4AA8-429A-BD91-A8ABA36EB8EA}"/>
              </a:ext>
            </a:extLst>
          </p:cNvPr>
          <p:cNvSpPr txBox="1"/>
          <p:nvPr/>
        </p:nvSpPr>
        <p:spPr>
          <a:xfrm>
            <a:off x="12324191" y="4896150"/>
            <a:ext cx="3858429"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1" i="0" u="none" strike="noStrike" cap="none" spc="0" normalizeH="0" baseline="0" dirty="0">
                <a:ln>
                  <a:noFill/>
                </a:ln>
                <a:solidFill>
                  <a:srgbClr val="000000"/>
                </a:solidFill>
                <a:effectLst/>
                <a:uFillTx/>
                <a:latin typeface="Futura"/>
                <a:sym typeface="Real Text Pro"/>
              </a:rPr>
              <a:t>US Federal Reserve</a:t>
            </a:r>
          </a:p>
        </p:txBody>
      </p:sp>
      <p:sp>
        <p:nvSpPr>
          <p:cNvPr id="7" name="TextBox 6">
            <a:extLst>
              <a:ext uri="{FF2B5EF4-FFF2-40B4-BE49-F238E27FC236}">
                <a16:creationId xmlns:a16="http://schemas.microsoft.com/office/drawing/2014/main" id="{F9CE207B-9CB9-4319-B062-2FBA54A19A69}"/>
              </a:ext>
            </a:extLst>
          </p:cNvPr>
          <p:cNvSpPr txBox="1"/>
          <p:nvPr/>
        </p:nvSpPr>
        <p:spPr>
          <a:xfrm>
            <a:off x="1765300" y="5634845"/>
            <a:ext cx="10213777" cy="1610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14350" marR="0" indent="-514350" algn="l" defTabSz="812800" rtl="0" fontAlgn="auto" latinLnBrk="0" hangingPunct="0">
              <a:lnSpc>
                <a:spcPct val="100000"/>
              </a:lnSpc>
              <a:spcBef>
                <a:spcPts val="1200"/>
              </a:spcBef>
              <a:spcAft>
                <a:spcPts val="0"/>
              </a:spcAft>
              <a:buClr>
                <a:srgbClr val="ABAEAD"/>
              </a:buClr>
              <a:buSzTx/>
              <a:buFont typeface="+mj-lt"/>
              <a:buAutoNum type="arabicPeriod"/>
              <a:tabLst/>
            </a:pPr>
            <a:r>
              <a:rPr kumimoji="0" lang="en-CA" sz="2600" b="0" i="0" u="none" strike="noStrike" cap="none" spc="0" normalizeH="0" baseline="0" dirty="0">
                <a:ln>
                  <a:noFill/>
                </a:ln>
                <a:solidFill>
                  <a:srgbClr val="000000"/>
                </a:solidFill>
                <a:effectLst/>
                <a:uFillTx/>
                <a:latin typeface="Futura"/>
                <a:sym typeface="Real Text Pro"/>
              </a:rPr>
              <a:t>Bank of Canada Act</a:t>
            </a:r>
          </a:p>
          <a:p>
            <a:pPr marL="514350" indent="-514350">
              <a:buFont typeface="+mj-lt"/>
              <a:buAutoNum type="arabicPeriod"/>
            </a:pPr>
            <a:r>
              <a:rPr lang="en-CA" sz="2600" dirty="0">
                <a:latin typeface="Futura"/>
              </a:rPr>
              <a:t>Joint Statement of the Government of Canada and Bank of Canada on the Renewal of the Inflation-Control Target</a:t>
            </a:r>
          </a:p>
        </p:txBody>
      </p:sp>
      <p:pic>
        <p:nvPicPr>
          <p:cNvPr id="9" name="Picture 8">
            <a:extLst>
              <a:ext uri="{FF2B5EF4-FFF2-40B4-BE49-F238E27FC236}">
                <a16:creationId xmlns:a16="http://schemas.microsoft.com/office/drawing/2014/main" id="{8A3E942E-4D70-4D44-B284-0204F3BBE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076" y="7445597"/>
            <a:ext cx="10368001" cy="5760000"/>
          </a:xfrm>
          <a:prstGeom prst="rect">
            <a:avLst/>
          </a:prstGeom>
        </p:spPr>
      </p:pic>
      <p:pic>
        <p:nvPicPr>
          <p:cNvPr id="12" name="Picture 11">
            <a:extLst>
              <a:ext uri="{FF2B5EF4-FFF2-40B4-BE49-F238E27FC236}">
                <a16:creationId xmlns:a16="http://schemas.microsoft.com/office/drawing/2014/main" id="{97491A69-63AF-4FD8-BDA7-7C22B6017E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37519" y="7355813"/>
            <a:ext cx="10368001" cy="5760000"/>
          </a:xfrm>
          <a:prstGeom prst="rect">
            <a:avLst/>
          </a:prstGeom>
        </p:spPr>
      </p:pic>
      <p:sp>
        <p:nvSpPr>
          <p:cNvPr id="18" name="TextBox 17">
            <a:extLst>
              <a:ext uri="{FF2B5EF4-FFF2-40B4-BE49-F238E27FC236}">
                <a16:creationId xmlns:a16="http://schemas.microsoft.com/office/drawing/2014/main" id="{77DAB7CA-C554-4983-AF05-EB6CAA7A6B63}"/>
              </a:ext>
            </a:extLst>
          </p:cNvPr>
          <p:cNvSpPr txBox="1"/>
          <p:nvPr/>
        </p:nvSpPr>
        <p:spPr>
          <a:xfrm>
            <a:off x="12337519" y="5634845"/>
            <a:ext cx="10281181" cy="1610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14350" marR="0" indent="-514350" algn="l" defTabSz="812800" rtl="0" fontAlgn="auto" latinLnBrk="0" hangingPunct="0">
              <a:lnSpc>
                <a:spcPct val="100000"/>
              </a:lnSpc>
              <a:spcBef>
                <a:spcPts val="1200"/>
              </a:spcBef>
              <a:spcAft>
                <a:spcPts val="0"/>
              </a:spcAft>
              <a:buClr>
                <a:srgbClr val="ABAEAD"/>
              </a:buClr>
              <a:buSzTx/>
              <a:buFont typeface="+mj-lt"/>
              <a:buAutoNum type="arabicPeriod"/>
              <a:tabLst/>
            </a:pPr>
            <a:r>
              <a:rPr kumimoji="0" lang="en-CA" sz="2600" b="0" i="0" u="none" strike="noStrike" cap="none" spc="0" normalizeH="0" baseline="0" dirty="0">
                <a:ln>
                  <a:noFill/>
                </a:ln>
                <a:solidFill>
                  <a:srgbClr val="000000"/>
                </a:solidFill>
                <a:effectLst/>
                <a:uFillTx/>
                <a:latin typeface="Futura"/>
                <a:sym typeface="Real Text Pro"/>
              </a:rPr>
              <a:t>Federal Reserve Act</a:t>
            </a:r>
          </a:p>
          <a:p>
            <a:pPr marL="514350" marR="0" indent="-514350" algn="l" defTabSz="812800" rtl="0" fontAlgn="auto" latinLnBrk="0" hangingPunct="0">
              <a:lnSpc>
                <a:spcPct val="100000"/>
              </a:lnSpc>
              <a:spcBef>
                <a:spcPts val="1200"/>
              </a:spcBef>
              <a:spcAft>
                <a:spcPts val="0"/>
              </a:spcAft>
              <a:buClr>
                <a:srgbClr val="ABAEAD"/>
              </a:buClr>
              <a:buSzTx/>
              <a:buFont typeface="+mj-lt"/>
              <a:buAutoNum type="arabicPeriod"/>
              <a:tabLst/>
            </a:pPr>
            <a:r>
              <a:rPr lang="en-CA" sz="2600" dirty="0">
                <a:latin typeface="Futura"/>
              </a:rPr>
              <a:t>FOMC Statement on Longer-Run Goals and Monetary Policy Strategy</a:t>
            </a:r>
            <a:endParaRPr kumimoji="0" lang="en-CA" sz="2600" b="0" i="0" u="none" strike="noStrike" cap="none" spc="0" normalizeH="0" baseline="0" dirty="0">
              <a:ln>
                <a:noFill/>
              </a:ln>
              <a:solidFill>
                <a:srgbClr val="000000"/>
              </a:solidFill>
              <a:effectLst/>
              <a:uFillTx/>
              <a:latin typeface="Futura"/>
              <a:sym typeface="Real Text Pro"/>
            </a:endParaRPr>
          </a:p>
        </p:txBody>
      </p:sp>
      <p:pic>
        <p:nvPicPr>
          <p:cNvPr id="11" name="Picture 10" descr="BSIA letterhead.e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6" name="Picture 15"/>
          <p:cNvPicPr>
            <a:picLocks noChangeAspect="1"/>
          </p:cNvPicPr>
          <p:nvPr/>
        </p:nvPicPr>
        <p:blipFill>
          <a:blip r:embed="rId6"/>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208201104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Future Work</a:t>
            </a:r>
            <a:endParaRPr dirty="0">
              <a:solidFill>
                <a:srgbClr val="E6023B"/>
              </a:solidFill>
            </a:endParaRPr>
          </a:p>
        </p:txBody>
      </p:sp>
      <p:sp>
        <p:nvSpPr>
          <p:cNvPr id="138" name="Shape 138"/>
          <p:cNvSpPr>
            <a:spLocks noGrp="1"/>
          </p:cNvSpPr>
          <p:nvPr>
            <p:ph type="body" idx="1"/>
          </p:nvPr>
        </p:nvSpPr>
        <p:spPr>
          <a:xfrm>
            <a:off x="1765300" y="5119268"/>
            <a:ext cx="20853400" cy="7758532"/>
          </a:xfrm>
          <a:prstGeom prst="rect">
            <a:avLst/>
          </a:prstGeom>
        </p:spPr>
        <p:txBody>
          <a:bodyPr/>
          <a:lstStyle/>
          <a:p>
            <a:pPr lvl="3">
              <a:spcBef>
                <a:spcPts val="1800"/>
              </a:spcBef>
            </a:pPr>
            <a:r>
              <a:rPr lang="en-US" sz="3600" dirty="0"/>
              <a:t>Identify how speeches can be used to engage with different stakeholders:</a:t>
            </a:r>
          </a:p>
          <a:p>
            <a:pPr marL="1176338" lvl="4" indent="-539750">
              <a:spcBef>
                <a:spcPts val="1800"/>
              </a:spcBef>
            </a:pPr>
            <a:r>
              <a:rPr lang="en-US" sz="3600" dirty="0"/>
              <a:t>relation between speech topics and financial markets, the general public and media (preliminary results available)</a:t>
            </a:r>
          </a:p>
          <a:p>
            <a:pPr lvl="3">
              <a:spcBef>
                <a:spcPts val="1800"/>
              </a:spcBef>
            </a:pPr>
            <a:r>
              <a:rPr lang="en-US" sz="3600" dirty="0"/>
              <a:t>Assess interrelation of speech topics across central banks to identify strength of the transnational epistemic community vs. influence of domestic economic issues</a:t>
            </a:r>
          </a:p>
          <a:p>
            <a:pPr lvl="3">
              <a:spcBef>
                <a:spcPts val="1800"/>
              </a:spcBef>
            </a:pPr>
            <a:r>
              <a:rPr lang="en-US" sz="3600" dirty="0"/>
              <a:t>Analyze whether central banks’ discussion of economic and financial risk precedes or follows crises</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24</a:t>
            </a:fld>
            <a:endParaRPr lang="uk-UA">
              <a:solidFill>
                <a:schemeClr val="bg1">
                  <a:lumMod val="65000"/>
                </a:schemeClr>
              </a:solidFill>
            </a:endParaRPr>
          </a:p>
        </p:txBody>
      </p:sp>
      <p:sp>
        <p:nvSpPr>
          <p:cNvPr id="6" name="TextBox 5">
            <a:extLst>
              <a:ext uri="{FF2B5EF4-FFF2-40B4-BE49-F238E27FC236}">
                <a16:creationId xmlns:a16="http://schemas.microsoft.com/office/drawing/2014/main" id="{45223B47-EC2B-49A6-BF6D-60A77793DD51}"/>
              </a:ext>
            </a:extLst>
          </p:cNvPr>
          <p:cNvSpPr txBox="1"/>
          <p:nvPr/>
        </p:nvSpPr>
        <p:spPr>
          <a:xfrm>
            <a:off x="17170400" y="351258"/>
            <a:ext cx="6807200" cy="748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E6023B"/>
                </a:solidFill>
                <a:effectLst/>
                <a:uFillTx/>
                <a:latin typeface="Futura"/>
                <a:sym typeface="Real Text Pro"/>
              </a:rPr>
              <a:t>Future Work</a:t>
            </a:r>
          </a:p>
        </p:txBody>
      </p:sp>
      <p:pic>
        <p:nvPicPr>
          <p:cNvPr id="7" name="Picture 6"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8" name="Picture 7"/>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861634777"/>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Outliers of Speech Topics by Venue Type</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25</a:t>
            </a:fld>
            <a:endParaRPr lang="uk-UA">
              <a:solidFill>
                <a:schemeClr val="bg1">
                  <a:lumMod val="65000"/>
                </a:schemeClr>
              </a:solidFill>
            </a:endParaRPr>
          </a:p>
        </p:txBody>
      </p:sp>
      <p:graphicFrame>
        <p:nvGraphicFramePr>
          <p:cNvPr id="2" name="Table 1">
            <a:extLst>
              <a:ext uri="{FF2B5EF4-FFF2-40B4-BE49-F238E27FC236}">
                <a16:creationId xmlns:a16="http://schemas.microsoft.com/office/drawing/2014/main" id="{1F2A37F1-1908-4184-B354-39446FC43EFD}"/>
              </a:ext>
            </a:extLst>
          </p:cNvPr>
          <p:cNvGraphicFramePr>
            <a:graphicFrameLocks noGrp="1"/>
          </p:cNvGraphicFramePr>
          <p:nvPr>
            <p:extLst>
              <p:ext uri="{D42A27DB-BD31-4B8C-83A1-F6EECF244321}">
                <p14:modId xmlns:p14="http://schemas.microsoft.com/office/powerpoint/2010/main" val="3856513516"/>
              </p:ext>
            </p:extLst>
          </p:nvPr>
        </p:nvGraphicFramePr>
        <p:xfrm>
          <a:off x="1780617" y="5841515"/>
          <a:ext cx="10037853" cy="6857998"/>
        </p:xfrm>
        <a:graphic>
          <a:graphicData uri="http://schemas.openxmlformats.org/drawingml/2006/table">
            <a:tbl>
              <a:tblPr firstRow="1" bandRow="1">
                <a:tableStyleId>{5940675A-B579-460E-94D1-54222C63F5DA}</a:tableStyleId>
              </a:tblPr>
              <a:tblGrid>
                <a:gridCol w="1985840">
                  <a:extLst>
                    <a:ext uri="{9D8B030D-6E8A-4147-A177-3AD203B41FA5}">
                      <a16:colId xmlns:a16="http://schemas.microsoft.com/office/drawing/2014/main" val="561991376"/>
                    </a:ext>
                  </a:extLst>
                </a:gridCol>
                <a:gridCol w="5159829">
                  <a:extLst>
                    <a:ext uri="{9D8B030D-6E8A-4147-A177-3AD203B41FA5}">
                      <a16:colId xmlns:a16="http://schemas.microsoft.com/office/drawing/2014/main" val="3394706799"/>
                    </a:ext>
                  </a:extLst>
                </a:gridCol>
                <a:gridCol w="2892184">
                  <a:extLst>
                    <a:ext uri="{9D8B030D-6E8A-4147-A177-3AD203B41FA5}">
                      <a16:colId xmlns:a16="http://schemas.microsoft.com/office/drawing/2014/main" val="3561918110"/>
                    </a:ext>
                  </a:extLst>
                </a:gridCol>
              </a:tblGrid>
              <a:tr h="1681956">
                <a:tc>
                  <a:txBody>
                    <a:bodyPr/>
                    <a:lstStyle/>
                    <a:p>
                      <a:pPr algn="ctr"/>
                      <a:r>
                        <a:rPr lang="en-CA" sz="2600" dirty="0">
                          <a:latin typeface="Futura"/>
                        </a:rPr>
                        <a:t>Venue</a:t>
                      </a:r>
                    </a:p>
                  </a:txBody>
                  <a:tcPr anchor="ctr"/>
                </a:tc>
                <a:tc>
                  <a:txBody>
                    <a:bodyPr/>
                    <a:lstStyle/>
                    <a:p>
                      <a:pPr algn="l"/>
                      <a:r>
                        <a:rPr lang="en-CA" sz="2600" dirty="0">
                          <a:latin typeface="Futura"/>
                        </a:rPr>
                        <a:t>Speech Topics Overrepresented in Venue</a:t>
                      </a:r>
                    </a:p>
                  </a:txBody>
                  <a:tcPr anchor="ctr"/>
                </a:tc>
                <a:tc>
                  <a:txBody>
                    <a:bodyPr/>
                    <a:lstStyle/>
                    <a:p>
                      <a:pPr algn="ctr"/>
                      <a:r>
                        <a:rPr lang="en-CA" sz="2600" dirty="0">
                          <a:latin typeface="Futura"/>
                        </a:rPr>
                        <a:t>Share of Speeches in Topic Presented at Venue</a:t>
                      </a:r>
                    </a:p>
                  </a:txBody>
                  <a:tcPr anchor="ctr"/>
                </a:tc>
                <a:extLst>
                  <a:ext uri="{0D108BD9-81ED-4DB2-BD59-A6C34878D82A}">
                    <a16:rowId xmlns:a16="http://schemas.microsoft.com/office/drawing/2014/main" val="868380261"/>
                  </a:ext>
                </a:extLst>
              </a:tr>
              <a:tr h="898834">
                <a:tc rowSpan="2">
                  <a:txBody>
                    <a:bodyPr/>
                    <a:lstStyle/>
                    <a:p>
                      <a:pPr algn="ctr"/>
                      <a:r>
                        <a:rPr lang="en-CA" sz="2600" dirty="0">
                          <a:latin typeface="Futura"/>
                        </a:rPr>
                        <a:t>Academic</a:t>
                      </a:r>
                    </a:p>
                  </a:txBody>
                  <a:tcPr anchor="ctr"/>
                </a:tc>
                <a:tc>
                  <a:txBody>
                    <a:bodyPr/>
                    <a:lstStyle/>
                    <a:p>
                      <a:pPr algn="l"/>
                      <a:r>
                        <a:rPr lang="en-CA" sz="2600" dirty="0">
                          <a:latin typeface="Futura"/>
                        </a:rPr>
                        <a:t>Macroeconomic Stabilization Policy</a:t>
                      </a:r>
                    </a:p>
                  </a:txBody>
                  <a:tcPr anchor="ctr"/>
                </a:tc>
                <a:tc>
                  <a:txBody>
                    <a:bodyPr/>
                    <a:lstStyle/>
                    <a:p>
                      <a:pPr algn="ctr"/>
                      <a:r>
                        <a:rPr lang="en-CA" sz="2600" dirty="0">
                          <a:latin typeface="Futura"/>
                        </a:rPr>
                        <a:t>60%</a:t>
                      </a:r>
                    </a:p>
                  </a:txBody>
                  <a:tcPr anchor="ctr"/>
                </a:tc>
                <a:extLst>
                  <a:ext uri="{0D108BD9-81ED-4DB2-BD59-A6C34878D82A}">
                    <a16:rowId xmlns:a16="http://schemas.microsoft.com/office/drawing/2014/main" val="2133182124"/>
                  </a:ext>
                </a:extLst>
              </a:tr>
              <a:tr h="495908">
                <a:tc vMerge="1">
                  <a:txBody>
                    <a:bodyPr/>
                    <a:lstStyle/>
                    <a:p>
                      <a:endParaRPr lang="en-CA"/>
                    </a:p>
                  </a:txBody>
                  <a:tcPr/>
                </a:tc>
                <a:tc>
                  <a:txBody>
                    <a:bodyPr/>
                    <a:lstStyle/>
                    <a:p>
                      <a:pPr algn="l"/>
                      <a:r>
                        <a:rPr lang="en-CA" sz="2600" dirty="0">
                          <a:latin typeface="Futura"/>
                        </a:rPr>
                        <a:t>Wage Setting</a:t>
                      </a:r>
                    </a:p>
                  </a:txBody>
                  <a:tcPr anchor="ctr"/>
                </a:tc>
                <a:tc>
                  <a:txBody>
                    <a:bodyPr/>
                    <a:lstStyle/>
                    <a:p>
                      <a:pPr algn="ctr"/>
                      <a:r>
                        <a:rPr lang="en-CA" sz="2600" dirty="0">
                          <a:latin typeface="Futura"/>
                        </a:rPr>
                        <a:t>51%</a:t>
                      </a:r>
                    </a:p>
                  </a:txBody>
                  <a:tcPr anchor="ctr"/>
                </a:tc>
                <a:extLst>
                  <a:ext uri="{0D108BD9-81ED-4DB2-BD59-A6C34878D82A}">
                    <a16:rowId xmlns:a16="http://schemas.microsoft.com/office/drawing/2014/main" val="987887711"/>
                  </a:ext>
                </a:extLst>
              </a:tr>
              <a:tr h="495908">
                <a:tc>
                  <a:txBody>
                    <a:bodyPr/>
                    <a:lstStyle/>
                    <a:p>
                      <a:pPr algn="ctr"/>
                      <a:r>
                        <a:rPr lang="en-CA" sz="2600" dirty="0">
                          <a:latin typeface="Futura"/>
                        </a:rPr>
                        <a:t>Private</a:t>
                      </a:r>
                    </a:p>
                  </a:txBody>
                  <a:tcPr anchor="ctr"/>
                </a:tc>
                <a:tc>
                  <a:txBody>
                    <a:bodyPr/>
                    <a:lstStyle/>
                    <a:p>
                      <a:pPr algn="ctr"/>
                      <a:r>
                        <a:rPr lang="en-CA" sz="2600" dirty="0">
                          <a:latin typeface="Futura"/>
                        </a:rPr>
                        <a:t>-</a:t>
                      </a:r>
                    </a:p>
                  </a:txBody>
                  <a:tcPr anchor="ctr"/>
                </a:tc>
                <a:tc>
                  <a:txBody>
                    <a:bodyPr/>
                    <a:lstStyle/>
                    <a:p>
                      <a:pPr algn="ctr"/>
                      <a:r>
                        <a:rPr lang="en-CA" sz="2600" dirty="0">
                          <a:latin typeface="Futura"/>
                        </a:rPr>
                        <a:t>-</a:t>
                      </a:r>
                    </a:p>
                  </a:txBody>
                  <a:tcPr anchor="ctr"/>
                </a:tc>
                <a:extLst>
                  <a:ext uri="{0D108BD9-81ED-4DB2-BD59-A6C34878D82A}">
                    <a16:rowId xmlns:a16="http://schemas.microsoft.com/office/drawing/2014/main" val="3877567266"/>
                  </a:ext>
                </a:extLst>
              </a:tr>
              <a:tr h="898834">
                <a:tc rowSpan="3">
                  <a:txBody>
                    <a:bodyPr/>
                    <a:lstStyle/>
                    <a:p>
                      <a:pPr algn="ctr"/>
                      <a:r>
                        <a:rPr lang="en-CA" sz="2600" dirty="0">
                          <a:latin typeface="Futura"/>
                        </a:rPr>
                        <a:t>Gov’t</a:t>
                      </a:r>
                    </a:p>
                  </a:txBody>
                  <a:tcPr anchor="ctr"/>
                </a:tc>
                <a:tc>
                  <a:txBody>
                    <a:bodyPr/>
                    <a:lstStyle/>
                    <a:p>
                      <a:pPr algn="l"/>
                      <a:r>
                        <a:rPr lang="en-CA" sz="2600" dirty="0">
                          <a:latin typeface="Futura"/>
                        </a:rPr>
                        <a:t>Re-Evaluating the Monetary Policy Framework</a:t>
                      </a:r>
                    </a:p>
                  </a:txBody>
                  <a:tcPr anchor="ctr"/>
                </a:tc>
                <a:tc>
                  <a:txBody>
                    <a:bodyPr/>
                    <a:lstStyle/>
                    <a:p>
                      <a:pPr algn="ctr"/>
                      <a:r>
                        <a:rPr lang="en-CA" sz="2600" dirty="0">
                          <a:latin typeface="Futura"/>
                        </a:rPr>
                        <a:t>25%</a:t>
                      </a:r>
                    </a:p>
                  </a:txBody>
                  <a:tcPr anchor="ctr"/>
                </a:tc>
                <a:extLst>
                  <a:ext uri="{0D108BD9-81ED-4DB2-BD59-A6C34878D82A}">
                    <a16:rowId xmlns:a16="http://schemas.microsoft.com/office/drawing/2014/main" val="2571505239"/>
                  </a:ext>
                </a:extLst>
              </a:tr>
              <a:tr h="898834">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Corporate Accounting &amp; Disclosure</a:t>
                      </a:r>
                    </a:p>
                  </a:txBody>
                  <a:tcPr anchor="ctr"/>
                </a:tc>
                <a:tc>
                  <a:txBody>
                    <a:bodyPr/>
                    <a:lstStyle/>
                    <a:p>
                      <a:pPr algn="ctr"/>
                      <a:r>
                        <a:rPr lang="en-CA" sz="2600" dirty="0">
                          <a:latin typeface="Futura"/>
                        </a:rPr>
                        <a:t>22%</a:t>
                      </a:r>
                    </a:p>
                  </a:txBody>
                  <a:tcPr anchor="ctr"/>
                </a:tc>
                <a:extLst>
                  <a:ext uri="{0D108BD9-81ED-4DB2-BD59-A6C34878D82A}">
                    <a16:rowId xmlns:a16="http://schemas.microsoft.com/office/drawing/2014/main" val="1802189931"/>
                  </a:ext>
                </a:extLst>
              </a:tr>
              <a:tr h="495908">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Global Economic Governance</a:t>
                      </a:r>
                    </a:p>
                  </a:txBody>
                  <a:tcPr anchor="ctr"/>
                </a:tc>
                <a:tc>
                  <a:txBody>
                    <a:bodyPr/>
                    <a:lstStyle/>
                    <a:p>
                      <a:pPr algn="ctr"/>
                      <a:r>
                        <a:rPr lang="en-CA" sz="2600" dirty="0">
                          <a:latin typeface="Futura"/>
                        </a:rPr>
                        <a:t>20%</a:t>
                      </a:r>
                    </a:p>
                  </a:txBody>
                  <a:tcPr anchor="ctr"/>
                </a:tc>
                <a:extLst>
                  <a:ext uri="{0D108BD9-81ED-4DB2-BD59-A6C34878D82A}">
                    <a16:rowId xmlns:a16="http://schemas.microsoft.com/office/drawing/2014/main" val="684042956"/>
                  </a:ext>
                </a:extLst>
              </a:tr>
              <a:tr h="495908">
                <a:tc>
                  <a:txBody>
                    <a:bodyPr/>
                    <a:lstStyle/>
                    <a:p>
                      <a:pPr algn="ctr"/>
                      <a:r>
                        <a:rPr lang="en-CA" sz="2600" dirty="0">
                          <a:latin typeface="Futura"/>
                        </a:rPr>
                        <a:t>Non-Profit</a:t>
                      </a:r>
                    </a:p>
                  </a:txBody>
                  <a:tcPr anchor="ctr"/>
                </a:tc>
                <a:tc>
                  <a:txBody>
                    <a:bodyPr/>
                    <a:lstStyle/>
                    <a:p>
                      <a:pPr algn="l"/>
                      <a:r>
                        <a:rPr lang="en-CA" sz="2600" dirty="0">
                          <a:latin typeface="Futura"/>
                        </a:rPr>
                        <a:t>Payments System</a:t>
                      </a:r>
                    </a:p>
                  </a:txBody>
                  <a:tcPr anchor="ctr"/>
                </a:tc>
                <a:tc>
                  <a:txBody>
                    <a:bodyPr/>
                    <a:lstStyle/>
                    <a:p>
                      <a:pPr algn="ctr"/>
                      <a:r>
                        <a:rPr lang="en-CA" sz="2600" dirty="0">
                          <a:latin typeface="Futura"/>
                        </a:rPr>
                        <a:t>48%</a:t>
                      </a:r>
                    </a:p>
                  </a:txBody>
                  <a:tcPr anchor="ctr"/>
                </a:tc>
                <a:extLst>
                  <a:ext uri="{0D108BD9-81ED-4DB2-BD59-A6C34878D82A}">
                    <a16:rowId xmlns:a16="http://schemas.microsoft.com/office/drawing/2014/main" val="689884116"/>
                  </a:ext>
                </a:extLst>
              </a:tr>
              <a:tr h="495908">
                <a:tc>
                  <a:txBody>
                    <a:bodyPr/>
                    <a:lstStyle/>
                    <a:p>
                      <a:pPr algn="ctr"/>
                      <a:r>
                        <a:rPr lang="en-CA" sz="2600" dirty="0">
                          <a:latin typeface="Futura"/>
                        </a:rPr>
                        <a:t>Other</a:t>
                      </a:r>
                    </a:p>
                  </a:txBody>
                  <a:tcPr anchor="ctr"/>
                </a:tc>
                <a:tc>
                  <a:txBody>
                    <a:bodyPr/>
                    <a:lstStyle/>
                    <a:p>
                      <a:pPr algn="l"/>
                      <a:r>
                        <a:rPr lang="en-CA" sz="2600" dirty="0">
                          <a:latin typeface="Futura"/>
                        </a:rPr>
                        <a:t>Currency Issuance</a:t>
                      </a:r>
                    </a:p>
                  </a:txBody>
                  <a:tcPr anchor="ctr"/>
                </a:tc>
                <a:tc>
                  <a:txBody>
                    <a:bodyPr/>
                    <a:lstStyle/>
                    <a:p>
                      <a:pPr algn="ctr"/>
                      <a:r>
                        <a:rPr lang="en-CA" sz="2600" dirty="0">
                          <a:latin typeface="Futura"/>
                        </a:rPr>
                        <a:t>27%</a:t>
                      </a:r>
                    </a:p>
                  </a:txBody>
                  <a:tcPr anchor="ctr"/>
                </a:tc>
                <a:extLst>
                  <a:ext uri="{0D108BD9-81ED-4DB2-BD59-A6C34878D82A}">
                    <a16:rowId xmlns:a16="http://schemas.microsoft.com/office/drawing/2014/main" val="375841022"/>
                  </a:ext>
                </a:extLst>
              </a:tr>
            </a:tbl>
          </a:graphicData>
        </a:graphic>
      </p:graphicFrame>
      <p:graphicFrame>
        <p:nvGraphicFramePr>
          <p:cNvPr id="8" name="Table 7">
            <a:extLst>
              <a:ext uri="{FF2B5EF4-FFF2-40B4-BE49-F238E27FC236}">
                <a16:creationId xmlns:a16="http://schemas.microsoft.com/office/drawing/2014/main" id="{950B640E-EDC4-494A-83F6-755BA7D1A12A}"/>
              </a:ext>
            </a:extLst>
          </p:cNvPr>
          <p:cNvGraphicFramePr>
            <a:graphicFrameLocks noGrp="1"/>
          </p:cNvGraphicFramePr>
          <p:nvPr>
            <p:extLst>
              <p:ext uri="{D42A27DB-BD31-4B8C-83A1-F6EECF244321}">
                <p14:modId xmlns:p14="http://schemas.microsoft.com/office/powerpoint/2010/main" val="366843940"/>
              </p:ext>
            </p:extLst>
          </p:nvPr>
        </p:nvGraphicFramePr>
        <p:xfrm>
          <a:off x="12324191" y="5841515"/>
          <a:ext cx="10036800" cy="6858000"/>
        </p:xfrm>
        <a:graphic>
          <a:graphicData uri="http://schemas.openxmlformats.org/drawingml/2006/table">
            <a:tbl>
              <a:tblPr firstRow="1" bandRow="1">
                <a:tableStyleId>{5940675A-B579-460E-94D1-54222C63F5DA}</a:tableStyleId>
              </a:tblPr>
              <a:tblGrid>
                <a:gridCol w="1957866">
                  <a:extLst>
                    <a:ext uri="{9D8B030D-6E8A-4147-A177-3AD203B41FA5}">
                      <a16:colId xmlns:a16="http://schemas.microsoft.com/office/drawing/2014/main" val="561991376"/>
                    </a:ext>
                  </a:extLst>
                </a:gridCol>
                <a:gridCol w="5290457">
                  <a:extLst>
                    <a:ext uri="{9D8B030D-6E8A-4147-A177-3AD203B41FA5}">
                      <a16:colId xmlns:a16="http://schemas.microsoft.com/office/drawing/2014/main" val="3394706799"/>
                    </a:ext>
                  </a:extLst>
                </a:gridCol>
                <a:gridCol w="2788477">
                  <a:extLst>
                    <a:ext uri="{9D8B030D-6E8A-4147-A177-3AD203B41FA5}">
                      <a16:colId xmlns:a16="http://schemas.microsoft.com/office/drawing/2014/main" val="3561918110"/>
                    </a:ext>
                  </a:extLst>
                </a:gridCol>
              </a:tblGrid>
              <a:tr h="0">
                <a:tc>
                  <a:txBody>
                    <a:bodyPr/>
                    <a:lstStyle/>
                    <a:p>
                      <a:pPr algn="ctr"/>
                      <a:r>
                        <a:rPr lang="en-CA" sz="2600" dirty="0">
                          <a:latin typeface="Futura"/>
                        </a:rPr>
                        <a:t>Venue</a:t>
                      </a:r>
                    </a:p>
                  </a:txBody>
                  <a:tcPr anchor="ctr"/>
                </a:tc>
                <a:tc>
                  <a:txBody>
                    <a:bodyPr/>
                    <a:lstStyle/>
                    <a:p>
                      <a:pPr algn="l"/>
                      <a:r>
                        <a:rPr lang="en-CA" sz="2600" dirty="0">
                          <a:latin typeface="Futura"/>
                        </a:rPr>
                        <a:t>Speech Topics Overrepresented in Venue</a:t>
                      </a:r>
                    </a:p>
                  </a:txBody>
                  <a:tcPr anchor="ctr"/>
                </a:tc>
                <a:tc>
                  <a:txBody>
                    <a:bodyPr/>
                    <a:lstStyle/>
                    <a:p>
                      <a:pPr algn="ctr"/>
                      <a:r>
                        <a:rPr lang="en-CA" sz="2600" dirty="0">
                          <a:latin typeface="Futura"/>
                        </a:rPr>
                        <a:t>Share of Speeches in Topic Presented at Venue</a:t>
                      </a:r>
                    </a:p>
                  </a:txBody>
                  <a:tcPr anchor="ctr"/>
                </a:tc>
                <a:extLst>
                  <a:ext uri="{0D108BD9-81ED-4DB2-BD59-A6C34878D82A}">
                    <a16:rowId xmlns:a16="http://schemas.microsoft.com/office/drawing/2014/main" val="868380261"/>
                  </a:ext>
                </a:extLst>
              </a:tr>
              <a:tr h="0">
                <a:tc>
                  <a:txBody>
                    <a:bodyPr/>
                    <a:lstStyle/>
                    <a:p>
                      <a:pPr algn="ctr"/>
                      <a:r>
                        <a:rPr lang="en-CA" sz="2600" dirty="0">
                          <a:latin typeface="Futura"/>
                        </a:rPr>
                        <a:t>Academic</a:t>
                      </a:r>
                    </a:p>
                  </a:txBody>
                  <a:tcPr anchor="ctr"/>
                </a:tc>
                <a:tc>
                  <a:txBody>
                    <a:bodyPr/>
                    <a:lstStyle/>
                    <a:p>
                      <a:pPr algn="l"/>
                      <a:r>
                        <a:rPr lang="en-CA" sz="2600" dirty="0">
                          <a:latin typeface="Futura"/>
                        </a:rPr>
                        <a:t>Monetary Policy Rules</a:t>
                      </a:r>
                    </a:p>
                  </a:txBody>
                  <a:tcPr anchor="ctr"/>
                </a:tc>
                <a:tc>
                  <a:txBody>
                    <a:bodyPr/>
                    <a:lstStyle/>
                    <a:p>
                      <a:pPr algn="ctr"/>
                      <a:r>
                        <a:rPr lang="en-CA" sz="2600" dirty="0">
                          <a:latin typeface="Futura"/>
                        </a:rPr>
                        <a:t>79%</a:t>
                      </a:r>
                    </a:p>
                  </a:txBody>
                  <a:tcPr anchor="ctr"/>
                </a:tc>
                <a:extLst>
                  <a:ext uri="{0D108BD9-81ED-4DB2-BD59-A6C34878D82A}">
                    <a16:rowId xmlns:a16="http://schemas.microsoft.com/office/drawing/2014/main" val="2133182124"/>
                  </a:ext>
                </a:extLst>
              </a:tr>
              <a:tr h="0">
                <a:tc rowSpan="3">
                  <a:txBody>
                    <a:bodyPr/>
                    <a:lstStyle/>
                    <a:p>
                      <a:pPr algn="ctr"/>
                      <a:r>
                        <a:rPr lang="en-CA" sz="2600" dirty="0">
                          <a:latin typeface="Futura"/>
                        </a:rPr>
                        <a:t>Private</a:t>
                      </a:r>
                    </a:p>
                  </a:txBody>
                  <a:tcPr anchor="ctr"/>
                </a:tc>
                <a:tc>
                  <a:txBody>
                    <a:bodyPr/>
                    <a:lstStyle/>
                    <a:p>
                      <a:pPr algn="l"/>
                      <a:r>
                        <a:rPr lang="en-CA" sz="2600" dirty="0">
                          <a:latin typeface="Futura"/>
                        </a:rPr>
                        <a:t>Basel II</a:t>
                      </a:r>
                    </a:p>
                  </a:txBody>
                  <a:tcPr anchor="ctr"/>
                </a:tc>
                <a:tc>
                  <a:txBody>
                    <a:bodyPr/>
                    <a:lstStyle/>
                    <a:p>
                      <a:pPr algn="ctr"/>
                      <a:r>
                        <a:rPr lang="en-CA" sz="2600" dirty="0">
                          <a:latin typeface="Futura"/>
                        </a:rPr>
                        <a:t>62%</a:t>
                      </a:r>
                    </a:p>
                  </a:txBody>
                  <a:tcPr anchor="ctr"/>
                </a:tc>
                <a:extLst>
                  <a:ext uri="{0D108BD9-81ED-4DB2-BD59-A6C34878D82A}">
                    <a16:rowId xmlns:a16="http://schemas.microsoft.com/office/drawing/2014/main" val="3877567266"/>
                  </a:ext>
                </a:extLst>
              </a:tr>
              <a:tr h="0">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Corporate Governance</a:t>
                      </a:r>
                    </a:p>
                  </a:txBody>
                  <a:tcPr anchor="ctr"/>
                </a:tc>
                <a:tc>
                  <a:txBody>
                    <a:bodyPr/>
                    <a:lstStyle/>
                    <a:p>
                      <a:pPr marL="0" marR="0" lvl="0" indent="0" algn="ctr" defTabSz="1765300" eaLnBrk="1" fontAlgn="auto" latinLnBrk="0" hangingPunct="1">
                        <a:lnSpc>
                          <a:spcPct val="100000"/>
                        </a:lnSpc>
                        <a:spcBef>
                          <a:spcPts val="0"/>
                        </a:spcBef>
                        <a:spcAft>
                          <a:spcPts val="0"/>
                        </a:spcAft>
                        <a:buClrTx/>
                        <a:buSzTx/>
                        <a:buFontTx/>
                        <a:buNone/>
                        <a:tabLst/>
                        <a:defRPr/>
                      </a:pPr>
                      <a:r>
                        <a:rPr lang="en-CA" sz="2600" dirty="0">
                          <a:latin typeface="Futura"/>
                        </a:rPr>
                        <a:t>60%</a:t>
                      </a:r>
                    </a:p>
                  </a:txBody>
                  <a:tcPr anchor="ctr"/>
                </a:tc>
                <a:extLst>
                  <a:ext uri="{0D108BD9-81ED-4DB2-BD59-A6C34878D82A}">
                    <a16:rowId xmlns:a16="http://schemas.microsoft.com/office/drawing/2014/main" val="2699363968"/>
                  </a:ext>
                </a:extLst>
              </a:tr>
              <a:tr h="0">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Corporate Risk Management</a:t>
                      </a:r>
                    </a:p>
                  </a:txBody>
                  <a:tcPr anchor="ctr"/>
                </a:tc>
                <a:tc>
                  <a:txBody>
                    <a:bodyPr/>
                    <a:lstStyle/>
                    <a:p>
                      <a:pPr marL="0" marR="0" lvl="0" indent="0" algn="ctr" defTabSz="1765300" eaLnBrk="1" fontAlgn="auto" latinLnBrk="0" hangingPunct="1">
                        <a:lnSpc>
                          <a:spcPct val="100000"/>
                        </a:lnSpc>
                        <a:spcBef>
                          <a:spcPts val="0"/>
                        </a:spcBef>
                        <a:spcAft>
                          <a:spcPts val="0"/>
                        </a:spcAft>
                        <a:buClrTx/>
                        <a:buSzTx/>
                        <a:buFontTx/>
                        <a:buNone/>
                        <a:tabLst/>
                        <a:defRPr/>
                      </a:pPr>
                      <a:r>
                        <a:rPr lang="en-CA" sz="2600" dirty="0">
                          <a:latin typeface="Futura"/>
                        </a:rPr>
                        <a:t>58%</a:t>
                      </a:r>
                    </a:p>
                  </a:txBody>
                  <a:tcPr anchor="ctr"/>
                </a:tc>
                <a:extLst>
                  <a:ext uri="{0D108BD9-81ED-4DB2-BD59-A6C34878D82A}">
                    <a16:rowId xmlns:a16="http://schemas.microsoft.com/office/drawing/2014/main" val="2941636523"/>
                  </a:ext>
                </a:extLst>
              </a:tr>
              <a:tr h="0">
                <a:tc>
                  <a:txBody>
                    <a:bodyPr/>
                    <a:lstStyle/>
                    <a:p>
                      <a:pPr algn="ctr"/>
                      <a:r>
                        <a:rPr lang="en-CA" sz="2600" dirty="0">
                          <a:latin typeface="Futura"/>
                        </a:rPr>
                        <a:t>Gov’t</a:t>
                      </a:r>
                    </a:p>
                  </a:txBody>
                  <a:tcPr anchor="ctr"/>
                </a:tc>
                <a:tc>
                  <a:txBody>
                    <a:bodyPr/>
                    <a:lstStyle/>
                    <a:p>
                      <a:pPr algn="l"/>
                      <a:r>
                        <a:rPr lang="en-CA" sz="2600" dirty="0">
                          <a:latin typeface="Futura"/>
                        </a:rPr>
                        <a:t>Community Banks Regulation &amp; Supervision</a:t>
                      </a:r>
                    </a:p>
                  </a:txBody>
                  <a:tcPr anchor="ctr"/>
                </a:tc>
                <a:tc>
                  <a:txBody>
                    <a:bodyPr/>
                    <a:lstStyle/>
                    <a:p>
                      <a:pPr algn="ctr"/>
                      <a:r>
                        <a:rPr lang="en-CA" sz="2600" dirty="0">
                          <a:latin typeface="Futura"/>
                        </a:rPr>
                        <a:t>58%</a:t>
                      </a:r>
                    </a:p>
                  </a:txBody>
                  <a:tcPr anchor="ctr"/>
                </a:tc>
                <a:extLst>
                  <a:ext uri="{0D108BD9-81ED-4DB2-BD59-A6C34878D82A}">
                    <a16:rowId xmlns:a16="http://schemas.microsoft.com/office/drawing/2014/main" val="2571505239"/>
                  </a:ext>
                </a:extLst>
              </a:tr>
              <a:tr h="163045">
                <a:tc rowSpan="3">
                  <a:txBody>
                    <a:bodyPr/>
                    <a:lstStyle/>
                    <a:p>
                      <a:pPr algn="ctr"/>
                      <a:r>
                        <a:rPr lang="en-CA" sz="2600" dirty="0">
                          <a:latin typeface="Futura"/>
                        </a:rPr>
                        <a:t>Non-Profit</a:t>
                      </a:r>
                    </a:p>
                  </a:txBody>
                  <a:tcPr anchor="ctr"/>
                </a:tc>
                <a:tc>
                  <a:txBody>
                    <a:bodyPr/>
                    <a:lstStyle/>
                    <a:p>
                      <a:pPr algn="l"/>
                      <a:r>
                        <a:rPr lang="en-CA" sz="2600" dirty="0">
                          <a:latin typeface="Futura"/>
                        </a:rPr>
                        <a:t>Financial Literacy</a:t>
                      </a:r>
                    </a:p>
                  </a:txBody>
                  <a:tcPr anchor="ctr"/>
                </a:tc>
                <a:tc>
                  <a:txBody>
                    <a:bodyPr/>
                    <a:lstStyle/>
                    <a:p>
                      <a:pPr algn="ctr"/>
                      <a:r>
                        <a:rPr lang="en-CA" sz="2600" dirty="0">
                          <a:latin typeface="Futura"/>
                        </a:rPr>
                        <a:t>35%</a:t>
                      </a:r>
                    </a:p>
                  </a:txBody>
                  <a:tcPr anchor="ctr"/>
                </a:tc>
                <a:extLst>
                  <a:ext uri="{0D108BD9-81ED-4DB2-BD59-A6C34878D82A}">
                    <a16:rowId xmlns:a16="http://schemas.microsoft.com/office/drawing/2014/main" val="689884116"/>
                  </a:ext>
                </a:extLst>
              </a:tr>
              <a:tr h="0">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Community Economic Development</a:t>
                      </a:r>
                    </a:p>
                  </a:txBody>
                  <a:tcPr anchor="ctr"/>
                </a:tc>
                <a:tc>
                  <a:txBody>
                    <a:bodyPr/>
                    <a:lstStyle/>
                    <a:p>
                      <a:pPr algn="ctr"/>
                      <a:r>
                        <a:rPr lang="en-CA" sz="2600" dirty="0">
                          <a:latin typeface="Futura"/>
                        </a:rPr>
                        <a:t>26%</a:t>
                      </a:r>
                    </a:p>
                  </a:txBody>
                  <a:tcPr anchor="ctr"/>
                </a:tc>
                <a:extLst>
                  <a:ext uri="{0D108BD9-81ED-4DB2-BD59-A6C34878D82A}">
                    <a16:rowId xmlns:a16="http://schemas.microsoft.com/office/drawing/2014/main" val="4132108052"/>
                  </a:ext>
                </a:extLst>
              </a:tr>
              <a:tr h="0">
                <a:tc vMerge="1">
                  <a:txBody>
                    <a:bodyPr/>
                    <a:lstStyle/>
                    <a:p>
                      <a:endParaRPr lang="en-CA"/>
                    </a:p>
                  </a:txBody>
                  <a:tcPr/>
                </a:tc>
                <a:tc>
                  <a:txBody>
                    <a:bodyPr/>
                    <a:lstStyle/>
                    <a:p>
                      <a:pPr marL="0" marR="0" lvl="0" indent="0" algn="l" defTabSz="1765300" eaLnBrk="1" fontAlgn="auto" latinLnBrk="0" hangingPunct="1">
                        <a:lnSpc>
                          <a:spcPct val="100000"/>
                        </a:lnSpc>
                        <a:spcBef>
                          <a:spcPts val="0"/>
                        </a:spcBef>
                        <a:spcAft>
                          <a:spcPts val="0"/>
                        </a:spcAft>
                        <a:buClrTx/>
                        <a:buSzTx/>
                        <a:buFontTx/>
                        <a:buNone/>
                        <a:tabLst/>
                        <a:defRPr/>
                      </a:pPr>
                      <a:r>
                        <a:rPr lang="en-CA" sz="2600" dirty="0">
                          <a:latin typeface="Futura"/>
                        </a:rPr>
                        <a:t>Fiscal Budgets</a:t>
                      </a:r>
                    </a:p>
                  </a:txBody>
                  <a:tcPr anchor="ctr"/>
                </a:tc>
                <a:tc>
                  <a:txBody>
                    <a:bodyPr/>
                    <a:lstStyle/>
                    <a:p>
                      <a:pPr algn="ctr"/>
                      <a:r>
                        <a:rPr lang="en-CA" sz="2600" dirty="0">
                          <a:latin typeface="Futura"/>
                        </a:rPr>
                        <a:t>25%</a:t>
                      </a:r>
                    </a:p>
                  </a:txBody>
                  <a:tcPr anchor="ctr"/>
                </a:tc>
                <a:extLst>
                  <a:ext uri="{0D108BD9-81ED-4DB2-BD59-A6C34878D82A}">
                    <a16:rowId xmlns:a16="http://schemas.microsoft.com/office/drawing/2014/main" val="504536461"/>
                  </a:ext>
                </a:extLst>
              </a:tr>
              <a:tr h="0">
                <a:tc>
                  <a:txBody>
                    <a:bodyPr/>
                    <a:lstStyle/>
                    <a:p>
                      <a:pPr algn="ctr"/>
                      <a:r>
                        <a:rPr lang="en-CA" sz="2600" dirty="0">
                          <a:latin typeface="Futura"/>
                        </a:rPr>
                        <a:t>Other</a:t>
                      </a:r>
                    </a:p>
                  </a:txBody>
                  <a:tcPr anchor="ctr"/>
                </a:tc>
                <a:tc>
                  <a:txBody>
                    <a:bodyPr/>
                    <a:lstStyle/>
                    <a:p>
                      <a:pPr algn="ctr"/>
                      <a:r>
                        <a:rPr lang="en-CA" sz="2600" dirty="0">
                          <a:latin typeface="Futura"/>
                        </a:rPr>
                        <a:t>-</a:t>
                      </a:r>
                    </a:p>
                  </a:txBody>
                  <a:tcPr anchor="ctr"/>
                </a:tc>
                <a:tc>
                  <a:txBody>
                    <a:bodyPr/>
                    <a:lstStyle/>
                    <a:p>
                      <a:pPr algn="ctr"/>
                      <a:r>
                        <a:rPr lang="en-CA" sz="2600" dirty="0">
                          <a:latin typeface="Futura"/>
                        </a:rPr>
                        <a:t>-</a:t>
                      </a:r>
                    </a:p>
                  </a:txBody>
                  <a:tcPr anchor="ctr"/>
                </a:tc>
                <a:extLst>
                  <a:ext uri="{0D108BD9-81ED-4DB2-BD59-A6C34878D82A}">
                    <a16:rowId xmlns:a16="http://schemas.microsoft.com/office/drawing/2014/main" val="375841022"/>
                  </a:ext>
                </a:extLst>
              </a:tr>
            </a:tbl>
          </a:graphicData>
        </a:graphic>
      </p:graphicFrame>
      <p:sp>
        <p:nvSpPr>
          <p:cNvPr id="11" name="TextBox 10">
            <a:extLst>
              <a:ext uri="{FF2B5EF4-FFF2-40B4-BE49-F238E27FC236}">
                <a16:creationId xmlns:a16="http://schemas.microsoft.com/office/drawing/2014/main" id="{EB07F0C1-6D64-4DF6-851B-D9B212944078}"/>
              </a:ext>
            </a:extLst>
          </p:cNvPr>
          <p:cNvSpPr txBox="1"/>
          <p:nvPr/>
        </p:nvSpPr>
        <p:spPr>
          <a:xfrm>
            <a:off x="1765300" y="4855145"/>
            <a:ext cx="3760645" cy="8104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600" b="1" i="0" u="none" strike="noStrike" cap="none" spc="0" normalizeH="0" baseline="0" dirty="0">
                <a:ln>
                  <a:noFill/>
                </a:ln>
                <a:solidFill>
                  <a:srgbClr val="000000"/>
                </a:solidFill>
                <a:effectLst/>
                <a:uFillTx/>
                <a:latin typeface="Futura"/>
                <a:sym typeface="Real Text Pro"/>
              </a:rPr>
              <a:t>Bank of Canada</a:t>
            </a:r>
          </a:p>
        </p:txBody>
      </p:sp>
      <p:sp>
        <p:nvSpPr>
          <p:cNvPr id="12" name="TextBox 11">
            <a:extLst>
              <a:ext uri="{FF2B5EF4-FFF2-40B4-BE49-F238E27FC236}">
                <a16:creationId xmlns:a16="http://schemas.microsoft.com/office/drawing/2014/main" id="{37568E93-029B-47CB-9798-99860D0403EE}"/>
              </a:ext>
            </a:extLst>
          </p:cNvPr>
          <p:cNvSpPr txBox="1"/>
          <p:nvPr/>
        </p:nvSpPr>
        <p:spPr>
          <a:xfrm>
            <a:off x="12324191" y="4865373"/>
            <a:ext cx="4337726" cy="8104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600" b="1" i="0" u="none" strike="noStrike" cap="none" spc="0" normalizeH="0" baseline="0" dirty="0">
                <a:ln>
                  <a:noFill/>
                </a:ln>
                <a:solidFill>
                  <a:srgbClr val="000000"/>
                </a:solidFill>
                <a:effectLst/>
                <a:uFillTx/>
                <a:latin typeface="Futura"/>
                <a:sym typeface="Real Text Pro"/>
              </a:rPr>
              <a:t>US Federal Reserve</a:t>
            </a:r>
          </a:p>
        </p:txBody>
      </p:sp>
      <p:pic>
        <p:nvPicPr>
          <p:cNvPr id="9" name="Picture 8" descr="BSIA letterhead.e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0" name="Picture 9"/>
          <p:cNvPicPr>
            <a:picLocks noChangeAspect="1"/>
          </p:cNvPicPr>
          <p:nvPr/>
        </p:nvPicPr>
        <p:blipFill>
          <a:blip r:embed="rId4"/>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14078287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Text Complexity</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26</a:t>
            </a:fld>
            <a:endParaRPr lang="uk-UA">
              <a:solidFill>
                <a:schemeClr val="bg1">
                  <a:lumMod val="65000"/>
                </a:schemeClr>
              </a:solidFill>
            </a:endParaRPr>
          </a:p>
        </p:txBody>
      </p:sp>
      <p:pic>
        <p:nvPicPr>
          <p:cNvPr id="4" name="Picture 3">
            <a:extLst>
              <a:ext uri="{FF2B5EF4-FFF2-40B4-BE49-F238E27FC236}">
                <a16:creationId xmlns:a16="http://schemas.microsoft.com/office/drawing/2014/main" id="{A25A7413-B5F6-45D5-AEA5-6D660FA6E0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5300" y="5119267"/>
            <a:ext cx="10368001" cy="5760000"/>
          </a:xfrm>
          <a:prstGeom prst="rect">
            <a:avLst/>
          </a:prstGeom>
        </p:spPr>
      </p:pic>
      <p:pic>
        <p:nvPicPr>
          <p:cNvPr id="9" name="Picture 8">
            <a:extLst>
              <a:ext uri="{FF2B5EF4-FFF2-40B4-BE49-F238E27FC236}">
                <a16:creationId xmlns:a16="http://schemas.microsoft.com/office/drawing/2014/main" id="{C6DCAC35-58D0-4DC4-937D-267985E8AB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49191" y="5119267"/>
            <a:ext cx="10368001" cy="5760000"/>
          </a:xfrm>
          <a:prstGeom prst="rect">
            <a:avLst/>
          </a:prstGeom>
        </p:spPr>
      </p:pic>
      <p:sp>
        <p:nvSpPr>
          <p:cNvPr id="10" name="TextBox 9">
            <a:extLst>
              <a:ext uri="{FF2B5EF4-FFF2-40B4-BE49-F238E27FC236}">
                <a16:creationId xmlns:a16="http://schemas.microsoft.com/office/drawing/2014/main" id="{54C94FAA-E914-4D15-8411-2BA611E4AA8F}"/>
              </a:ext>
            </a:extLst>
          </p:cNvPr>
          <p:cNvSpPr txBox="1"/>
          <p:nvPr/>
        </p:nvSpPr>
        <p:spPr>
          <a:xfrm>
            <a:off x="1765300" y="11303369"/>
            <a:ext cx="20866100" cy="17338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000000"/>
                </a:solidFill>
                <a:effectLst/>
                <a:uFillTx/>
                <a:latin typeface="Futura"/>
                <a:sym typeface="Real Text Pro"/>
              </a:rPr>
              <a:t>Average of Flesch-Kincaid, Gunning Fog, Coleman-Liau, SMOG, and Automated Readability indies. Smoothing function is local quadratic regression with smoothing parameter equal to 0.75 and 95 percent confidence interval.</a:t>
            </a:r>
          </a:p>
        </p:txBody>
      </p:sp>
      <p:pic>
        <p:nvPicPr>
          <p:cNvPr id="7" name="Picture 6" descr="BSIA letterhead.e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8" name="Picture 7"/>
          <p:cNvPicPr>
            <a:picLocks noChangeAspect="1"/>
          </p:cNvPicPr>
          <p:nvPr/>
        </p:nvPicPr>
        <p:blipFill>
          <a:blip r:embed="rId6"/>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401370289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dirty="0">
                <a:solidFill>
                  <a:srgbClr val="E6023B"/>
                </a:solidFill>
              </a:rPr>
              <a:t>Public Interest</a:t>
            </a:r>
            <a:endParaRPr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27</a:t>
            </a:fld>
            <a:endParaRPr lang="uk-UA">
              <a:solidFill>
                <a:schemeClr val="bg1">
                  <a:lumMod val="65000"/>
                </a:schemeClr>
              </a:solidFill>
            </a:endParaRPr>
          </a:p>
        </p:txBody>
      </p:sp>
      <p:pic>
        <p:nvPicPr>
          <p:cNvPr id="3" name="Picture 2">
            <a:extLst>
              <a:ext uri="{FF2B5EF4-FFF2-40B4-BE49-F238E27FC236}">
                <a16:creationId xmlns:a16="http://schemas.microsoft.com/office/drawing/2014/main" id="{5DD82458-364E-423B-A91E-D56D2E3980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3999" y="5119267"/>
            <a:ext cx="10368001" cy="5760000"/>
          </a:xfrm>
          <a:prstGeom prst="rect">
            <a:avLst/>
          </a:prstGeom>
        </p:spPr>
      </p:pic>
      <p:pic>
        <p:nvPicPr>
          <p:cNvPr id="7" name="Picture 6">
            <a:extLst>
              <a:ext uri="{FF2B5EF4-FFF2-40B4-BE49-F238E27FC236}">
                <a16:creationId xmlns:a16="http://schemas.microsoft.com/office/drawing/2014/main" id="{351DAA1A-5ED2-40CD-8342-601A4F658C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50700" y="5119267"/>
            <a:ext cx="10368000" cy="5760000"/>
          </a:xfrm>
          <a:prstGeom prst="rect">
            <a:avLst/>
          </a:prstGeom>
        </p:spPr>
      </p:pic>
      <p:sp>
        <p:nvSpPr>
          <p:cNvPr id="8" name="TextBox 7">
            <a:extLst>
              <a:ext uri="{FF2B5EF4-FFF2-40B4-BE49-F238E27FC236}">
                <a16:creationId xmlns:a16="http://schemas.microsoft.com/office/drawing/2014/main" id="{CE66EDBD-94FC-4732-AEDA-BCF9AB895CDB}"/>
              </a:ext>
            </a:extLst>
          </p:cNvPr>
          <p:cNvSpPr txBox="1"/>
          <p:nvPr/>
        </p:nvSpPr>
        <p:spPr>
          <a:xfrm>
            <a:off x="1765300" y="11549590"/>
            <a:ext cx="20866100" cy="12413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12800" rtl="0" fontAlgn="auto" latinLnBrk="0" hangingPunct="0">
              <a:lnSpc>
                <a:spcPct val="100000"/>
              </a:lnSpc>
              <a:spcBef>
                <a:spcPts val="1200"/>
              </a:spcBef>
              <a:spcAft>
                <a:spcPts val="0"/>
              </a:spcAft>
              <a:buClr>
                <a:srgbClr val="ABAEAD"/>
              </a:buClr>
              <a:buSzTx/>
              <a:buFontTx/>
              <a:buNone/>
              <a:tabLst/>
            </a:pPr>
            <a:r>
              <a:rPr kumimoji="0" lang="en-CA" sz="3200" b="0" i="0" u="none" strike="noStrike" cap="none" spc="0" normalizeH="0" baseline="0" dirty="0">
                <a:ln>
                  <a:noFill/>
                </a:ln>
                <a:solidFill>
                  <a:srgbClr val="000000"/>
                </a:solidFill>
                <a:effectLst/>
                <a:uFillTx/>
                <a:latin typeface="Futura"/>
                <a:sym typeface="Real Text Pro"/>
              </a:rPr>
              <a:t>Public interest score is based on Google Trends search history data in the respective country of the central bank for the speech topics.</a:t>
            </a:r>
          </a:p>
        </p:txBody>
      </p:sp>
      <p:pic>
        <p:nvPicPr>
          <p:cNvPr id="9" name="Picture 8" descr="BSIA letterhead.e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656" y="1843677"/>
            <a:ext cx="4245429" cy="1160780"/>
          </a:xfrm>
          <a:prstGeom prst="rect">
            <a:avLst/>
          </a:prstGeom>
          <a:noFill/>
          <a:ln>
            <a:noFill/>
          </a:ln>
        </p:spPr>
      </p:pic>
      <p:pic>
        <p:nvPicPr>
          <p:cNvPr id="10" name="Picture 9"/>
          <p:cNvPicPr>
            <a:picLocks noChangeAspect="1"/>
          </p:cNvPicPr>
          <p:nvPr/>
        </p:nvPicPr>
        <p:blipFill>
          <a:blip r:embed="rId6"/>
          <a:stretch>
            <a:fillRect/>
          </a:stretch>
        </p:blipFill>
        <p:spPr>
          <a:xfrm>
            <a:off x="11080578" y="1843677"/>
            <a:ext cx="3335764" cy="1160780"/>
          </a:xfrm>
          <a:prstGeom prst="rect">
            <a:avLst/>
          </a:prstGeom>
        </p:spPr>
      </p:pic>
    </p:spTree>
    <p:extLst>
      <p:ext uri="{BB962C8B-B14F-4D97-AF65-F5344CB8AC3E}">
        <p14:creationId xmlns:p14="http://schemas.microsoft.com/office/powerpoint/2010/main" val="119862086"/>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Additional Slides – if time permits</a:t>
            </a:r>
            <a:endParaRPr lang="en-CA" dirty="0"/>
          </a:p>
        </p:txBody>
      </p:sp>
      <p:sp>
        <p:nvSpPr>
          <p:cNvPr id="3" name="Text Placeholder 2"/>
          <p:cNvSpPr>
            <a:spLocks noGrp="1"/>
          </p:cNvSpPr>
          <p:nvPr>
            <p:ph type="body" idx="1"/>
          </p:nvPr>
        </p:nvSpPr>
        <p:spPr/>
        <p:txBody>
          <a:bodyPr/>
          <a:lstStyle/>
          <a:p>
            <a:r>
              <a:rPr lang="en-CA" dirty="0" smtClean="0"/>
              <a:t>Financial market reactions to speeches</a:t>
            </a:r>
            <a:endParaRPr lang="en-CA" dirty="0"/>
          </a:p>
        </p:txBody>
      </p:sp>
    </p:spTree>
    <p:extLst>
      <p:ext uri="{BB962C8B-B14F-4D97-AF65-F5344CB8AC3E}">
        <p14:creationId xmlns:p14="http://schemas.microsoft.com/office/powerpoint/2010/main" val="339768354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sz="6000" dirty="0">
                <a:solidFill>
                  <a:srgbClr val="E6023B"/>
                </a:solidFill>
              </a:rPr>
              <a:t>Financial Market Analysis</a:t>
            </a:r>
            <a:endParaRPr sz="6000"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29</a:t>
            </a:fld>
            <a:endParaRPr lang="uk-UA">
              <a:solidFill>
                <a:schemeClr val="bg1">
                  <a:lumMod val="65000"/>
                </a:schemeClr>
              </a:solidFill>
            </a:endParaRPr>
          </a:p>
        </p:txBody>
      </p:sp>
      <mc:AlternateContent xmlns:mc="http://schemas.openxmlformats.org/markup-compatibility/2006" xmlns:a14="http://schemas.microsoft.com/office/drawing/2010/main">
        <mc:Choice Requires="a14">
          <p:sp>
            <p:nvSpPr>
              <p:cNvPr id="6" name="Shape 138">
                <a:extLst>
                  <a:ext uri="{FF2B5EF4-FFF2-40B4-BE49-F238E27FC236}">
                    <a16:creationId xmlns:a16="http://schemas.microsoft.com/office/drawing/2014/main" id="{CBB75BB9-D35C-4C4D-9EDA-FFFE79F0E023}"/>
                  </a:ext>
                </a:extLst>
              </p:cNvPr>
              <p:cNvSpPr>
                <a:spLocks noGrp="1"/>
              </p:cNvSpPr>
              <p:nvPr>
                <p:ph type="body" idx="1"/>
              </p:nvPr>
            </p:nvSpPr>
            <p:spPr>
              <a:xfrm>
                <a:off x="1765300" y="5119268"/>
                <a:ext cx="20853400" cy="7758532"/>
              </a:xfrm>
              <a:prstGeom prst="rect">
                <a:avLst/>
              </a:prstGeom>
            </p:spPr>
            <p:txBody>
              <a:bodyPr/>
              <a:lstStyle/>
              <a:p>
                <a:pPr lvl="3">
                  <a:spcBef>
                    <a:spcPts val="1800"/>
                  </a:spcBef>
                </a:pPr>
                <a:r>
                  <a:rPr lang="en-US" sz="3600" dirty="0"/>
                  <a:t>Time series methodology vs event study</a:t>
                </a:r>
              </a:p>
              <a:p>
                <a:pPr lvl="3">
                  <a:spcBef>
                    <a:spcPts val="1800"/>
                  </a:spcBef>
                </a:pPr>
                <a:r>
                  <a:rPr lang="en-US" sz="3600" dirty="0"/>
                  <a:t>Estimate AR(1) process with GARCH(1,1) errors to control for the impact of major new events (</a:t>
                </a:r>
                <a14:m>
                  <m:oMath xmlns:m="http://schemas.openxmlformats.org/officeDocument/2006/math">
                    <m:r>
                      <a:rPr lang="en-CA" sz="3600" b="1" i="1">
                        <a:latin typeface="Cambria Math" panose="02040503050406030204" pitchFamily="18" charset="0"/>
                      </a:rPr>
                      <m:t>𝑿</m:t>
                    </m:r>
                  </m:oMath>
                </a14:m>
                <a:r>
                  <a:rPr lang="en-US" sz="3600" dirty="0"/>
                  <a:t>; monetary policy, macroeconomic data releases, US policy uncertainty):</a:t>
                </a:r>
              </a:p>
              <a:p>
                <a:pPr marL="0" lvl="3" indent="0" algn="r">
                  <a:spcBef>
                    <a:spcPts val="1800"/>
                  </a:spcBef>
                  <a:buNone/>
                </a:pPr>
                <a14:m>
                  <m:oMath xmlns:m="http://schemas.openxmlformats.org/officeDocument/2006/math">
                    <m:sSub>
                      <m:sSubPr>
                        <m:ctrlPr>
                          <a:rPr lang="en-CA" i="1">
                            <a:latin typeface="Cambria Math" panose="02040503050406030204" pitchFamily="18" charset="0"/>
                          </a:rPr>
                        </m:ctrlPr>
                      </m:sSubPr>
                      <m:e>
                        <m:r>
                          <a:rPr lang="en-CA" i="1">
                            <a:latin typeface="Cambria Math" panose="02040503050406030204" pitchFamily="18" charset="0"/>
                          </a:rPr>
                          <m:t>𝑦</m:t>
                        </m:r>
                      </m:e>
                      <m:sub>
                        <m:r>
                          <a:rPr lang="en-CA" i="1">
                            <a:latin typeface="Cambria Math" panose="02040503050406030204" pitchFamily="18" charset="0"/>
                          </a:rPr>
                          <m:t>𝑡</m:t>
                        </m:r>
                      </m:sub>
                    </m:sSub>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𝛼</m:t>
                        </m:r>
                      </m:e>
                      <m:sub>
                        <m:r>
                          <a:rPr lang="en-CA" i="1">
                            <a:latin typeface="Cambria Math" panose="02040503050406030204" pitchFamily="18" charset="0"/>
                          </a:rPr>
                          <m:t>0</m:t>
                        </m:r>
                      </m:sub>
                    </m:sSub>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𝛼</m:t>
                        </m:r>
                      </m:e>
                      <m:sub>
                        <m:r>
                          <a:rPr lang="en-CA" i="1">
                            <a:latin typeface="Cambria Math" panose="02040503050406030204" pitchFamily="18" charset="0"/>
                          </a:rPr>
                          <m:t>1</m:t>
                        </m:r>
                      </m:sub>
                    </m:sSub>
                    <m:sSub>
                      <m:sSubPr>
                        <m:ctrlPr>
                          <a:rPr lang="en-CA" i="1">
                            <a:latin typeface="Cambria Math" panose="02040503050406030204" pitchFamily="18" charset="0"/>
                          </a:rPr>
                        </m:ctrlPr>
                      </m:sSubPr>
                      <m:e>
                        <m:r>
                          <a:rPr lang="en-CA" i="1">
                            <a:latin typeface="Cambria Math" panose="02040503050406030204" pitchFamily="18" charset="0"/>
                          </a:rPr>
                          <m:t>𝑦</m:t>
                        </m:r>
                      </m:e>
                      <m:sub>
                        <m:r>
                          <a:rPr lang="en-CA" i="1">
                            <a:latin typeface="Cambria Math" panose="02040503050406030204" pitchFamily="18" charset="0"/>
                          </a:rPr>
                          <m:t>𝑡</m:t>
                        </m:r>
                        <m:r>
                          <a:rPr lang="en-CA" i="1">
                            <a:latin typeface="Cambria Math" panose="02040503050406030204" pitchFamily="18" charset="0"/>
                          </a:rPr>
                          <m:t>−1</m:t>
                        </m:r>
                      </m:sub>
                    </m:sSub>
                    <m:r>
                      <a:rPr lang="en-CA" i="1">
                        <a:latin typeface="Cambria Math" panose="02040503050406030204" pitchFamily="18" charset="0"/>
                      </a:rPr>
                      <m:t>+</m:t>
                    </m:r>
                    <m:r>
                      <a:rPr lang="en-CA" i="1">
                        <a:latin typeface="Cambria Math" panose="02040503050406030204" pitchFamily="18" charset="0"/>
                      </a:rPr>
                      <m:t>𝛽</m:t>
                    </m:r>
                    <m:sSubSup>
                      <m:sSubSupPr>
                        <m:ctrlPr>
                          <a:rPr lang="en-CA" i="1">
                            <a:latin typeface="Cambria Math" panose="02040503050406030204" pitchFamily="18" charset="0"/>
                          </a:rPr>
                        </m:ctrlPr>
                      </m:sSubSupPr>
                      <m:e>
                        <m:r>
                          <a:rPr lang="en-CA" b="1" i="1">
                            <a:latin typeface="Cambria Math" panose="02040503050406030204" pitchFamily="18" charset="0"/>
                          </a:rPr>
                          <m:t>𝑿</m:t>
                        </m:r>
                      </m:e>
                      <m:sub>
                        <m:r>
                          <a:rPr lang="en-CA" i="1">
                            <a:latin typeface="Cambria Math" panose="02040503050406030204" pitchFamily="18" charset="0"/>
                          </a:rPr>
                          <m:t>𝑡</m:t>
                        </m:r>
                      </m:sub>
                      <m:sup>
                        <m:r>
                          <a:rPr lang="en-CA" i="1">
                            <a:latin typeface="Cambria Math" panose="02040503050406030204" pitchFamily="18" charset="0"/>
                          </a:rPr>
                          <m:t>𝑗</m:t>
                        </m:r>
                      </m:sup>
                    </m:sSubSup>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𝜀</m:t>
                        </m:r>
                      </m:e>
                      <m:sub>
                        <m:r>
                          <a:rPr lang="en-CA" i="1">
                            <a:latin typeface="Cambria Math" panose="02040503050406030204" pitchFamily="18" charset="0"/>
                          </a:rPr>
                          <m:t>𝑡</m:t>
                        </m:r>
                      </m:sub>
                    </m:sSub>
                  </m:oMath>
                </a14:m>
                <a:r>
                  <a:rPr lang="en-CA" dirty="0"/>
                  <a:t>  			(1)								</a:t>
                </a:r>
              </a:p>
              <a:p>
                <a:pPr lvl="3">
                  <a:spcBef>
                    <a:spcPts val="1800"/>
                  </a:spcBef>
                </a:pPr>
                <a:r>
                  <a:rPr lang="en-US" sz="3600" dirty="0"/>
                  <a:t>Estimate the impact of speeches/speech content (</a:t>
                </a:r>
                <a14:m>
                  <m:oMath xmlns:m="http://schemas.openxmlformats.org/officeDocument/2006/math">
                    <m:r>
                      <a:rPr lang="en-CA" sz="3600" b="1" i="1">
                        <a:latin typeface="Cambria Math" panose="02040503050406030204" pitchFamily="18" charset="0"/>
                      </a:rPr>
                      <m:t>𝑪</m:t>
                    </m:r>
                  </m:oMath>
                </a14:m>
                <a:r>
                  <a:rPr lang="en-US" sz="3600" dirty="0"/>
                  <a:t>) on the log-squared residuals of (1):</a:t>
                </a:r>
              </a:p>
              <a:p>
                <a:pPr marL="0" lvl="3" indent="0" algn="r">
                  <a:spcBef>
                    <a:spcPts val="1800"/>
                  </a:spcBef>
                  <a:buNone/>
                </a:pPr>
                <a14:m>
                  <m:oMath xmlns:m="http://schemas.openxmlformats.org/officeDocument/2006/math">
                    <m:func>
                      <m:funcPr>
                        <m:ctrlPr>
                          <a:rPr lang="en-CA" i="1">
                            <a:latin typeface="Cambria Math" panose="02040503050406030204" pitchFamily="18" charset="0"/>
                          </a:rPr>
                        </m:ctrlPr>
                      </m:funcPr>
                      <m:fName>
                        <m:r>
                          <m:rPr>
                            <m:sty m:val="p"/>
                          </m:rPr>
                          <a:rPr lang="en-CA">
                            <a:latin typeface="Cambria Math" panose="02040503050406030204" pitchFamily="18" charset="0"/>
                          </a:rPr>
                          <m:t>ln</m:t>
                        </m:r>
                      </m:fName>
                      <m:e>
                        <m:d>
                          <m:dPr>
                            <m:ctrlPr>
                              <a:rPr lang="en-CA" i="1">
                                <a:latin typeface="Cambria Math" panose="02040503050406030204" pitchFamily="18" charset="0"/>
                              </a:rPr>
                            </m:ctrlPr>
                          </m:dPr>
                          <m:e>
                            <m:sSubSup>
                              <m:sSubSupPr>
                                <m:ctrlPr>
                                  <a:rPr lang="en-CA" i="1">
                                    <a:latin typeface="Cambria Math" panose="02040503050406030204" pitchFamily="18" charset="0"/>
                                  </a:rPr>
                                </m:ctrlPr>
                              </m:sSubSupPr>
                              <m:e>
                                <m:r>
                                  <a:rPr lang="en-CA" i="1">
                                    <a:latin typeface="Cambria Math" panose="02040503050406030204" pitchFamily="18" charset="0"/>
                                  </a:rPr>
                                  <m:t>𝜀</m:t>
                                </m:r>
                              </m:e>
                              <m:sub>
                                <m:r>
                                  <a:rPr lang="en-CA" i="1">
                                    <a:latin typeface="Cambria Math" panose="02040503050406030204" pitchFamily="18" charset="0"/>
                                  </a:rPr>
                                  <m:t>𝑡</m:t>
                                </m:r>
                              </m:sub>
                              <m:sup>
                                <m:r>
                                  <a:rPr lang="en-CA" i="1">
                                    <a:latin typeface="Cambria Math" panose="02040503050406030204" pitchFamily="18" charset="0"/>
                                  </a:rPr>
                                  <m:t>2</m:t>
                                </m:r>
                              </m:sup>
                            </m:sSubSup>
                          </m:e>
                        </m:d>
                      </m:e>
                    </m:func>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𝛿</m:t>
                        </m:r>
                      </m:e>
                      <m:sub>
                        <m:r>
                          <a:rPr lang="en-CA" i="1">
                            <a:latin typeface="Cambria Math" panose="02040503050406030204" pitchFamily="18" charset="0"/>
                          </a:rPr>
                          <m:t>0</m:t>
                        </m:r>
                      </m:sub>
                    </m:sSub>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𝛿</m:t>
                        </m:r>
                      </m:e>
                      <m:sub>
                        <m:r>
                          <a:rPr lang="en-CA" i="1">
                            <a:latin typeface="Cambria Math" panose="02040503050406030204" pitchFamily="18" charset="0"/>
                          </a:rPr>
                          <m:t>1</m:t>
                        </m:r>
                      </m:sub>
                    </m:sSub>
                    <m:func>
                      <m:funcPr>
                        <m:ctrlPr>
                          <a:rPr lang="en-CA" i="1">
                            <a:latin typeface="Cambria Math" panose="02040503050406030204" pitchFamily="18" charset="0"/>
                          </a:rPr>
                        </m:ctrlPr>
                      </m:funcPr>
                      <m:fName>
                        <m:r>
                          <m:rPr>
                            <m:sty m:val="p"/>
                          </m:rPr>
                          <a:rPr lang="en-CA">
                            <a:latin typeface="Cambria Math" panose="02040503050406030204" pitchFamily="18" charset="0"/>
                          </a:rPr>
                          <m:t>ln</m:t>
                        </m:r>
                      </m:fName>
                      <m:e>
                        <m:d>
                          <m:dPr>
                            <m:ctrlPr>
                              <a:rPr lang="en-CA" i="1">
                                <a:latin typeface="Cambria Math" panose="02040503050406030204" pitchFamily="18" charset="0"/>
                              </a:rPr>
                            </m:ctrlPr>
                          </m:dPr>
                          <m:e>
                            <m:sSubSup>
                              <m:sSubSupPr>
                                <m:ctrlPr>
                                  <a:rPr lang="en-CA" i="1">
                                    <a:latin typeface="Cambria Math" panose="02040503050406030204" pitchFamily="18" charset="0"/>
                                  </a:rPr>
                                </m:ctrlPr>
                              </m:sSubSupPr>
                              <m:e>
                                <m:r>
                                  <a:rPr lang="en-CA" i="1">
                                    <a:latin typeface="Cambria Math" panose="02040503050406030204" pitchFamily="18" charset="0"/>
                                  </a:rPr>
                                  <m:t>𝜀</m:t>
                                </m:r>
                              </m:e>
                              <m:sub>
                                <m:r>
                                  <a:rPr lang="en-CA" i="1">
                                    <a:latin typeface="Cambria Math" panose="02040503050406030204" pitchFamily="18" charset="0"/>
                                  </a:rPr>
                                  <m:t>𝑡</m:t>
                                </m:r>
                                <m:r>
                                  <a:rPr lang="en-CA" i="1">
                                    <a:latin typeface="Cambria Math" panose="02040503050406030204" pitchFamily="18" charset="0"/>
                                  </a:rPr>
                                  <m:t>−1</m:t>
                                </m:r>
                              </m:sub>
                              <m:sup>
                                <m:r>
                                  <a:rPr lang="en-CA" i="1">
                                    <a:latin typeface="Cambria Math" panose="02040503050406030204" pitchFamily="18" charset="0"/>
                                  </a:rPr>
                                  <m:t>2</m:t>
                                </m:r>
                              </m:sup>
                            </m:sSubSup>
                          </m:e>
                        </m:d>
                      </m:e>
                    </m:func>
                    <m:r>
                      <a:rPr lang="en-CA" i="1">
                        <a:latin typeface="Cambria Math" panose="02040503050406030204" pitchFamily="18" charset="0"/>
                      </a:rPr>
                      <m:t>+</m:t>
                    </m:r>
                    <m:r>
                      <a:rPr lang="en-CA" i="1">
                        <a:latin typeface="Cambria Math" panose="02040503050406030204" pitchFamily="18" charset="0"/>
                      </a:rPr>
                      <m:t>𝜂</m:t>
                    </m:r>
                    <m:sSubSup>
                      <m:sSubSupPr>
                        <m:ctrlPr>
                          <a:rPr lang="en-CA" i="1">
                            <a:latin typeface="Cambria Math" panose="02040503050406030204" pitchFamily="18" charset="0"/>
                          </a:rPr>
                        </m:ctrlPr>
                      </m:sSubSupPr>
                      <m:e>
                        <m:r>
                          <a:rPr lang="en-CA" b="1" i="1">
                            <a:latin typeface="Cambria Math" panose="02040503050406030204" pitchFamily="18" charset="0"/>
                          </a:rPr>
                          <m:t>𝑪</m:t>
                        </m:r>
                      </m:e>
                      <m:sub>
                        <m:r>
                          <a:rPr lang="en-CA" i="1">
                            <a:latin typeface="Cambria Math" panose="02040503050406030204" pitchFamily="18" charset="0"/>
                          </a:rPr>
                          <m:t>𝑡</m:t>
                        </m:r>
                      </m:sub>
                      <m:sup>
                        <m:r>
                          <a:rPr lang="en-CA" i="1">
                            <a:latin typeface="Cambria Math" panose="02040503050406030204" pitchFamily="18" charset="0"/>
                          </a:rPr>
                          <m:t>𝑗</m:t>
                        </m:r>
                      </m:sup>
                    </m:sSubSup>
                    <m:r>
                      <a:rPr lang="en-CA" i="1">
                        <a:latin typeface="Cambria Math" panose="02040503050406030204" pitchFamily="18" charset="0"/>
                      </a:rPr>
                      <m:t>+</m:t>
                    </m:r>
                    <m:sSub>
                      <m:sSubPr>
                        <m:ctrlPr>
                          <a:rPr lang="en-CA" i="1">
                            <a:latin typeface="Cambria Math" panose="02040503050406030204" pitchFamily="18" charset="0"/>
                          </a:rPr>
                        </m:ctrlPr>
                      </m:sSubPr>
                      <m:e>
                        <m:r>
                          <a:rPr lang="en-CA" i="1">
                            <a:latin typeface="Cambria Math" panose="02040503050406030204" pitchFamily="18" charset="0"/>
                          </a:rPr>
                          <m:t>𝜔</m:t>
                        </m:r>
                      </m:e>
                      <m:sub>
                        <m:r>
                          <a:rPr lang="en-CA" i="1">
                            <a:latin typeface="Cambria Math" panose="02040503050406030204" pitchFamily="18" charset="0"/>
                          </a:rPr>
                          <m:t>𝑡</m:t>
                        </m:r>
                      </m:sub>
                    </m:sSub>
                  </m:oMath>
                </a14:m>
                <a:r>
                  <a:rPr lang="en-US" sz="3600" dirty="0"/>
                  <a:t>  			 (2)								</a:t>
                </a:r>
              </a:p>
            </p:txBody>
          </p:sp>
        </mc:Choice>
        <mc:Fallback xmlns="">
          <p:sp>
            <p:nvSpPr>
              <p:cNvPr id="6" name="Shape 138">
                <a:extLst>
                  <a:ext uri="{FF2B5EF4-FFF2-40B4-BE49-F238E27FC236}">
                    <a16:creationId xmlns:a16="http://schemas.microsoft.com/office/drawing/2014/main" id="{CBB75BB9-D35C-4C4D-9EDA-FFFE79F0E023}"/>
                  </a:ext>
                </a:extLst>
              </p:cNvPr>
              <p:cNvSpPr>
                <a:spLocks noGrp="1" noRot="1" noChangeAspect="1" noMove="1" noResize="1" noEditPoints="1" noAdjustHandles="1" noChangeArrowheads="1" noChangeShapeType="1" noTextEdit="1"/>
              </p:cNvSpPr>
              <p:nvPr>
                <p:ph type="body" idx="1"/>
              </p:nvPr>
            </p:nvSpPr>
            <p:spPr>
              <a:xfrm>
                <a:off x="1765300" y="5119268"/>
                <a:ext cx="20853400" cy="7758532"/>
              </a:xfrm>
              <a:prstGeom prst="rect">
                <a:avLst/>
              </a:prstGeom>
              <a:blipFill>
                <a:blip r:embed="rId3"/>
                <a:stretch>
                  <a:fillRect l="-789"/>
                </a:stretch>
              </a:blipFill>
            </p:spPr>
            <p:txBody>
              <a:bodyPr/>
              <a:lstStyle/>
              <a:p>
                <a:r>
                  <a:rPr lang="en-CA">
                    <a:noFill/>
                  </a:rPr>
                  <a:t> </a:t>
                </a:r>
              </a:p>
            </p:txBody>
          </p:sp>
        </mc:Fallback>
      </mc:AlternateContent>
    </p:spTree>
    <p:extLst>
      <p:ext uri="{BB962C8B-B14F-4D97-AF65-F5344CB8AC3E}">
        <p14:creationId xmlns:p14="http://schemas.microsoft.com/office/powerpoint/2010/main" val="1074413908"/>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sz="6000" dirty="0">
                <a:solidFill>
                  <a:srgbClr val="E6023B"/>
                </a:solidFill>
              </a:rPr>
              <a:t>Speech Dummies on Canadian Financial Markets</a:t>
            </a:r>
            <a:endParaRPr sz="6000"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30</a:t>
            </a:fld>
            <a:endParaRPr lang="uk-UA">
              <a:solidFill>
                <a:schemeClr val="bg1">
                  <a:lumMod val="65000"/>
                </a:schemeClr>
              </a:solidFill>
            </a:endParaRPr>
          </a:p>
        </p:txBody>
      </p:sp>
      <p:graphicFrame>
        <p:nvGraphicFramePr>
          <p:cNvPr id="3" name="Table 2">
            <a:extLst>
              <a:ext uri="{FF2B5EF4-FFF2-40B4-BE49-F238E27FC236}">
                <a16:creationId xmlns:a16="http://schemas.microsoft.com/office/drawing/2014/main" id="{F64C4A72-CCC1-4E1D-9F33-F2A58716CF4A}"/>
              </a:ext>
            </a:extLst>
          </p:cNvPr>
          <p:cNvGraphicFramePr>
            <a:graphicFrameLocks noGrp="1"/>
          </p:cNvGraphicFramePr>
          <p:nvPr>
            <p:extLst/>
          </p:nvPr>
        </p:nvGraphicFramePr>
        <p:xfrm>
          <a:off x="1765300" y="4923559"/>
          <a:ext cx="20554843" cy="7026215"/>
        </p:xfrm>
        <a:graphic>
          <a:graphicData uri="http://schemas.openxmlformats.org/drawingml/2006/table">
            <a:tbl>
              <a:tblPr firstRow="1" firstCol="1" bandRow="1">
                <a:tableStyleId>{5940675A-B579-460E-94D1-54222C63F5DA}</a:tableStyleId>
              </a:tblPr>
              <a:tblGrid>
                <a:gridCol w="1941599">
                  <a:extLst>
                    <a:ext uri="{9D8B030D-6E8A-4147-A177-3AD203B41FA5}">
                      <a16:colId xmlns:a16="http://schemas.microsoft.com/office/drawing/2014/main" val="4133854958"/>
                    </a:ext>
                  </a:extLst>
                </a:gridCol>
                <a:gridCol w="1810751">
                  <a:extLst>
                    <a:ext uri="{9D8B030D-6E8A-4147-A177-3AD203B41FA5}">
                      <a16:colId xmlns:a16="http://schemas.microsoft.com/office/drawing/2014/main" val="883050202"/>
                    </a:ext>
                  </a:extLst>
                </a:gridCol>
                <a:gridCol w="1810751">
                  <a:extLst>
                    <a:ext uri="{9D8B030D-6E8A-4147-A177-3AD203B41FA5}">
                      <a16:colId xmlns:a16="http://schemas.microsoft.com/office/drawing/2014/main" val="1507986575"/>
                    </a:ext>
                  </a:extLst>
                </a:gridCol>
                <a:gridCol w="1810751">
                  <a:extLst>
                    <a:ext uri="{9D8B030D-6E8A-4147-A177-3AD203B41FA5}">
                      <a16:colId xmlns:a16="http://schemas.microsoft.com/office/drawing/2014/main" val="3528855984"/>
                    </a:ext>
                  </a:extLst>
                </a:gridCol>
                <a:gridCol w="1810751">
                  <a:extLst>
                    <a:ext uri="{9D8B030D-6E8A-4147-A177-3AD203B41FA5}">
                      <a16:colId xmlns:a16="http://schemas.microsoft.com/office/drawing/2014/main" val="126534248"/>
                    </a:ext>
                  </a:extLst>
                </a:gridCol>
                <a:gridCol w="1810751">
                  <a:extLst>
                    <a:ext uri="{9D8B030D-6E8A-4147-A177-3AD203B41FA5}">
                      <a16:colId xmlns:a16="http://schemas.microsoft.com/office/drawing/2014/main" val="2378107580"/>
                    </a:ext>
                  </a:extLst>
                </a:gridCol>
                <a:gridCol w="1810751">
                  <a:extLst>
                    <a:ext uri="{9D8B030D-6E8A-4147-A177-3AD203B41FA5}">
                      <a16:colId xmlns:a16="http://schemas.microsoft.com/office/drawing/2014/main" val="317193861"/>
                    </a:ext>
                  </a:extLst>
                </a:gridCol>
                <a:gridCol w="1810751">
                  <a:extLst>
                    <a:ext uri="{9D8B030D-6E8A-4147-A177-3AD203B41FA5}">
                      <a16:colId xmlns:a16="http://schemas.microsoft.com/office/drawing/2014/main" val="150110626"/>
                    </a:ext>
                  </a:extLst>
                </a:gridCol>
                <a:gridCol w="1810751">
                  <a:extLst>
                    <a:ext uri="{9D8B030D-6E8A-4147-A177-3AD203B41FA5}">
                      <a16:colId xmlns:a16="http://schemas.microsoft.com/office/drawing/2014/main" val="885077853"/>
                    </a:ext>
                  </a:extLst>
                </a:gridCol>
                <a:gridCol w="2063618">
                  <a:extLst>
                    <a:ext uri="{9D8B030D-6E8A-4147-A177-3AD203B41FA5}">
                      <a16:colId xmlns:a16="http://schemas.microsoft.com/office/drawing/2014/main" val="3737158432"/>
                    </a:ext>
                  </a:extLst>
                </a:gridCol>
                <a:gridCol w="2063618">
                  <a:extLst>
                    <a:ext uri="{9D8B030D-6E8A-4147-A177-3AD203B41FA5}">
                      <a16:colId xmlns:a16="http://schemas.microsoft.com/office/drawing/2014/main" val="4073567685"/>
                    </a:ext>
                  </a:extLst>
                </a:gridCol>
              </a:tblGrid>
              <a:tr h="0">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USD forex</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USD forex</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104351175"/>
                  </a:ext>
                </a:extLst>
              </a:tr>
              <a:tr h="0">
                <a:tc>
                  <a:txBody>
                    <a:bodyPr/>
                    <a:lstStyle/>
                    <a:p>
                      <a:pPr algn="l">
                        <a:lnSpc>
                          <a:spcPct val="115000"/>
                        </a:lnSpc>
                        <a:spcAft>
                          <a:spcPts val="0"/>
                        </a:spcAft>
                      </a:pPr>
                      <a:r>
                        <a:rPr lang="en-US" sz="2800">
                          <a:effectLst/>
                          <a:uFill>
                            <a:solidFill>
                              <a:srgbClr val="000000"/>
                            </a:solidFill>
                          </a:uFill>
                          <a:latin typeface="Futura"/>
                        </a:rPr>
                        <a:t>BoC Speech</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0.37</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(0.18)</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0.18</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(0.16)</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0.26</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158441215"/>
                  </a:ext>
                </a:extLst>
              </a:tr>
              <a:tr h="0">
                <a:tc>
                  <a:txBody>
                    <a:bodyPr/>
                    <a:lstStyle/>
                    <a:p>
                      <a:pPr algn="l">
                        <a:lnSpc>
                          <a:spcPct val="115000"/>
                        </a:lnSpc>
                        <a:spcAft>
                          <a:spcPts val="0"/>
                        </a:spcAft>
                      </a:pPr>
                      <a:r>
                        <a:rPr lang="en-US" sz="2800">
                          <a:effectLst/>
                          <a:uFill>
                            <a:solidFill>
                              <a:srgbClr val="000000"/>
                            </a:solidFill>
                          </a:uFill>
                          <a:latin typeface="Futura"/>
                        </a:rPr>
                        <a:t>Speech by Gov</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(0.46)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(0.46)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0.15</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5785885"/>
                  </a:ext>
                </a:extLst>
              </a:tr>
              <a:tr h="0">
                <a:tc>
                  <a:txBody>
                    <a:bodyPr/>
                    <a:lstStyle/>
                    <a:p>
                      <a:pPr algn="l">
                        <a:lnSpc>
                          <a:spcPct val="115000"/>
                        </a:lnSpc>
                        <a:spcAft>
                          <a:spcPts val="0"/>
                        </a:spcAft>
                      </a:pPr>
                      <a:r>
                        <a:rPr lang="en-US" sz="2800">
                          <a:effectLst/>
                          <a:uFill>
                            <a:solidFill>
                              <a:srgbClr val="000000"/>
                            </a:solidFill>
                          </a:uFill>
                          <a:latin typeface="Futura"/>
                        </a:rPr>
                        <a:t>Fed Speech</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(0.15)</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-0.20*</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-0.03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-0.06</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-1.17***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-1.11***</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extLst>
                  <a:ext uri="{0D108BD9-81ED-4DB2-BD59-A6C34878D82A}">
                    <a16:rowId xmlns:a16="http://schemas.microsoft.com/office/drawing/2014/main" val="3499212643"/>
                  </a:ext>
                </a:extLst>
              </a:tr>
              <a:tr h="0">
                <a:tc>
                  <a:txBody>
                    <a:bodyPr/>
                    <a:lstStyle/>
                    <a:p>
                      <a:pPr algn="l">
                        <a:lnSpc>
                          <a:spcPct val="115000"/>
                        </a:lnSpc>
                        <a:spcAft>
                          <a:spcPts val="0"/>
                        </a:spcAft>
                      </a:pPr>
                      <a:r>
                        <a:rPr lang="en-US" sz="2800">
                          <a:effectLst/>
                          <a:uFill>
                            <a:solidFill>
                              <a:srgbClr val="000000"/>
                            </a:solidFill>
                          </a:uFill>
                          <a:latin typeface="Futura"/>
                        </a:rPr>
                        <a:t>Speech by Chair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0.52*</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0.53*</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-0.19</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3013954628"/>
                  </a:ext>
                </a:extLst>
              </a:tr>
              <a:tr h="0">
                <a:tc>
                  <a:txBody>
                    <a:bodyPr/>
                    <a:lstStyle/>
                    <a:p>
                      <a:pPr algn="l">
                        <a:lnSpc>
                          <a:spcPct val="115000"/>
                        </a:lnSpc>
                        <a:spcAft>
                          <a:spcPts val="0"/>
                        </a:spcAft>
                      </a:pPr>
                      <a:r>
                        <a:rPr lang="en-US" sz="2800">
                          <a:effectLst/>
                          <a:uFill>
                            <a:solidFill>
                              <a:srgbClr val="000000"/>
                            </a:solidFill>
                          </a:uFill>
                          <a:latin typeface="Futura"/>
                        </a:rPr>
                        <a:t>Adj-R</a:t>
                      </a:r>
                      <a:r>
                        <a:rPr lang="en-US" sz="2800" baseline="30000">
                          <a:effectLst/>
                          <a:uFill>
                            <a:solidFill>
                              <a:srgbClr val="000000"/>
                            </a:solidFill>
                          </a:uFill>
                          <a:latin typeface="Futura"/>
                        </a:rPr>
                        <a:t>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0.03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661976548"/>
                  </a:ext>
                </a:extLst>
              </a:tr>
              <a:tr h="0">
                <a:tc>
                  <a:txBody>
                    <a:bodyPr/>
                    <a:lstStyle/>
                    <a:p>
                      <a:pPr algn="l">
                        <a:lnSpc>
                          <a:spcPct val="115000"/>
                        </a:lnSpc>
                        <a:spcAft>
                          <a:spcPts val="0"/>
                        </a:spcAft>
                      </a:pPr>
                      <a:r>
                        <a:rPr lang="en-US" sz="2800">
                          <a:effectLst/>
                          <a:uFill>
                            <a:solidFill>
                              <a:srgbClr val="000000"/>
                            </a:solidFill>
                          </a:uFill>
                          <a:latin typeface="Futura"/>
                        </a:rPr>
                        <a:t>N</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3,282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3,282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3,313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3,429</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3,429</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4293471230"/>
                  </a:ext>
                </a:extLst>
              </a:tr>
            </a:tbl>
          </a:graphicData>
        </a:graphic>
      </p:graphicFrame>
    </p:spTree>
    <p:extLst>
      <p:ext uri="{BB962C8B-B14F-4D97-AF65-F5344CB8AC3E}">
        <p14:creationId xmlns:p14="http://schemas.microsoft.com/office/powerpoint/2010/main" val="141870668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sz="6000" dirty="0">
                <a:solidFill>
                  <a:srgbClr val="E6023B"/>
                </a:solidFill>
              </a:rPr>
              <a:t>Speech Dummies on Canadian Financial Markets</a:t>
            </a:r>
            <a:endParaRPr sz="6000"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31</a:t>
            </a:fld>
            <a:endParaRPr lang="uk-UA">
              <a:solidFill>
                <a:schemeClr val="bg1">
                  <a:lumMod val="65000"/>
                </a:schemeClr>
              </a:solidFill>
            </a:endParaRPr>
          </a:p>
        </p:txBody>
      </p:sp>
      <p:graphicFrame>
        <p:nvGraphicFramePr>
          <p:cNvPr id="3" name="Table 2">
            <a:extLst>
              <a:ext uri="{FF2B5EF4-FFF2-40B4-BE49-F238E27FC236}">
                <a16:creationId xmlns:a16="http://schemas.microsoft.com/office/drawing/2014/main" id="{F64C4A72-CCC1-4E1D-9F33-F2A58716CF4A}"/>
              </a:ext>
            </a:extLst>
          </p:cNvPr>
          <p:cNvGraphicFramePr>
            <a:graphicFrameLocks noGrp="1"/>
          </p:cNvGraphicFramePr>
          <p:nvPr>
            <p:extLst>
              <p:ext uri="{D42A27DB-BD31-4B8C-83A1-F6EECF244321}">
                <p14:modId xmlns:p14="http://schemas.microsoft.com/office/powerpoint/2010/main" val="872004551"/>
              </p:ext>
            </p:extLst>
          </p:nvPr>
        </p:nvGraphicFramePr>
        <p:xfrm>
          <a:off x="1765300" y="4923559"/>
          <a:ext cx="20554843" cy="7026215"/>
        </p:xfrm>
        <a:graphic>
          <a:graphicData uri="http://schemas.openxmlformats.org/drawingml/2006/table">
            <a:tbl>
              <a:tblPr firstRow="1" firstCol="1" bandRow="1">
                <a:tableStyleId>{5940675A-B579-460E-94D1-54222C63F5DA}</a:tableStyleId>
              </a:tblPr>
              <a:tblGrid>
                <a:gridCol w="1941599">
                  <a:extLst>
                    <a:ext uri="{9D8B030D-6E8A-4147-A177-3AD203B41FA5}">
                      <a16:colId xmlns:a16="http://schemas.microsoft.com/office/drawing/2014/main" val="4133854958"/>
                    </a:ext>
                  </a:extLst>
                </a:gridCol>
                <a:gridCol w="1810751">
                  <a:extLst>
                    <a:ext uri="{9D8B030D-6E8A-4147-A177-3AD203B41FA5}">
                      <a16:colId xmlns:a16="http://schemas.microsoft.com/office/drawing/2014/main" val="883050202"/>
                    </a:ext>
                  </a:extLst>
                </a:gridCol>
                <a:gridCol w="1810751">
                  <a:extLst>
                    <a:ext uri="{9D8B030D-6E8A-4147-A177-3AD203B41FA5}">
                      <a16:colId xmlns:a16="http://schemas.microsoft.com/office/drawing/2014/main" val="1507986575"/>
                    </a:ext>
                  </a:extLst>
                </a:gridCol>
                <a:gridCol w="1810751">
                  <a:extLst>
                    <a:ext uri="{9D8B030D-6E8A-4147-A177-3AD203B41FA5}">
                      <a16:colId xmlns:a16="http://schemas.microsoft.com/office/drawing/2014/main" val="3528855984"/>
                    </a:ext>
                  </a:extLst>
                </a:gridCol>
                <a:gridCol w="1810751">
                  <a:extLst>
                    <a:ext uri="{9D8B030D-6E8A-4147-A177-3AD203B41FA5}">
                      <a16:colId xmlns:a16="http://schemas.microsoft.com/office/drawing/2014/main" val="126534248"/>
                    </a:ext>
                  </a:extLst>
                </a:gridCol>
                <a:gridCol w="1810751">
                  <a:extLst>
                    <a:ext uri="{9D8B030D-6E8A-4147-A177-3AD203B41FA5}">
                      <a16:colId xmlns:a16="http://schemas.microsoft.com/office/drawing/2014/main" val="2378107580"/>
                    </a:ext>
                  </a:extLst>
                </a:gridCol>
                <a:gridCol w="1810751">
                  <a:extLst>
                    <a:ext uri="{9D8B030D-6E8A-4147-A177-3AD203B41FA5}">
                      <a16:colId xmlns:a16="http://schemas.microsoft.com/office/drawing/2014/main" val="317193861"/>
                    </a:ext>
                  </a:extLst>
                </a:gridCol>
                <a:gridCol w="1810751">
                  <a:extLst>
                    <a:ext uri="{9D8B030D-6E8A-4147-A177-3AD203B41FA5}">
                      <a16:colId xmlns:a16="http://schemas.microsoft.com/office/drawing/2014/main" val="150110626"/>
                    </a:ext>
                  </a:extLst>
                </a:gridCol>
                <a:gridCol w="1810751">
                  <a:extLst>
                    <a:ext uri="{9D8B030D-6E8A-4147-A177-3AD203B41FA5}">
                      <a16:colId xmlns:a16="http://schemas.microsoft.com/office/drawing/2014/main" val="885077853"/>
                    </a:ext>
                  </a:extLst>
                </a:gridCol>
                <a:gridCol w="2063618">
                  <a:extLst>
                    <a:ext uri="{9D8B030D-6E8A-4147-A177-3AD203B41FA5}">
                      <a16:colId xmlns:a16="http://schemas.microsoft.com/office/drawing/2014/main" val="3737158432"/>
                    </a:ext>
                  </a:extLst>
                </a:gridCol>
                <a:gridCol w="2063618">
                  <a:extLst>
                    <a:ext uri="{9D8B030D-6E8A-4147-A177-3AD203B41FA5}">
                      <a16:colId xmlns:a16="http://schemas.microsoft.com/office/drawing/2014/main" val="4073567685"/>
                    </a:ext>
                  </a:extLst>
                </a:gridCol>
              </a:tblGrid>
              <a:tr h="0">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USD forex</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USD forex</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104351175"/>
                  </a:ext>
                </a:extLst>
              </a:tr>
              <a:tr h="0">
                <a:tc>
                  <a:txBody>
                    <a:bodyPr/>
                    <a:lstStyle/>
                    <a:p>
                      <a:pPr algn="l">
                        <a:lnSpc>
                          <a:spcPct val="115000"/>
                        </a:lnSpc>
                        <a:spcAft>
                          <a:spcPts val="0"/>
                        </a:spcAft>
                      </a:pPr>
                      <a:r>
                        <a:rPr lang="en-US" sz="2800">
                          <a:effectLst/>
                          <a:uFill>
                            <a:solidFill>
                              <a:srgbClr val="000000"/>
                            </a:solidFill>
                          </a:uFill>
                          <a:latin typeface="Futura"/>
                        </a:rPr>
                        <a:t>BoC Speech</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0.37</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(0.18)</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0.18</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(0.16)</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0.26</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158441215"/>
                  </a:ext>
                </a:extLst>
              </a:tr>
              <a:tr h="0">
                <a:tc>
                  <a:txBody>
                    <a:bodyPr/>
                    <a:lstStyle/>
                    <a:p>
                      <a:pPr algn="l">
                        <a:lnSpc>
                          <a:spcPct val="115000"/>
                        </a:lnSpc>
                        <a:spcAft>
                          <a:spcPts val="0"/>
                        </a:spcAft>
                      </a:pPr>
                      <a:r>
                        <a:rPr lang="en-US" sz="2800">
                          <a:effectLst/>
                          <a:uFill>
                            <a:solidFill>
                              <a:srgbClr val="000000"/>
                            </a:solidFill>
                          </a:uFill>
                          <a:latin typeface="Futura"/>
                        </a:rPr>
                        <a:t>Speech by Gov</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(0.46)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(0.46)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0.15</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(0.36)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5785885"/>
                  </a:ext>
                </a:extLst>
              </a:tr>
              <a:tr h="0">
                <a:tc>
                  <a:txBody>
                    <a:bodyPr/>
                    <a:lstStyle/>
                    <a:p>
                      <a:pPr algn="l">
                        <a:lnSpc>
                          <a:spcPct val="115000"/>
                        </a:lnSpc>
                        <a:spcAft>
                          <a:spcPts val="0"/>
                        </a:spcAft>
                      </a:pPr>
                      <a:r>
                        <a:rPr lang="en-US" sz="2800">
                          <a:effectLst/>
                          <a:uFill>
                            <a:solidFill>
                              <a:srgbClr val="000000"/>
                            </a:solidFill>
                          </a:uFill>
                          <a:latin typeface="Futura"/>
                        </a:rPr>
                        <a:t>Fed Speech</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(0.15)</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-0.20*</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-0.03</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-0.06</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-1.17***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-1.11***</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extLst>
                  <a:ext uri="{0D108BD9-81ED-4DB2-BD59-A6C34878D82A}">
                    <a16:rowId xmlns:a16="http://schemas.microsoft.com/office/drawing/2014/main" val="3499212643"/>
                  </a:ext>
                </a:extLst>
              </a:tr>
              <a:tr h="0">
                <a:tc>
                  <a:txBody>
                    <a:bodyPr/>
                    <a:lstStyle/>
                    <a:p>
                      <a:pPr algn="l">
                        <a:lnSpc>
                          <a:spcPct val="115000"/>
                        </a:lnSpc>
                        <a:spcAft>
                          <a:spcPts val="0"/>
                        </a:spcAft>
                      </a:pPr>
                      <a:r>
                        <a:rPr lang="en-US" sz="2800">
                          <a:effectLst/>
                          <a:uFill>
                            <a:solidFill>
                              <a:srgbClr val="000000"/>
                            </a:solidFill>
                          </a:uFill>
                          <a:latin typeface="Futura"/>
                        </a:rPr>
                        <a:t>Speech by Chair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0.52*</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0.53*</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 </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-0.19</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3013954628"/>
                  </a:ext>
                </a:extLst>
              </a:tr>
              <a:tr h="0">
                <a:tc>
                  <a:txBody>
                    <a:bodyPr/>
                    <a:lstStyle/>
                    <a:p>
                      <a:pPr algn="l">
                        <a:lnSpc>
                          <a:spcPct val="115000"/>
                        </a:lnSpc>
                        <a:spcAft>
                          <a:spcPts val="0"/>
                        </a:spcAft>
                      </a:pPr>
                      <a:r>
                        <a:rPr lang="en-US" sz="2800">
                          <a:effectLst/>
                          <a:uFill>
                            <a:solidFill>
                              <a:srgbClr val="000000"/>
                            </a:solidFill>
                          </a:uFill>
                          <a:latin typeface="Futura"/>
                        </a:rPr>
                        <a:t>Adj-R</a:t>
                      </a:r>
                      <a:r>
                        <a:rPr lang="en-US" sz="2800" baseline="30000">
                          <a:effectLst/>
                          <a:uFill>
                            <a:solidFill>
                              <a:srgbClr val="000000"/>
                            </a:solidFill>
                          </a:uFill>
                          <a:latin typeface="Futura"/>
                        </a:rPr>
                        <a:t>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0.03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661976548"/>
                  </a:ext>
                </a:extLst>
              </a:tr>
              <a:tr h="0">
                <a:tc>
                  <a:txBody>
                    <a:bodyPr/>
                    <a:lstStyle/>
                    <a:p>
                      <a:pPr algn="l">
                        <a:lnSpc>
                          <a:spcPct val="115000"/>
                        </a:lnSpc>
                        <a:spcAft>
                          <a:spcPts val="0"/>
                        </a:spcAft>
                      </a:pPr>
                      <a:r>
                        <a:rPr lang="en-US" sz="2800">
                          <a:effectLst/>
                          <a:uFill>
                            <a:solidFill>
                              <a:srgbClr val="000000"/>
                            </a:solidFill>
                          </a:uFill>
                          <a:latin typeface="Futura"/>
                        </a:rPr>
                        <a:t>N</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3,282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3,282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3,313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3,313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3,429</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3,429</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4293471230"/>
                  </a:ext>
                </a:extLst>
              </a:tr>
            </a:tbl>
          </a:graphicData>
        </a:graphic>
      </p:graphicFrame>
    </p:spTree>
    <p:extLst>
      <p:ext uri="{BB962C8B-B14F-4D97-AF65-F5344CB8AC3E}">
        <p14:creationId xmlns:p14="http://schemas.microsoft.com/office/powerpoint/2010/main" val="4040257805"/>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r>
              <a:rPr lang="en-CA" sz="6000" dirty="0">
                <a:solidFill>
                  <a:srgbClr val="E6023B"/>
                </a:solidFill>
              </a:rPr>
              <a:t>Speech Dummies on US Financial Markets</a:t>
            </a:r>
            <a:endParaRPr sz="6000" dirty="0">
              <a:solidFill>
                <a:srgbClr val="E6023B"/>
              </a:solidFill>
            </a:endParaRP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32</a:t>
            </a:fld>
            <a:endParaRPr lang="uk-UA">
              <a:solidFill>
                <a:schemeClr val="bg1">
                  <a:lumMod val="65000"/>
                </a:schemeClr>
              </a:solidFill>
            </a:endParaRPr>
          </a:p>
        </p:txBody>
      </p:sp>
      <p:graphicFrame>
        <p:nvGraphicFramePr>
          <p:cNvPr id="2" name="Table 1">
            <a:extLst>
              <a:ext uri="{FF2B5EF4-FFF2-40B4-BE49-F238E27FC236}">
                <a16:creationId xmlns:a16="http://schemas.microsoft.com/office/drawing/2014/main" id="{E564C17C-CF6B-4DDE-881D-4DF41E29B746}"/>
              </a:ext>
            </a:extLst>
          </p:cNvPr>
          <p:cNvGraphicFramePr>
            <a:graphicFrameLocks noGrp="1"/>
          </p:cNvGraphicFramePr>
          <p:nvPr>
            <p:extLst>
              <p:ext uri="{D42A27DB-BD31-4B8C-83A1-F6EECF244321}">
                <p14:modId xmlns:p14="http://schemas.microsoft.com/office/powerpoint/2010/main" val="1406272773"/>
              </p:ext>
            </p:extLst>
          </p:nvPr>
        </p:nvGraphicFramePr>
        <p:xfrm>
          <a:off x="1765300" y="5520714"/>
          <a:ext cx="20315559" cy="4598101"/>
        </p:xfrm>
        <a:graphic>
          <a:graphicData uri="http://schemas.openxmlformats.org/drawingml/2006/table">
            <a:tbl>
              <a:tblPr firstRow="1" firstCol="1" bandRow="1">
                <a:tableStyleId>{5940675A-B579-460E-94D1-54222C63F5DA}</a:tableStyleId>
              </a:tblPr>
              <a:tblGrid>
                <a:gridCol w="1920797">
                  <a:extLst>
                    <a:ext uri="{9D8B030D-6E8A-4147-A177-3AD203B41FA5}">
                      <a16:colId xmlns:a16="http://schemas.microsoft.com/office/drawing/2014/main" val="710777278"/>
                    </a:ext>
                  </a:extLst>
                </a:gridCol>
                <a:gridCol w="2041509">
                  <a:extLst>
                    <a:ext uri="{9D8B030D-6E8A-4147-A177-3AD203B41FA5}">
                      <a16:colId xmlns:a16="http://schemas.microsoft.com/office/drawing/2014/main" val="3776499060"/>
                    </a:ext>
                  </a:extLst>
                </a:gridCol>
                <a:gridCol w="2041509">
                  <a:extLst>
                    <a:ext uri="{9D8B030D-6E8A-4147-A177-3AD203B41FA5}">
                      <a16:colId xmlns:a16="http://schemas.microsoft.com/office/drawing/2014/main" val="1851837505"/>
                    </a:ext>
                  </a:extLst>
                </a:gridCol>
                <a:gridCol w="1785262">
                  <a:extLst>
                    <a:ext uri="{9D8B030D-6E8A-4147-A177-3AD203B41FA5}">
                      <a16:colId xmlns:a16="http://schemas.microsoft.com/office/drawing/2014/main" val="3729095668"/>
                    </a:ext>
                  </a:extLst>
                </a:gridCol>
                <a:gridCol w="1785262">
                  <a:extLst>
                    <a:ext uri="{9D8B030D-6E8A-4147-A177-3AD203B41FA5}">
                      <a16:colId xmlns:a16="http://schemas.microsoft.com/office/drawing/2014/main" val="2337110876"/>
                    </a:ext>
                  </a:extLst>
                </a:gridCol>
                <a:gridCol w="1785262">
                  <a:extLst>
                    <a:ext uri="{9D8B030D-6E8A-4147-A177-3AD203B41FA5}">
                      <a16:colId xmlns:a16="http://schemas.microsoft.com/office/drawing/2014/main" val="1673754086"/>
                    </a:ext>
                  </a:extLst>
                </a:gridCol>
                <a:gridCol w="1785262">
                  <a:extLst>
                    <a:ext uri="{9D8B030D-6E8A-4147-A177-3AD203B41FA5}">
                      <a16:colId xmlns:a16="http://schemas.microsoft.com/office/drawing/2014/main" val="855344745"/>
                    </a:ext>
                  </a:extLst>
                </a:gridCol>
                <a:gridCol w="1785262">
                  <a:extLst>
                    <a:ext uri="{9D8B030D-6E8A-4147-A177-3AD203B41FA5}">
                      <a16:colId xmlns:a16="http://schemas.microsoft.com/office/drawing/2014/main" val="3400742213"/>
                    </a:ext>
                  </a:extLst>
                </a:gridCol>
                <a:gridCol w="1785262">
                  <a:extLst>
                    <a:ext uri="{9D8B030D-6E8A-4147-A177-3AD203B41FA5}">
                      <a16:colId xmlns:a16="http://schemas.microsoft.com/office/drawing/2014/main" val="924541940"/>
                    </a:ext>
                  </a:extLst>
                </a:gridCol>
                <a:gridCol w="1800086">
                  <a:extLst>
                    <a:ext uri="{9D8B030D-6E8A-4147-A177-3AD203B41FA5}">
                      <a16:colId xmlns:a16="http://schemas.microsoft.com/office/drawing/2014/main" val="424214762"/>
                    </a:ext>
                  </a:extLst>
                </a:gridCol>
                <a:gridCol w="1800086">
                  <a:extLst>
                    <a:ext uri="{9D8B030D-6E8A-4147-A177-3AD203B41FA5}">
                      <a16:colId xmlns:a16="http://schemas.microsoft.com/office/drawing/2014/main" val="4198010930"/>
                    </a:ext>
                  </a:extLst>
                </a:gridCol>
              </a:tblGrid>
              <a:tr h="0">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3m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10y Bond</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Equities</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REER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REER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3658186136"/>
                  </a:ext>
                </a:extLst>
              </a:tr>
              <a:tr h="348615">
                <a:tc>
                  <a:txBody>
                    <a:bodyPr/>
                    <a:lstStyle/>
                    <a:p>
                      <a:pPr algn="l">
                        <a:lnSpc>
                          <a:spcPct val="115000"/>
                        </a:lnSpc>
                        <a:spcAft>
                          <a:spcPts val="0"/>
                        </a:spcAft>
                      </a:pPr>
                      <a:r>
                        <a:rPr lang="en-US" sz="2800">
                          <a:effectLst/>
                          <a:uFill>
                            <a:solidFill>
                              <a:srgbClr val="000000"/>
                            </a:solidFill>
                          </a:uFill>
                          <a:latin typeface="Futura"/>
                        </a:rPr>
                        <a:t>Fed Speech</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-0.37***</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-0.50***</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-0.16</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-0.16</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-0.14</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-0.18**</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(0.09)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dirty="0">
                          <a:effectLst/>
                          <a:uFill>
                            <a:solidFill>
                              <a:srgbClr val="000000"/>
                            </a:solidFill>
                          </a:uFill>
                          <a:latin typeface="Futura"/>
                        </a:rPr>
                        <a:t>-0.22**</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(0.10)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extLst>
                  <a:ext uri="{0D108BD9-81ED-4DB2-BD59-A6C34878D82A}">
                    <a16:rowId xmlns:a16="http://schemas.microsoft.com/office/drawing/2014/main" val="1146588539"/>
                  </a:ext>
                </a:extLst>
              </a:tr>
              <a:tr h="0">
                <a:tc>
                  <a:txBody>
                    <a:bodyPr/>
                    <a:lstStyle/>
                    <a:p>
                      <a:pPr algn="l">
                        <a:lnSpc>
                          <a:spcPct val="115000"/>
                        </a:lnSpc>
                        <a:spcAft>
                          <a:spcPts val="0"/>
                        </a:spcAft>
                      </a:pPr>
                      <a:r>
                        <a:rPr lang="en-US" sz="2800">
                          <a:effectLst/>
                          <a:uFill>
                            <a:solidFill>
                              <a:srgbClr val="000000"/>
                            </a:solidFill>
                          </a:uFill>
                          <a:latin typeface="Futura"/>
                        </a:rPr>
                        <a:t>Speech by Chair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0.40***</a:t>
                      </a:r>
                      <a:endParaRPr lang="en-CA" sz="2800" dirty="0">
                        <a:effectLst/>
                        <a:uFill>
                          <a:solidFill>
                            <a:srgbClr val="000000"/>
                          </a:solidFill>
                        </a:uFill>
                        <a:latin typeface="Futura"/>
                      </a:endParaRPr>
                    </a:p>
                    <a:p>
                      <a:pPr algn="l">
                        <a:lnSpc>
                          <a:spcPct val="115000"/>
                        </a:lnSpc>
                        <a:spcAft>
                          <a:spcPts val="0"/>
                        </a:spcAft>
                      </a:pPr>
                      <a:r>
                        <a:rPr lang="en-US" sz="2800" dirty="0">
                          <a:effectLst/>
                          <a:uFill>
                            <a:solidFill>
                              <a:srgbClr val="000000"/>
                            </a:solidFill>
                          </a:uFill>
                          <a:latin typeface="Futura"/>
                        </a:rPr>
                        <a:t>(0.24)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solidFill>
                      <a:schemeClr val="accent1">
                        <a:lumMod val="60000"/>
                        <a:lumOff val="40000"/>
                      </a:schemeClr>
                    </a:solidFill>
                  </a:tcPr>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(0.21)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0.21</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0.09</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0.12</a:t>
                      </a:r>
                      <a:endParaRPr lang="en-CA" sz="2800">
                        <a:effectLst/>
                        <a:uFill>
                          <a:solidFill>
                            <a:srgbClr val="000000"/>
                          </a:solidFill>
                        </a:uFill>
                        <a:latin typeface="Futura"/>
                      </a:endParaRPr>
                    </a:p>
                    <a:p>
                      <a:pPr algn="l">
                        <a:lnSpc>
                          <a:spcPct val="115000"/>
                        </a:lnSpc>
                        <a:spcAft>
                          <a:spcPts val="0"/>
                        </a:spcAft>
                      </a:pPr>
                      <a:r>
                        <a:rPr lang="en-US" sz="2800">
                          <a:effectLst/>
                          <a:uFill>
                            <a:solidFill>
                              <a:srgbClr val="000000"/>
                            </a:solidFill>
                          </a:uFill>
                          <a:latin typeface="Futura"/>
                        </a:rPr>
                        <a:t>(0.17)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2842355390"/>
                  </a:ext>
                </a:extLst>
              </a:tr>
              <a:tr h="0">
                <a:tc>
                  <a:txBody>
                    <a:bodyPr/>
                    <a:lstStyle/>
                    <a:p>
                      <a:pPr algn="l">
                        <a:lnSpc>
                          <a:spcPct val="115000"/>
                        </a:lnSpc>
                        <a:spcAft>
                          <a:spcPts val="0"/>
                        </a:spcAft>
                      </a:pPr>
                      <a:r>
                        <a:rPr lang="en-US" sz="2800">
                          <a:effectLst/>
                          <a:uFill>
                            <a:solidFill>
                              <a:srgbClr val="000000"/>
                            </a:solidFill>
                          </a:uFill>
                          <a:latin typeface="Futura"/>
                        </a:rPr>
                        <a:t>Adj-R</a:t>
                      </a:r>
                      <a:r>
                        <a:rPr lang="en-US" sz="2800" baseline="30000">
                          <a:effectLst/>
                          <a:uFill>
                            <a:solidFill>
                              <a:srgbClr val="000000"/>
                            </a:solidFill>
                          </a:uFill>
                          <a:latin typeface="Futura"/>
                        </a:rPr>
                        <a:t>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0.29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0.01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1964117419"/>
                  </a:ext>
                </a:extLst>
              </a:tr>
              <a:tr h="0">
                <a:tc>
                  <a:txBody>
                    <a:bodyPr/>
                    <a:lstStyle/>
                    <a:p>
                      <a:pPr algn="l">
                        <a:lnSpc>
                          <a:spcPct val="115000"/>
                        </a:lnSpc>
                        <a:spcAft>
                          <a:spcPts val="0"/>
                        </a:spcAft>
                      </a:pPr>
                      <a:r>
                        <a:rPr lang="en-US" sz="2800">
                          <a:effectLst/>
                          <a:uFill>
                            <a:solidFill>
                              <a:srgbClr val="000000"/>
                            </a:solidFill>
                          </a:uFill>
                          <a:latin typeface="Futura"/>
                        </a:rPr>
                        <a:t>N</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3,861</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3,891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3,891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3,860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a:effectLst/>
                          <a:uFill>
                            <a:solidFill>
                              <a:srgbClr val="000000"/>
                            </a:solidFill>
                          </a:uFill>
                          <a:latin typeface="Futura"/>
                        </a:rPr>
                        <a:t>4,007</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tc>
                  <a:txBody>
                    <a:bodyPr/>
                    <a:lstStyle/>
                    <a:p>
                      <a:pPr algn="l">
                        <a:lnSpc>
                          <a:spcPct val="115000"/>
                        </a:lnSpc>
                        <a:spcAft>
                          <a:spcPts val="0"/>
                        </a:spcAft>
                      </a:pPr>
                      <a:r>
                        <a:rPr lang="en-US" sz="2800" dirty="0">
                          <a:effectLst/>
                          <a:uFill>
                            <a:solidFill>
                              <a:srgbClr val="000000"/>
                            </a:solidFill>
                          </a:uFill>
                          <a:latin typeface="Futura"/>
                        </a:rPr>
                        <a:t>4,007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137160" marR="137160" marT="137160" marB="137160"/>
                </a:tc>
                <a:extLst>
                  <a:ext uri="{0D108BD9-81ED-4DB2-BD59-A6C34878D82A}">
                    <a16:rowId xmlns:a16="http://schemas.microsoft.com/office/drawing/2014/main" val="4284269901"/>
                  </a:ext>
                </a:extLst>
              </a:tr>
            </a:tbl>
          </a:graphicData>
        </a:graphic>
      </p:graphicFrame>
    </p:spTree>
    <p:extLst>
      <p:ext uri="{BB962C8B-B14F-4D97-AF65-F5344CB8AC3E}">
        <p14:creationId xmlns:p14="http://schemas.microsoft.com/office/powerpoint/2010/main" val="260693989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63AA804-AF2F-434B-9F46-AEA4087D6263}"/>
              </a:ext>
            </a:extLst>
          </p:cNvPr>
          <p:cNvGraphicFramePr>
            <a:graphicFrameLocks noGrp="1"/>
          </p:cNvGraphicFramePr>
          <p:nvPr>
            <p:extLst>
              <p:ext uri="{D42A27DB-BD31-4B8C-83A1-F6EECF244321}">
                <p14:modId xmlns:p14="http://schemas.microsoft.com/office/powerpoint/2010/main" val="3989121787"/>
              </p:ext>
            </p:extLst>
          </p:nvPr>
        </p:nvGraphicFramePr>
        <p:xfrm>
          <a:off x="1765301" y="2513850"/>
          <a:ext cx="20853399" cy="10397490"/>
        </p:xfrm>
        <a:graphic>
          <a:graphicData uri="http://schemas.openxmlformats.org/drawingml/2006/table">
            <a:tbl>
              <a:tblPr firstRow="1" firstCol="1" bandRow="1">
                <a:tableStyleId>{5940675A-B579-460E-94D1-54222C63F5DA}</a:tableStyleId>
              </a:tblPr>
              <a:tblGrid>
                <a:gridCol w="6119909">
                  <a:extLst>
                    <a:ext uri="{9D8B030D-6E8A-4147-A177-3AD203B41FA5}">
                      <a16:colId xmlns:a16="http://schemas.microsoft.com/office/drawing/2014/main" val="568350176"/>
                    </a:ext>
                  </a:extLst>
                </a:gridCol>
                <a:gridCol w="2945682">
                  <a:extLst>
                    <a:ext uri="{9D8B030D-6E8A-4147-A177-3AD203B41FA5}">
                      <a16:colId xmlns:a16="http://schemas.microsoft.com/office/drawing/2014/main" val="1722462451"/>
                    </a:ext>
                  </a:extLst>
                </a:gridCol>
                <a:gridCol w="2945682">
                  <a:extLst>
                    <a:ext uri="{9D8B030D-6E8A-4147-A177-3AD203B41FA5}">
                      <a16:colId xmlns:a16="http://schemas.microsoft.com/office/drawing/2014/main" val="2653166479"/>
                    </a:ext>
                  </a:extLst>
                </a:gridCol>
                <a:gridCol w="2948222">
                  <a:extLst>
                    <a:ext uri="{9D8B030D-6E8A-4147-A177-3AD203B41FA5}">
                      <a16:colId xmlns:a16="http://schemas.microsoft.com/office/drawing/2014/main" val="4017239089"/>
                    </a:ext>
                  </a:extLst>
                </a:gridCol>
                <a:gridCol w="2945682">
                  <a:extLst>
                    <a:ext uri="{9D8B030D-6E8A-4147-A177-3AD203B41FA5}">
                      <a16:colId xmlns:a16="http://schemas.microsoft.com/office/drawing/2014/main" val="1219860469"/>
                    </a:ext>
                  </a:extLst>
                </a:gridCol>
                <a:gridCol w="2948222">
                  <a:extLst>
                    <a:ext uri="{9D8B030D-6E8A-4147-A177-3AD203B41FA5}">
                      <a16:colId xmlns:a16="http://schemas.microsoft.com/office/drawing/2014/main" val="75438538"/>
                    </a:ext>
                  </a:extLst>
                </a:gridCol>
              </a:tblGrid>
              <a:tr h="0">
                <a:tc>
                  <a:txBody>
                    <a:bodyPr/>
                    <a:lstStyle/>
                    <a:p>
                      <a:pPr algn="l">
                        <a:lnSpc>
                          <a:spcPct val="115000"/>
                        </a:lnSpc>
                        <a:spcAft>
                          <a:spcPts val="0"/>
                        </a:spcAft>
                      </a:pPr>
                      <a:r>
                        <a:rPr lang="en-US" sz="2400">
                          <a:effectLst/>
                          <a:uFill>
                            <a:solidFill>
                              <a:srgbClr val="000000"/>
                            </a:solidFill>
                          </a:uFill>
                          <a:latin typeface="Futura"/>
                        </a:rPr>
                        <a:t> </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3m Bond</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1y Bond</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10y Bond</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Equities</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USD forex</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1171404078"/>
                  </a:ext>
                </a:extLst>
              </a:tr>
              <a:tr h="0">
                <a:tc>
                  <a:txBody>
                    <a:bodyPr/>
                    <a:lstStyle/>
                    <a:p>
                      <a:pPr algn="l">
                        <a:lnSpc>
                          <a:spcPct val="115000"/>
                        </a:lnSpc>
                        <a:spcAft>
                          <a:spcPts val="0"/>
                        </a:spcAft>
                      </a:pPr>
                      <a:r>
                        <a:rPr lang="en-US" sz="2400">
                          <a:effectLst/>
                          <a:uFill>
                            <a:solidFill>
                              <a:srgbClr val="000000"/>
                            </a:solidFill>
                          </a:uFill>
                          <a:latin typeface="Futura"/>
                        </a:rPr>
                        <a:t>BoC Economic Outlook </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2.04</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(1.27)</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1.82*</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(0.98)</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a:effectLst/>
                          <a:uFill>
                            <a:solidFill>
                              <a:srgbClr val="000000"/>
                            </a:solidFill>
                          </a:uFill>
                          <a:latin typeface="Futura"/>
                        </a:rPr>
                        <a:t>0.61</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(0.87)</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-0.05</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(0.87)</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1.77*</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(0.99)</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1779452325"/>
                  </a:ext>
                </a:extLst>
              </a:tr>
              <a:tr h="0">
                <a:tc>
                  <a:txBody>
                    <a:bodyPr/>
                    <a:lstStyle/>
                    <a:p>
                      <a:pPr algn="l">
                        <a:lnSpc>
                          <a:spcPct val="115000"/>
                        </a:lnSpc>
                        <a:spcAft>
                          <a:spcPts val="0"/>
                        </a:spcAft>
                      </a:pPr>
                      <a:r>
                        <a:rPr lang="en-US" sz="2400">
                          <a:effectLst/>
                          <a:uFill>
                            <a:solidFill>
                              <a:srgbClr val="000000"/>
                            </a:solidFill>
                          </a:uFill>
                          <a:latin typeface="Futura"/>
                        </a:rPr>
                        <a:t>BoC International Economics &amp; Governance</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(0.98)</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-0.92</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(0.75)</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0.36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(0.67)</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(0.68)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-1.44*</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(0.77)</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2988652717"/>
                  </a:ext>
                </a:extLst>
              </a:tr>
              <a:tr h="0">
                <a:tc>
                  <a:txBody>
                    <a:bodyPr/>
                    <a:lstStyle/>
                    <a:p>
                      <a:pPr algn="l">
                        <a:lnSpc>
                          <a:spcPct val="115000"/>
                        </a:lnSpc>
                        <a:spcAft>
                          <a:spcPts val="0"/>
                        </a:spcAft>
                      </a:pPr>
                      <a:r>
                        <a:rPr lang="en-US" sz="2400">
                          <a:effectLst/>
                          <a:uFill>
                            <a:solidFill>
                              <a:srgbClr val="000000"/>
                            </a:solidFill>
                          </a:uFill>
                          <a:latin typeface="Futura"/>
                        </a:rPr>
                        <a:t>BoC Other</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0.44</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(1.04)</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-1.34*</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(0.80)</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0.05</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(0.72)</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0.09</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(0.70)</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-0.19</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(0.80)</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3569781405"/>
                  </a:ext>
                </a:extLst>
              </a:tr>
              <a:tr h="0">
                <a:tc>
                  <a:txBody>
                    <a:bodyPr/>
                    <a:lstStyle/>
                    <a:p>
                      <a:pPr algn="l">
                        <a:lnSpc>
                          <a:spcPct val="115000"/>
                        </a:lnSpc>
                        <a:spcAft>
                          <a:spcPts val="0"/>
                        </a:spcAft>
                      </a:pPr>
                      <a:r>
                        <a:rPr lang="en-US" sz="2400">
                          <a:effectLst/>
                          <a:uFill>
                            <a:solidFill>
                              <a:srgbClr val="000000"/>
                            </a:solidFill>
                          </a:uFill>
                          <a:latin typeface="Futura"/>
                        </a:rPr>
                        <a:t>US Economic Outlook</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1.28*</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(0.66)</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a:effectLst/>
                          <a:uFill>
                            <a:solidFill>
                              <a:srgbClr val="000000"/>
                            </a:solidFill>
                          </a:uFill>
                          <a:latin typeface="Futura"/>
                        </a:rPr>
                        <a:t>0.37</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(0.51)</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0.81*</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(0.45)</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a:effectLst/>
                          <a:uFill>
                            <a:solidFill>
                              <a:srgbClr val="000000"/>
                            </a:solidFill>
                          </a:uFill>
                          <a:latin typeface="Futura"/>
                        </a:rPr>
                        <a:t>0.16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(0.46)</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-1.11**</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(0.51)</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933739481"/>
                  </a:ext>
                </a:extLst>
              </a:tr>
              <a:tr h="0">
                <a:tc>
                  <a:txBody>
                    <a:bodyPr/>
                    <a:lstStyle/>
                    <a:p>
                      <a:pPr algn="l">
                        <a:lnSpc>
                          <a:spcPct val="115000"/>
                        </a:lnSpc>
                        <a:spcAft>
                          <a:spcPts val="0"/>
                        </a:spcAft>
                      </a:pPr>
                      <a:r>
                        <a:rPr lang="en-US" sz="2400">
                          <a:effectLst/>
                          <a:uFill>
                            <a:solidFill>
                              <a:srgbClr val="000000"/>
                            </a:solidFill>
                          </a:uFill>
                          <a:latin typeface="Futura"/>
                        </a:rPr>
                        <a:t>US Monetary Policy Making</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-0.72</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(0.56)</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-0.35</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(0.44)</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-0.58</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(0.39)</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-0.46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(0.39)</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-1.54***</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(0.44)</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2918394714"/>
                  </a:ext>
                </a:extLst>
              </a:tr>
              <a:tr h="0">
                <a:tc>
                  <a:txBody>
                    <a:bodyPr/>
                    <a:lstStyle/>
                    <a:p>
                      <a:pPr algn="l">
                        <a:lnSpc>
                          <a:spcPct val="115000"/>
                        </a:lnSpc>
                        <a:spcAft>
                          <a:spcPts val="0"/>
                        </a:spcAft>
                      </a:pPr>
                      <a:r>
                        <a:rPr lang="en-US" sz="2400">
                          <a:effectLst/>
                          <a:uFill>
                            <a:solidFill>
                              <a:srgbClr val="000000"/>
                            </a:solidFill>
                          </a:uFill>
                          <a:latin typeface="Futura"/>
                        </a:rPr>
                        <a:t>US LOLR</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4.53***</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(1.23)</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a:effectLst/>
                          <a:uFill>
                            <a:solidFill>
                              <a:srgbClr val="000000"/>
                            </a:solidFill>
                          </a:uFill>
                          <a:latin typeface="Futura"/>
                        </a:rPr>
                        <a:t>1.40</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(0.95)</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2.28***</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(0.85)</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2.02***</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(0.86)</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0.12</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(0.98)</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1992401749"/>
                  </a:ext>
                </a:extLst>
              </a:tr>
              <a:tr h="0">
                <a:tc>
                  <a:txBody>
                    <a:bodyPr/>
                    <a:lstStyle/>
                    <a:p>
                      <a:pPr algn="l">
                        <a:lnSpc>
                          <a:spcPct val="115000"/>
                        </a:lnSpc>
                        <a:spcAft>
                          <a:spcPts val="0"/>
                        </a:spcAft>
                      </a:pPr>
                      <a:r>
                        <a:rPr lang="en-US" sz="2400">
                          <a:effectLst/>
                          <a:uFill>
                            <a:solidFill>
                              <a:srgbClr val="000000"/>
                            </a:solidFill>
                          </a:uFill>
                          <a:latin typeface="Futura"/>
                        </a:rPr>
                        <a:t>US International Economics &amp; Governance</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-1.16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(1.14)</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-0.26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(0.88)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-1.82**</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-0.51</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(0.79)</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-1.86**</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(0.91)</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2059890695"/>
                  </a:ext>
                </a:extLst>
              </a:tr>
              <a:tr h="0">
                <a:tc>
                  <a:txBody>
                    <a:bodyPr/>
                    <a:lstStyle/>
                    <a:p>
                      <a:pPr algn="l">
                        <a:lnSpc>
                          <a:spcPct val="115000"/>
                        </a:lnSpc>
                        <a:spcAft>
                          <a:spcPts val="0"/>
                        </a:spcAft>
                      </a:pPr>
                      <a:r>
                        <a:rPr lang="en-US" sz="2400">
                          <a:effectLst/>
                          <a:uFill>
                            <a:solidFill>
                              <a:srgbClr val="000000"/>
                            </a:solidFill>
                          </a:uFill>
                          <a:latin typeface="Futura"/>
                        </a:rPr>
                        <a:t>US Microprudential Policy</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-0.24</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(0.46)</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-0.91***</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(0.35)</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dirty="0">
                          <a:effectLst/>
                          <a:uFill>
                            <a:solidFill>
                              <a:srgbClr val="000000"/>
                            </a:solidFill>
                          </a:uFill>
                          <a:latin typeface="Futura"/>
                        </a:rPr>
                        <a:t>-0.57*</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(0.31)</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tc>
                  <a:txBody>
                    <a:bodyPr/>
                    <a:lstStyle/>
                    <a:p>
                      <a:pPr algn="ctr">
                        <a:lnSpc>
                          <a:spcPct val="115000"/>
                        </a:lnSpc>
                        <a:spcAft>
                          <a:spcPts val="0"/>
                        </a:spcAft>
                      </a:pPr>
                      <a:r>
                        <a:rPr lang="en-US" sz="2400">
                          <a:effectLst/>
                          <a:uFill>
                            <a:solidFill>
                              <a:srgbClr val="000000"/>
                            </a:solidFill>
                          </a:uFill>
                          <a:latin typeface="Futura"/>
                        </a:rPr>
                        <a:t>0.27</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(0.31)</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-1.65***</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(0.36)</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1569554333"/>
                  </a:ext>
                </a:extLst>
              </a:tr>
              <a:tr h="0">
                <a:tc>
                  <a:txBody>
                    <a:bodyPr/>
                    <a:lstStyle/>
                    <a:p>
                      <a:pPr algn="l">
                        <a:lnSpc>
                          <a:spcPct val="115000"/>
                        </a:lnSpc>
                        <a:spcAft>
                          <a:spcPts val="0"/>
                        </a:spcAft>
                      </a:pPr>
                      <a:r>
                        <a:rPr lang="en-US" sz="2400">
                          <a:effectLst/>
                          <a:uFill>
                            <a:solidFill>
                              <a:srgbClr val="000000"/>
                            </a:solidFill>
                          </a:uFill>
                          <a:latin typeface="Futura"/>
                        </a:rPr>
                        <a:t>US Community Development &amp; Consumer Protection</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0.41</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(0.70)</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-0.49</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(0.54)</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-0.57</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-0.15</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(0.49)</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-1.83***</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(0.56)</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solidFill>
                      <a:schemeClr val="accent1">
                        <a:lumMod val="60000"/>
                        <a:lumOff val="40000"/>
                      </a:schemeClr>
                    </a:solidFill>
                  </a:tcPr>
                </a:tc>
                <a:extLst>
                  <a:ext uri="{0D108BD9-81ED-4DB2-BD59-A6C34878D82A}">
                    <a16:rowId xmlns:a16="http://schemas.microsoft.com/office/drawing/2014/main" val="1027582123"/>
                  </a:ext>
                </a:extLst>
              </a:tr>
              <a:tr h="0">
                <a:tc>
                  <a:txBody>
                    <a:bodyPr/>
                    <a:lstStyle/>
                    <a:p>
                      <a:pPr algn="l">
                        <a:lnSpc>
                          <a:spcPct val="115000"/>
                        </a:lnSpc>
                        <a:spcAft>
                          <a:spcPts val="0"/>
                        </a:spcAft>
                      </a:pPr>
                      <a:r>
                        <a:rPr lang="en-US" sz="2400">
                          <a:effectLst/>
                          <a:uFill>
                            <a:solidFill>
                              <a:srgbClr val="000000"/>
                            </a:solidFill>
                          </a:uFill>
                          <a:latin typeface="Futura"/>
                        </a:rPr>
                        <a:t>US Other</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-0.58</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(0.54)</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-0.57</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(0.42)</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-0.60</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-0.16</a:t>
                      </a:r>
                      <a:endParaRPr lang="en-CA" sz="2400">
                        <a:effectLst/>
                        <a:uFill>
                          <a:solidFill>
                            <a:srgbClr val="000000"/>
                          </a:solidFill>
                        </a:uFill>
                        <a:latin typeface="Futura"/>
                      </a:endParaRPr>
                    </a:p>
                    <a:p>
                      <a:pPr algn="ctr">
                        <a:lnSpc>
                          <a:spcPct val="115000"/>
                        </a:lnSpc>
                        <a:spcAft>
                          <a:spcPts val="0"/>
                        </a:spcAft>
                      </a:pPr>
                      <a:r>
                        <a:rPr lang="en-US" sz="2400">
                          <a:effectLst/>
                          <a:uFill>
                            <a:solidFill>
                              <a:srgbClr val="000000"/>
                            </a:solidFill>
                          </a:uFill>
                          <a:latin typeface="Futura"/>
                        </a:rPr>
                        <a:t>(0.38)</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-0.84*</a:t>
                      </a:r>
                      <a:endParaRPr lang="en-CA" sz="2400" dirty="0">
                        <a:effectLst/>
                        <a:uFill>
                          <a:solidFill>
                            <a:srgbClr val="000000"/>
                          </a:solidFill>
                        </a:uFill>
                        <a:latin typeface="Futura"/>
                      </a:endParaRPr>
                    </a:p>
                    <a:p>
                      <a:pPr algn="ctr">
                        <a:lnSpc>
                          <a:spcPct val="115000"/>
                        </a:lnSpc>
                        <a:spcAft>
                          <a:spcPts val="0"/>
                        </a:spcAft>
                      </a:pPr>
                      <a:r>
                        <a:rPr lang="en-US" sz="2400" dirty="0">
                          <a:effectLst/>
                          <a:uFill>
                            <a:solidFill>
                              <a:srgbClr val="000000"/>
                            </a:solidFill>
                          </a:uFill>
                          <a:latin typeface="Futura"/>
                        </a:rPr>
                        <a:t>(0.43)</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noFill/>
                  </a:tcPr>
                </a:tc>
                <a:extLst>
                  <a:ext uri="{0D108BD9-81ED-4DB2-BD59-A6C34878D82A}">
                    <a16:rowId xmlns:a16="http://schemas.microsoft.com/office/drawing/2014/main" val="329445821"/>
                  </a:ext>
                </a:extLst>
              </a:tr>
              <a:tr h="0">
                <a:tc>
                  <a:txBody>
                    <a:bodyPr/>
                    <a:lstStyle/>
                    <a:p>
                      <a:pPr algn="l">
                        <a:lnSpc>
                          <a:spcPct val="115000"/>
                        </a:lnSpc>
                        <a:spcAft>
                          <a:spcPts val="0"/>
                        </a:spcAft>
                      </a:pPr>
                      <a:r>
                        <a:rPr lang="en-US" sz="2400">
                          <a:effectLst/>
                          <a:uFill>
                            <a:solidFill>
                              <a:srgbClr val="000000"/>
                            </a:solidFill>
                          </a:uFill>
                          <a:latin typeface="Futura"/>
                        </a:rPr>
                        <a:t>Adj. R</a:t>
                      </a:r>
                      <a:r>
                        <a:rPr lang="en-US" sz="2400" baseline="30000">
                          <a:effectLst/>
                          <a:uFill>
                            <a:solidFill>
                              <a:srgbClr val="000000"/>
                            </a:solidFill>
                          </a:uFill>
                          <a:latin typeface="Futura"/>
                        </a:rPr>
                        <a:t>2</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0.14</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0.11</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0.03</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0.03</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0.04</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2254330118"/>
                  </a:ext>
                </a:extLst>
              </a:tr>
              <a:tr h="0">
                <a:tc>
                  <a:txBody>
                    <a:bodyPr/>
                    <a:lstStyle/>
                    <a:p>
                      <a:pPr algn="l">
                        <a:lnSpc>
                          <a:spcPct val="115000"/>
                        </a:lnSpc>
                        <a:spcAft>
                          <a:spcPts val="0"/>
                        </a:spcAft>
                      </a:pPr>
                      <a:r>
                        <a:rPr lang="en-US" sz="2400" dirty="0">
                          <a:effectLst/>
                          <a:uFill>
                            <a:solidFill>
                              <a:srgbClr val="000000"/>
                            </a:solidFill>
                          </a:uFill>
                          <a:latin typeface="Futura"/>
                        </a:rPr>
                        <a:t>N</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3,282</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3,307</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3,302</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a:effectLst/>
                          <a:uFill>
                            <a:solidFill>
                              <a:srgbClr val="000000"/>
                            </a:solidFill>
                          </a:uFill>
                          <a:latin typeface="Futura"/>
                        </a:rPr>
                        <a:t>3,313</a:t>
                      </a:r>
                      <a:endParaRPr lang="en-CA" sz="24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tc>
                  <a:txBody>
                    <a:bodyPr/>
                    <a:lstStyle/>
                    <a:p>
                      <a:pPr algn="ctr">
                        <a:lnSpc>
                          <a:spcPct val="115000"/>
                        </a:lnSpc>
                        <a:spcAft>
                          <a:spcPts val="0"/>
                        </a:spcAft>
                      </a:pPr>
                      <a:r>
                        <a:rPr lang="en-US" sz="2400" dirty="0">
                          <a:effectLst/>
                          <a:uFill>
                            <a:solidFill>
                              <a:srgbClr val="000000"/>
                            </a:solidFill>
                          </a:uFill>
                          <a:latin typeface="Futura"/>
                        </a:rPr>
                        <a:t>3,429</a:t>
                      </a:r>
                      <a:endParaRPr lang="en-CA" sz="24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4182742838"/>
                  </a:ext>
                </a:extLst>
              </a:tr>
            </a:tbl>
          </a:graphicData>
        </a:graphic>
      </p:graphicFrame>
      <p:sp>
        <p:nvSpPr>
          <p:cNvPr id="3" name="Shape 137">
            <a:extLst>
              <a:ext uri="{FF2B5EF4-FFF2-40B4-BE49-F238E27FC236}">
                <a16:creationId xmlns:a16="http://schemas.microsoft.com/office/drawing/2014/main" id="{313E31C7-A0D9-47A4-ADA5-07C464A1D5EF}"/>
              </a:ext>
            </a:extLst>
          </p:cNvPr>
          <p:cNvSpPr txBox="1">
            <a:spLocks/>
          </p:cNvSpPr>
          <p:nvPr/>
        </p:nvSpPr>
        <p:spPr>
          <a:xfrm>
            <a:off x="1765300" y="1453077"/>
            <a:ext cx="19554658" cy="1524001"/>
          </a:xfrm>
          <a:prstGeom prst="rect">
            <a:avLst/>
          </a:prstGeom>
        </p:spPr>
        <p:txBody>
          <a:bodyPr/>
          <a:lstStyle>
            <a:lvl1pPr marL="0" marR="0" indent="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1pPr>
            <a:lvl2pPr marL="0" marR="0" indent="2286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2pPr>
            <a:lvl3pPr marL="0" marR="0" indent="4572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3pPr>
            <a:lvl4pPr marL="0" marR="0" indent="6858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4pPr>
            <a:lvl5pPr marL="0" marR="0" indent="9144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5pPr>
            <a:lvl6pPr marL="0" marR="0" indent="11430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6pPr>
            <a:lvl7pPr marL="0" marR="0" indent="13716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7pPr>
            <a:lvl8pPr marL="0" marR="0" indent="16002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8pPr>
            <a:lvl9pPr marL="0" marR="0" indent="1828800" algn="l" defTabSz="812800" latinLnBrk="0">
              <a:lnSpc>
                <a:spcPct val="80000"/>
              </a:lnSpc>
              <a:spcBef>
                <a:spcPts val="0"/>
              </a:spcBef>
              <a:spcAft>
                <a:spcPts val="0"/>
              </a:spcAft>
              <a:buClr>
                <a:srgbClr val="ABAEAD"/>
              </a:buClr>
              <a:buSzTx/>
              <a:buFontTx/>
              <a:buNone/>
              <a:tabLst/>
              <a:defRPr sz="18000" b="0" i="0" u="none" strike="noStrike" cap="none" spc="0" baseline="0">
                <a:ln>
                  <a:noFill/>
                </a:ln>
                <a:solidFill>
                  <a:srgbClr val="000000"/>
                </a:solidFill>
                <a:uFillTx/>
                <a:latin typeface="Futura"/>
                <a:ea typeface="Futura"/>
                <a:cs typeface="Futura"/>
                <a:sym typeface="Futura"/>
              </a:defRPr>
            </a:lvl9pPr>
          </a:lstStyle>
          <a:p>
            <a:pPr hangingPunct="1"/>
            <a:r>
              <a:rPr lang="en-CA" sz="6000" dirty="0">
                <a:solidFill>
                  <a:srgbClr val="E6023B"/>
                </a:solidFill>
              </a:rPr>
              <a:t>Topic Distributions on Canadian Financial Markets</a:t>
            </a:r>
          </a:p>
        </p:txBody>
      </p:sp>
      <p:sp>
        <p:nvSpPr>
          <p:cNvPr id="4" name="Footer Placeholder 1">
            <a:extLst>
              <a:ext uri="{FF2B5EF4-FFF2-40B4-BE49-F238E27FC236}">
                <a16:creationId xmlns:a16="http://schemas.microsoft.com/office/drawing/2014/main" id="{87499411-90C6-475D-906C-58A5594967E1}"/>
              </a:ext>
            </a:extLst>
          </p:cNvPr>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33</a:t>
            </a:fld>
            <a:endParaRPr lang="uk-UA">
              <a:solidFill>
                <a:schemeClr val="bg1">
                  <a:lumMod val="65000"/>
                </a:schemeClr>
              </a:solidFill>
            </a:endParaRPr>
          </a:p>
        </p:txBody>
      </p:sp>
    </p:spTree>
    <p:extLst>
      <p:ext uri="{BB962C8B-B14F-4D97-AF65-F5344CB8AC3E}">
        <p14:creationId xmlns:p14="http://schemas.microsoft.com/office/powerpoint/2010/main" val="136800015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765300" y="3595267"/>
            <a:ext cx="19554658" cy="1524001"/>
          </a:xfrm>
          <a:prstGeom prst="rect">
            <a:avLst/>
          </a:prstGeom>
        </p:spPr>
        <p:txBody>
          <a:bodyPr/>
          <a:lstStyle/>
          <a:p>
            <a:pPr hangingPunct="1"/>
            <a:r>
              <a:rPr lang="en-CA" sz="6000" dirty="0">
                <a:solidFill>
                  <a:srgbClr val="E6023B"/>
                </a:solidFill>
              </a:rPr>
              <a:t>Topic Distributions on US Financial Markets</a:t>
            </a:r>
          </a:p>
        </p:txBody>
      </p:sp>
      <p:sp>
        <p:nvSpPr>
          <p:cNvPr id="5" name="Footer Placeholder 1"/>
          <p:cNvSpPr txBox="1">
            <a:spLocks/>
          </p:cNvSpPr>
          <p:nvPr/>
        </p:nvSpPr>
        <p:spPr>
          <a:xfrm>
            <a:off x="15105530" y="12425830"/>
            <a:ext cx="8229600" cy="73025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1pPr>
            <a:lvl2pPr marL="0" marR="0" indent="3429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2pPr>
            <a:lvl3pPr marL="0" marR="0" indent="6858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3pPr>
            <a:lvl4pPr marL="0" marR="0" indent="10287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4pPr>
            <a:lvl5pPr marL="0" marR="0" indent="13716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5pPr>
            <a:lvl6pPr marL="0" marR="0" indent="17145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6pPr>
            <a:lvl7pPr marL="0" marR="0" indent="20574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7pPr>
            <a:lvl8pPr marL="0" marR="0" indent="24003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8pPr>
            <a:lvl9pPr marL="0" marR="0" indent="274320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lvl9pPr>
          </a:lstStyle>
          <a:p>
            <a:pPr algn="r"/>
            <a:fld id="{EFFA6395-5E9A-4877-AD47-84681CAA9F46}" type="slidenum">
              <a:rPr lang="uk-UA" smtClean="0">
                <a:solidFill>
                  <a:schemeClr val="bg1">
                    <a:lumMod val="65000"/>
                  </a:schemeClr>
                </a:solidFill>
              </a:rPr>
              <a:pPr algn="r"/>
              <a:t>34</a:t>
            </a:fld>
            <a:endParaRPr lang="uk-UA">
              <a:solidFill>
                <a:schemeClr val="bg1">
                  <a:lumMod val="65000"/>
                </a:schemeClr>
              </a:solidFill>
            </a:endParaRPr>
          </a:p>
        </p:txBody>
      </p:sp>
      <p:graphicFrame>
        <p:nvGraphicFramePr>
          <p:cNvPr id="4" name="Table 3">
            <a:extLst>
              <a:ext uri="{FF2B5EF4-FFF2-40B4-BE49-F238E27FC236}">
                <a16:creationId xmlns:a16="http://schemas.microsoft.com/office/drawing/2014/main" id="{F6B44F9F-9E65-422C-B9C6-CA517FA1130C}"/>
              </a:ext>
            </a:extLst>
          </p:cNvPr>
          <p:cNvGraphicFramePr>
            <a:graphicFrameLocks noGrp="1"/>
          </p:cNvGraphicFramePr>
          <p:nvPr>
            <p:extLst>
              <p:ext uri="{D42A27DB-BD31-4B8C-83A1-F6EECF244321}">
                <p14:modId xmlns:p14="http://schemas.microsoft.com/office/powerpoint/2010/main" val="1408037926"/>
              </p:ext>
            </p:extLst>
          </p:nvPr>
        </p:nvGraphicFramePr>
        <p:xfrm>
          <a:off x="1665514" y="4556041"/>
          <a:ext cx="21052972" cy="8445592"/>
        </p:xfrm>
        <a:graphic>
          <a:graphicData uri="http://schemas.openxmlformats.org/drawingml/2006/table">
            <a:tbl>
              <a:tblPr firstRow="1" firstCol="1" bandRow="1">
                <a:tableStyleId>{5940675A-B579-460E-94D1-54222C63F5DA}</a:tableStyleId>
              </a:tblPr>
              <a:tblGrid>
                <a:gridCol w="6171714">
                  <a:extLst>
                    <a:ext uri="{9D8B030D-6E8A-4147-A177-3AD203B41FA5}">
                      <a16:colId xmlns:a16="http://schemas.microsoft.com/office/drawing/2014/main" val="2116412119"/>
                    </a:ext>
                  </a:extLst>
                </a:gridCol>
                <a:gridCol w="2975739">
                  <a:extLst>
                    <a:ext uri="{9D8B030D-6E8A-4147-A177-3AD203B41FA5}">
                      <a16:colId xmlns:a16="http://schemas.microsoft.com/office/drawing/2014/main" val="3514453205"/>
                    </a:ext>
                  </a:extLst>
                </a:gridCol>
                <a:gridCol w="2975739">
                  <a:extLst>
                    <a:ext uri="{9D8B030D-6E8A-4147-A177-3AD203B41FA5}">
                      <a16:colId xmlns:a16="http://schemas.microsoft.com/office/drawing/2014/main" val="2547940529"/>
                    </a:ext>
                  </a:extLst>
                </a:gridCol>
                <a:gridCol w="2975739">
                  <a:extLst>
                    <a:ext uri="{9D8B030D-6E8A-4147-A177-3AD203B41FA5}">
                      <a16:colId xmlns:a16="http://schemas.microsoft.com/office/drawing/2014/main" val="258208300"/>
                    </a:ext>
                  </a:extLst>
                </a:gridCol>
                <a:gridCol w="2975739">
                  <a:extLst>
                    <a:ext uri="{9D8B030D-6E8A-4147-A177-3AD203B41FA5}">
                      <a16:colId xmlns:a16="http://schemas.microsoft.com/office/drawing/2014/main" val="1961342356"/>
                    </a:ext>
                  </a:extLst>
                </a:gridCol>
                <a:gridCol w="2978302">
                  <a:extLst>
                    <a:ext uri="{9D8B030D-6E8A-4147-A177-3AD203B41FA5}">
                      <a16:colId xmlns:a16="http://schemas.microsoft.com/office/drawing/2014/main" val="2654325219"/>
                    </a:ext>
                  </a:extLst>
                </a:gridCol>
              </a:tblGrid>
              <a:tr h="743814">
                <a:tc>
                  <a:txBody>
                    <a:bodyPr/>
                    <a:lstStyle/>
                    <a:p>
                      <a:pPr algn="l">
                        <a:lnSpc>
                          <a:spcPct val="115000"/>
                        </a:lnSpc>
                        <a:spcAft>
                          <a:spcPts val="0"/>
                        </a:spcAft>
                      </a:pPr>
                      <a:r>
                        <a:rPr lang="en-US" sz="2800">
                          <a:effectLst/>
                          <a:uFill>
                            <a:solidFill>
                              <a:srgbClr val="000000"/>
                            </a:solidFill>
                          </a:uFill>
                          <a:latin typeface="Futura"/>
                        </a:rPr>
                        <a:t> </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3m Bond</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1y Bond</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10y Bond</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Equities</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REER</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234816756"/>
                  </a:ext>
                </a:extLst>
              </a:tr>
              <a:tr h="743814">
                <a:tc>
                  <a:txBody>
                    <a:bodyPr/>
                    <a:lstStyle/>
                    <a:p>
                      <a:pPr algn="l">
                        <a:lnSpc>
                          <a:spcPct val="115000"/>
                        </a:lnSpc>
                        <a:spcAft>
                          <a:spcPts val="0"/>
                        </a:spcAft>
                      </a:pPr>
                      <a:r>
                        <a:rPr lang="en-US" sz="2800">
                          <a:effectLst/>
                          <a:uFill>
                            <a:solidFill>
                              <a:srgbClr val="000000"/>
                            </a:solidFill>
                          </a:uFill>
                          <a:latin typeface="Futura"/>
                        </a:rPr>
                        <a:t>Financial Market Infrastructure</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0.26</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(1.28)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-1.22</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(1.13)</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-0.25</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(0.91)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-1.91*</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(1.02)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noFill/>
                  </a:tcPr>
                </a:tc>
                <a:tc>
                  <a:txBody>
                    <a:bodyPr/>
                    <a:lstStyle/>
                    <a:p>
                      <a:pPr algn="ctr">
                        <a:lnSpc>
                          <a:spcPct val="115000"/>
                        </a:lnSpc>
                        <a:spcAft>
                          <a:spcPts val="0"/>
                        </a:spcAft>
                      </a:pPr>
                      <a:r>
                        <a:rPr lang="en-US" sz="2800">
                          <a:effectLst/>
                          <a:uFill>
                            <a:solidFill>
                              <a:srgbClr val="000000"/>
                            </a:solidFill>
                          </a:uFill>
                          <a:latin typeface="Futura"/>
                        </a:rPr>
                        <a:t>0.30</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(0.92)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915845763"/>
                  </a:ext>
                </a:extLst>
              </a:tr>
              <a:tr h="743814">
                <a:tc>
                  <a:txBody>
                    <a:bodyPr/>
                    <a:lstStyle/>
                    <a:p>
                      <a:pPr algn="l">
                        <a:lnSpc>
                          <a:spcPct val="115000"/>
                        </a:lnSpc>
                        <a:spcAft>
                          <a:spcPts val="0"/>
                        </a:spcAft>
                      </a:pPr>
                      <a:r>
                        <a:rPr lang="en-US" sz="2800">
                          <a:effectLst/>
                          <a:uFill>
                            <a:solidFill>
                              <a:srgbClr val="000000"/>
                            </a:solidFill>
                          </a:uFill>
                          <a:latin typeface="Futura"/>
                        </a:rPr>
                        <a:t>LOLR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2.65**</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(1.11)</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dirty="0">
                          <a:effectLst/>
                          <a:uFill>
                            <a:solidFill>
                              <a:srgbClr val="000000"/>
                            </a:solidFill>
                          </a:uFill>
                          <a:latin typeface="Futura"/>
                        </a:rPr>
                        <a:t>2.68***</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(0.97)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dirty="0">
                          <a:effectLst/>
                          <a:uFill>
                            <a:solidFill>
                              <a:srgbClr val="000000"/>
                            </a:solidFill>
                          </a:uFill>
                          <a:latin typeface="Futura"/>
                        </a:rPr>
                        <a:t>2.63***</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(0.78)</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dirty="0">
                          <a:effectLst/>
                          <a:uFill>
                            <a:solidFill>
                              <a:srgbClr val="000000"/>
                            </a:solidFill>
                          </a:uFill>
                          <a:latin typeface="Futura"/>
                        </a:rPr>
                        <a:t>3.26***</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(0.87)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dirty="0">
                          <a:effectLst/>
                          <a:uFill>
                            <a:solidFill>
                              <a:srgbClr val="000000"/>
                            </a:solidFill>
                          </a:uFill>
                          <a:latin typeface="Futura"/>
                        </a:rPr>
                        <a:t>2.59***</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(0.79)</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348891567"/>
                  </a:ext>
                </a:extLst>
              </a:tr>
              <a:tr h="1522406">
                <a:tc>
                  <a:txBody>
                    <a:bodyPr/>
                    <a:lstStyle/>
                    <a:p>
                      <a:pPr algn="l">
                        <a:lnSpc>
                          <a:spcPct val="115000"/>
                        </a:lnSpc>
                        <a:spcAft>
                          <a:spcPts val="0"/>
                        </a:spcAft>
                      </a:pPr>
                      <a:r>
                        <a:rPr lang="en-US" sz="2800">
                          <a:effectLst/>
                          <a:uFill>
                            <a:solidFill>
                              <a:srgbClr val="000000"/>
                            </a:solidFill>
                          </a:uFill>
                          <a:latin typeface="Futura"/>
                        </a:rPr>
                        <a:t>Financial System Stability &amp; Macroprudential Policy</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0.92</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(0.96)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0.37</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(0.83)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0.62</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(0.66)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-0.20</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(0.74)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-1.80***</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(0.67)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419041348"/>
                  </a:ext>
                </a:extLst>
              </a:tr>
              <a:tr h="743814">
                <a:tc>
                  <a:txBody>
                    <a:bodyPr/>
                    <a:lstStyle/>
                    <a:p>
                      <a:pPr algn="l">
                        <a:lnSpc>
                          <a:spcPct val="115000"/>
                        </a:lnSpc>
                        <a:spcAft>
                          <a:spcPts val="0"/>
                        </a:spcAft>
                      </a:pPr>
                      <a:r>
                        <a:rPr lang="en-US" sz="2800">
                          <a:effectLst/>
                          <a:uFill>
                            <a:solidFill>
                              <a:srgbClr val="000000"/>
                            </a:solidFill>
                          </a:uFill>
                          <a:latin typeface="Futura"/>
                        </a:rPr>
                        <a:t>Microprudential Policy</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-1.39***</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(0.37)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a:effectLst/>
                          <a:uFill>
                            <a:solidFill>
                              <a:srgbClr val="000000"/>
                            </a:solidFill>
                          </a:uFill>
                          <a:latin typeface="Futura"/>
                        </a:rPr>
                        <a:t>-0.39</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(0.32)</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-1.00***</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(0.26)</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a:effectLst/>
                          <a:uFill>
                            <a:solidFill>
                              <a:srgbClr val="000000"/>
                            </a:solidFill>
                          </a:uFill>
                          <a:latin typeface="Futura"/>
                        </a:rPr>
                        <a:t>-0.29</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(0.29)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-0.04</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(0.26)</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469708681"/>
                  </a:ext>
                </a:extLst>
              </a:tr>
              <a:tr h="1522406">
                <a:tc>
                  <a:txBody>
                    <a:bodyPr/>
                    <a:lstStyle/>
                    <a:p>
                      <a:pPr algn="l">
                        <a:lnSpc>
                          <a:spcPct val="115000"/>
                        </a:lnSpc>
                        <a:spcAft>
                          <a:spcPts val="0"/>
                        </a:spcAft>
                      </a:pPr>
                      <a:r>
                        <a:rPr lang="en-US" sz="2800">
                          <a:effectLst/>
                          <a:uFill>
                            <a:solidFill>
                              <a:srgbClr val="000000"/>
                            </a:solidFill>
                          </a:uFill>
                          <a:latin typeface="Futura"/>
                        </a:rPr>
                        <a:t>Community Development &amp; Consumer Protection</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-1.06*</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(0.56)</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noFill/>
                  </a:tcPr>
                </a:tc>
                <a:tc>
                  <a:txBody>
                    <a:bodyPr/>
                    <a:lstStyle/>
                    <a:p>
                      <a:pPr algn="ctr">
                        <a:lnSpc>
                          <a:spcPct val="115000"/>
                        </a:lnSpc>
                        <a:spcAft>
                          <a:spcPts val="0"/>
                        </a:spcAft>
                      </a:pPr>
                      <a:r>
                        <a:rPr lang="en-US" sz="2800">
                          <a:effectLst/>
                          <a:uFill>
                            <a:solidFill>
                              <a:srgbClr val="000000"/>
                            </a:solidFill>
                          </a:uFill>
                          <a:latin typeface="Futura"/>
                        </a:rPr>
                        <a:t>-0.32</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(0.49)</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0.32</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(0.40)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0.87*</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(0.44)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-0.01</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(0.40)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15922529"/>
                  </a:ext>
                </a:extLst>
              </a:tr>
              <a:tr h="743814">
                <a:tc>
                  <a:txBody>
                    <a:bodyPr/>
                    <a:lstStyle/>
                    <a:p>
                      <a:pPr algn="l">
                        <a:lnSpc>
                          <a:spcPct val="115000"/>
                        </a:lnSpc>
                        <a:spcAft>
                          <a:spcPts val="0"/>
                        </a:spcAft>
                      </a:pPr>
                      <a:r>
                        <a:rPr lang="en-US" sz="2800">
                          <a:effectLst/>
                          <a:uFill>
                            <a:solidFill>
                              <a:srgbClr val="000000"/>
                            </a:solidFill>
                          </a:uFill>
                          <a:latin typeface="Futura"/>
                        </a:rPr>
                        <a:t>Other</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-0.84*</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(0.44)</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dirty="0">
                          <a:effectLst/>
                          <a:uFill>
                            <a:solidFill>
                              <a:srgbClr val="000000"/>
                            </a:solidFill>
                          </a:uFill>
                          <a:latin typeface="Futura"/>
                        </a:rPr>
                        <a:t>-0.73*</a:t>
                      </a:r>
                      <a:endParaRPr lang="en-CA" sz="2800" dirty="0">
                        <a:effectLst/>
                        <a:uFill>
                          <a:solidFill>
                            <a:srgbClr val="000000"/>
                          </a:solidFill>
                        </a:uFill>
                        <a:latin typeface="Futura"/>
                      </a:endParaRPr>
                    </a:p>
                    <a:p>
                      <a:pPr algn="ctr">
                        <a:lnSpc>
                          <a:spcPct val="115000"/>
                        </a:lnSpc>
                        <a:spcAft>
                          <a:spcPts val="0"/>
                        </a:spcAft>
                      </a:pPr>
                      <a:r>
                        <a:rPr lang="en-US" sz="2800" dirty="0">
                          <a:effectLst/>
                          <a:uFill>
                            <a:solidFill>
                              <a:srgbClr val="000000"/>
                            </a:solidFill>
                          </a:uFill>
                          <a:latin typeface="Futura"/>
                        </a:rPr>
                        <a:t>(0.40)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solidFill>
                      <a:schemeClr val="accent1">
                        <a:lumMod val="60000"/>
                        <a:lumOff val="40000"/>
                      </a:schemeClr>
                    </a:solidFill>
                  </a:tcPr>
                </a:tc>
                <a:tc>
                  <a:txBody>
                    <a:bodyPr/>
                    <a:lstStyle/>
                    <a:p>
                      <a:pPr algn="ctr">
                        <a:lnSpc>
                          <a:spcPct val="115000"/>
                        </a:lnSpc>
                        <a:spcAft>
                          <a:spcPts val="0"/>
                        </a:spcAft>
                      </a:pPr>
                      <a:r>
                        <a:rPr lang="en-US" sz="2800">
                          <a:effectLst/>
                          <a:uFill>
                            <a:solidFill>
                              <a:srgbClr val="000000"/>
                            </a:solidFill>
                          </a:uFill>
                          <a:latin typeface="Futura"/>
                        </a:rPr>
                        <a:t>-0.28</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(0.31)</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0.04</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(0.35)</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-0.44</a:t>
                      </a:r>
                      <a:endParaRPr lang="en-CA" sz="2800">
                        <a:effectLst/>
                        <a:uFill>
                          <a:solidFill>
                            <a:srgbClr val="000000"/>
                          </a:solidFill>
                        </a:uFill>
                        <a:latin typeface="Futura"/>
                      </a:endParaRPr>
                    </a:p>
                    <a:p>
                      <a:pPr algn="ctr">
                        <a:lnSpc>
                          <a:spcPct val="115000"/>
                        </a:lnSpc>
                        <a:spcAft>
                          <a:spcPts val="0"/>
                        </a:spcAft>
                      </a:pPr>
                      <a:r>
                        <a:rPr lang="en-US" sz="2800">
                          <a:effectLst/>
                          <a:uFill>
                            <a:solidFill>
                              <a:srgbClr val="000000"/>
                            </a:solidFill>
                          </a:uFill>
                          <a:latin typeface="Futura"/>
                        </a:rPr>
                        <a:t>(0.32)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554873613"/>
                  </a:ext>
                </a:extLst>
              </a:tr>
              <a:tr h="354519">
                <a:tc>
                  <a:txBody>
                    <a:bodyPr/>
                    <a:lstStyle/>
                    <a:p>
                      <a:pPr algn="l">
                        <a:lnSpc>
                          <a:spcPct val="115000"/>
                        </a:lnSpc>
                        <a:spcAft>
                          <a:spcPts val="0"/>
                        </a:spcAft>
                      </a:pPr>
                      <a:r>
                        <a:rPr lang="en-US" sz="2800">
                          <a:effectLst/>
                          <a:uFill>
                            <a:solidFill>
                              <a:srgbClr val="000000"/>
                            </a:solidFill>
                          </a:uFill>
                          <a:latin typeface="Futura"/>
                        </a:rPr>
                        <a:t>Adj. R</a:t>
                      </a:r>
                      <a:r>
                        <a:rPr lang="en-US" sz="2800" baseline="30000">
                          <a:effectLst/>
                          <a:uFill>
                            <a:solidFill>
                              <a:srgbClr val="000000"/>
                            </a:solidFill>
                          </a:uFill>
                          <a:latin typeface="Futura"/>
                        </a:rPr>
                        <a:t>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0.30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0.10</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0.03</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0.04</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0.02</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053314414"/>
                  </a:ext>
                </a:extLst>
              </a:tr>
              <a:tr h="354519">
                <a:tc>
                  <a:txBody>
                    <a:bodyPr/>
                    <a:lstStyle/>
                    <a:p>
                      <a:pPr algn="l">
                        <a:lnSpc>
                          <a:spcPct val="115000"/>
                        </a:lnSpc>
                        <a:spcAft>
                          <a:spcPts val="0"/>
                        </a:spcAft>
                      </a:pPr>
                      <a:r>
                        <a:rPr lang="en-US" sz="2800">
                          <a:effectLst/>
                          <a:uFill>
                            <a:solidFill>
                              <a:srgbClr val="000000"/>
                            </a:solidFill>
                          </a:uFill>
                          <a:latin typeface="Futura"/>
                        </a:rPr>
                        <a:t>N</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3,861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3,891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3,861</a:t>
                      </a:r>
                      <a:endParaRPr lang="en-CA" sz="280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a:effectLst/>
                          <a:uFill>
                            <a:solidFill>
                              <a:srgbClr val="000000"/>
                            </a:solidFill>
                          </a:uFill>
                          <a:latin typeface="Futura"/>
                        </a:rPr>
                        <a:t>3,860</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15000"/>
                        </a:lnSpc>
                        <a:spcAft>
                          <a:spcPts val="0"/>
                        </a:spcAft>
                      </a:pPr>
                      <a:r>
                        <a:rPr lang="en-US" sz="2800" dirty="0">
                          <a:effectLst/>
                          <a:uFill>
                            <a:solidFill>
                              <a:srgbClr val="000000"/>
                            </a:solidFill>
                          </a:uFill>
                          <a:latin typeface="Futura"/>
                        </a:rPr>
                        <a:t>4,007</a:t>
                      </a:r>
                      <a:endParaRPr lang="en-CA" sz="2800" dirty="0">
                        <a:solidFill>
                          <a:srgbClr val="000000"/>
                        </a:solidFill>
                        <a:effectLst/>
                        <a:uFill>
                          <a:solidFill>
                            <a:srgbClr val="000000"/>
                          </a:solidFill>
                        </a:uFill>
                        <a:latin typeface="Futura"/>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108239020"/>
                  </a:ext>
                </a:extLst>
              </a:tr>
            </a:tbl>
          </a:graphicData>
        </a:graphic>
      </p:graphicFrame>
    </p:spTree>
    <p:extLst>
      <p:ext uri="{BB962C8B-B14F-4D97-AF65-F5344CB8AC3E}">
        <p14:creationId xmlns:p14="http://schemas.microsoft.com/office/powerpoint/2010/main" val="537459097"/>
      </p:ext>
    </p:extLst>
  </p:cSld>
  <p:clrMapOvr>
    <a:masterClrMapping/>
  </p:clrMapOvr>
  <p:transition spd="slow"/>
</p:sld>
</file>

<file path=ppt/theme/theme1.xml><?xml version="1.0" encoding="utf-8"?>
<a:theme xmlns:a="http://schemas.openxmlformats.org/drawingml/2006/main" name="General">
  <a:themeElements>
    <a:clrScheme name="Custom 6">
      <a:dk1>
        <a:srgbClr val="000000"/>
      </a:dk1>
      <a:lt1>
        <a:srgbClr val="FFFFFF"/>
      </a:lt1>
      <a:dk2>
        <a:srgbClr val="53585F"/>
      </a:dk2>
      <a:lt2>
        <a:srgbClr val="DCDEE0"/>
      </a:lt2>
      <a:accent1>
        <a:srgbClr val="ED254B"/>
      </a:accent1>
      <a:accent2>
        <a:srgbClr val="ED254B"/>
      </a:accent2>
      <a:accent3>
        <a:srgbClr val="ED254B"/>
      </a:accent3>
      <a:accent4>
        <a:srgbClr val="ED254B"/>
      </a:accent4>
      <a:accent5>
        <a:srgbClr val="ED254B"/>
      </a:accent5>
      <a:accent6>
        <a:srgbClr val="ED254B"/>
      </a:accent6>
      <a:hlink>
        <a:srgbClr val="151515"/>
      </a:hlink>
      <a:folHlink>
        <a:srgbClr val="151515"/>
      </a:folHlink>
    </a:clrScheme>
    <a:fontScheme name="White">
      <a:majorFont>
        <a:latin typeface="RealTextPro-Light"/>
        <a:ea typeface="RealTextPro-Light"/>
        <a:cs typeface="RealTextPro-Light"/>
      </a:majorFont>
      <a:minorFont>
        <a:latin typeface="RealTextPro-Light"/>
        <a:ea typeface="RealTextPro-Light"/>
        <a:cs typeface="RealTextPro-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50800" cap="flat">
          <a:solidFill>
            <a:srgbClr val="FF404B"/>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12800" rtl="0" fontAlgn="auto" latinLnBrk="0" hangingPunct="0">
          <a:lnSpc>
            <a:spcPct val="80000"/>
          </a:lnSpc>
          <a:spcBef>
            <a:spcPts val="1200"/>
          </a:spcBef>
          <a:spcAft>
            <a:spcPts val="0"/>
          </a:spcAft>
          <a:buClrTx/>
          <a:buSzTx/>
          <a:buFontTx/>
          <a:buNone/>
          <a:tabLst/>
          <a:defRPr kumimoji="0" sz="3000" b="0" i="0" u="none" strike="noStrike" cap="none" spc="0" normalizeH="0" baseline="0">
            <a:ln>
              <a:noFill/>
            </a:ln>
            <a:solidFill>
              <a:srgbClr val="FF404B"/>
            </a:solidFill>
            <a:effectLst/>
            <a:uFillTx/>
            <a:latin typeface="Real Text Pro"/>
            <a:ea typeface="Real Text Pro"/>
            <a:cs typeface="Real Text Pro"/>
            <a:sym typeface="Real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404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RealTextPro-Light"/>
        <a:ea typeface="RealTextPro-Light"/>
        <a:cs typeface="RealTextPro-Light"/>
      </a:majorFont>
      <a:minorFont>
        <a:latin typeface="RealTextPro-Light"/>
        <a:ea typeface="RealTextPro-Light"/>
        <a:cs typeface="RealTextPro-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50800" cap="flat">
          <a:solidFill>
            <a:srgbClr val="FF404B"/>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12800" rtl="0" fontAlgn="auto" latinLnBrk="0" hangingPunct="0">
          <a:lnSpc>
            <a:spcPct val="80000"/>
          </a:lnSpc>
          <a:spcBef>
            <a:spcPts val="1200"/>
          </a:spcBef>
          <a:spcAft>
            <a:spcPts val="0"/>
          </a:spcAft>
          <a:buClrTx/>
          <a:buSzTx/>
          <a:buFontTx/>
          <a:buNone/>
          <a:tabLst/>
          <a:defRPr kumimoji="0" sz="3000" b="0" i="0" u="none" strike="noStrike" cap="none" spc="0" normalizeH="0" baseline="0">
            <a:ln>
              <a:noFill/>
            </a:ln>
            <a:solidFill>
              <a:srgbClr val="FF404B"/>
            </a:solidFill>
            <a:effectLst/>
            <a:uFillTx/>
            <a:latin typeface="Real Text Pro"/>
            <a:ea typeface="Real Text Pro"/>
            <a:cs typeface="Real Text Pro"/>
            <a:sym typeface="Real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404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12800" rtl="0" fontAlgn="auto" latinLnBrk="0" hangingPunct="0">
          <a:lnSpc>
            <a:spcPct val="100000"/>
          </a:lnSpc>
          <a:spcBef>
            <a:spcPts val="1200"/>
          </a:spcBef>
          <a:spcAft>
            <a:spcPts val="0"/>
          </a:spcAft>
          <a:buClr>
            <a:srgbClr val="ABAEAD"/>
          </a:buClr>
          <a:buSzTx/>
          <a:buFontTx/>
          <a:buNone/>
          <a:tabLst/>
          <a:defRPr kumimoji="0" sz="3200" b="0" i="0" u="none" strike="noStrike" cap="none" spc="0" normalizeH="0" baseline="0">
            <a:ln>
              <a:noFill/>
            </a:ln>
            <a:solidFill>
              <a:srgbClr val="000000"/>
            </a:solidFill>
            <a:effectLst/>
            <a:uFillTx/>
            <a:latin typeface="Real Text Pro"/>
            <a:ea typeface="Real Text Pro"/>
            <a:cs typeface="Real Text Pro"/>
            <a:sym typeface="Real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78FB49F2828F409D8BA96B07FE9A41" ma:contentTypeVersion="6" ma:contentTypeDescription="Create a new document." ma:contentTypeScope="" ma:versionID="0daa8c3b5cf28b3376e33f26914ef54c">
  <xsd:schema xmlns:xsd="http://www.w3.org/2001/XMLSchema" xmlns:xs="http://www.w3.org/2001/XMLSchema" xmlns:p="http://schemas.microsoft.com/office/2006/metadata/properties" xmlns:ns2="c8d05f42-100e-427f-9dc1-18ce684012ca" targetNamespace="http://schemas.microsoft.com/office/2006/metadata/properties" ma:root="true" ma:fieldsID="c78913cc2a824bd6aab8669800589cc9" ns2:_="">
    <xsd:import namespace="c8d05f42-100e-427f-9dc1-18ce684012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d05f42-100e-427f-9dc1-18ce684012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618422-DD67-447B-9C1E-7CB83BC6B3AC}">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c8d05f42-100e-427f-9dc1-18ce684012ca"/>
    <ds:schemaRef ds:uri="http://www.w3.org/XML/1998/namespace"/>
  </ds:schemaRefs>
</ds:datastoreItem>
</file>

<file path=customXml/itemProps2.xml><?xml version="1.0" encoding="utf-8"?>
<ds:datastoreItem xmlns:ds="http://schemas.openxmlformats.org/officeDocument/2006/customXml" ds:itemID="{A17AA6F6-AFD8-46F4-8A17-6C91F3C415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d05f42-100e-427f-9dc1-18ce684012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34C6BE-493B-432A-8D53-8D7E583056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4724</TotalTime>
  <Words>3645</Words>
  <Application>Microsoft Office PowerPoint</Application>
  <PresentationFormat>Custom</PresentationFormat>
  <Paragraphs>968</Paragraphs>
  <Slides>34</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Calibri</vt:lpstr>
      <vt:lpstr>Cambria Math</vt:lpstr>
      <vt:lpstr>EspiPro</vt:lpstr>
      <vt:lpstr>Futura</vt:lpstr>
      <vt:lpstr>Futura Medium</vt:lpstr>
      <vt:lpstr>Real Text Pro</vt:lpstr>
      <vt:lpstr>Times New Roman</vt:lpstr>
      <vt:lpstr>Wingdings</vt:lpstr>
      <vt:lpstr>General</vt:lpstr>
      <vt:lpstr>The Evolving Scope and Content of Central Bank Speeches</vt:lpstr>
      <vt:lpstr>Agenda</vt:lpstr>
      <vt:lpstr>Evolution of Central Bank Communication</vt:lpstr>
      <vt:lpstr>Role of Central Bankers’ Speeches</vt:lpstr>
      <vt:lpstr>Key Questions</vt:lpstr>
      <vt:lpstr>Key Questions</vt:lpstr>
      <vt:lpstr>Evaluating Central Bankers’ Speeches</vt:lpstr>
      <vt:lpstr>Text Mining &amp; Central Bank Communication</vt:lpstr>
      <vt:lpstr>Sample Selection/Communications Strategy</vt:lpstr>
      <vt:lpstr>Number of Speeches Delivered per Year</vt:lpstr>
      <vt:lpstr>Share of Speeches Delivered by Leader</vt:lpstr>
      <vt:lpstr>Share of Speeches by Venue</vt:lpstr>
      <vt:lpstr>Topic Modelling: Latent Dirichlet Allocation</vt:lpstr>
      <vt:lpstr>Choice of K (# of Topics)</vt:lpstr>
      <vt:lpstr>Collapsed Gibbs Sampling</vt:lpstr>
      <vt:lpstr>Text Pre-Processing</vt:lpstr>
      <vt:lpstr>Identifying Topics: Bank of Canada</vt:lpstr>
      <vt:lpstr>Identifying Topics: US Federal Reserve</vt:lpstr>
      <vt:lpstr>Top 10 Topics in Corpus</vt:lpstr>
      <vt:lpstr>Content Relates to Key Economic Events</vt:lpstr>
      <vt:lpstr>Content Relates to Key Speakers</vt:lpstr>
      <vt:lpstr>Concentration of Speech Topics over Time</vt:lpstr>
      <vt:lpstr>Relation of Topics to Mandate Documents</vt:lpstr>
      <vt:lpstr>Future Work</vt:lpstr>
      <vt:lpstr>Outliers of Speech Topics by Venue Type</vt:lpstr>
      <vt:lpstr>Text Complexity</vt:lpstr>
      <vt:lpstr>Public Interest</vt:lpstr>
      <vt:lpstr>Additional Slides – if time permits</vt:lpstr>
      <vt:lpstr>Financial Market Analysis</vt:lpstr>
      <vt:lpstr>Speech Dummies on Canadian Financial Markets</vt:lpstr>
      <vt:lpstr>Speech Dummies on Canadian Financial Markets</vt:lpstr>
      <vt:lpstr>Speech Dummies on US Financial Markets</vt:lpstr>
      <vt:lpstr>PowerPoint Presentation</vt:lpstr>
      <vt:lpstr>Topic Distributions on US Financial Markets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St. Amand</dc:creator>
  <cp:lastModifiedBy>Smit, Carina &lt;carina@sun.ac.za&gt;</cp:lastModifiedBy>
  <cp:revision>23</cp:revision>
  <dcterms:modified xsi:type="dcterms:W3CDTF">2018-09-25T09:47:28Z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0x0101007678FB49F2828F409D8BA96B07FE9A41</vt:lpwstr>
  </property>
</Properties>
</file>