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301" r:id="rId4"/>
    <p:sldId id="279" r:id="rId5"/>
    <p:sldId id="283" r:id="rId6"/>
    <p:sldId id="262" r:id="rId7"/>
    <p:sldId id="284" r:id="rId8"/>
    <p:sldId id="286" r:id="rId9"/>
    <p:sldId id="290" r:id="rId10"/>
    <p:sldId id="265" r:id="rId11"/>
    <p:sldId id="266" r:id="rId12"/>
    <p:sldId id="267" r:id="rId13"/>
    <p:sldId id="287" r:id="rId14"/>
    <p:sldId id="288" r:id="rId15"/>
    <p:sldId id="289" r:id="rId16"/>
    <p:sldId id="271" r:id="rId17"/>
    <p:sldId id="272" r:id="rId18"/>
    <p:sldId id="291" r:id="rId19"/>
    <p:sldId id="273" r:id="rId20"/>
    <p:sldId id="274" r:id="rId21"/>
    <p:sldId id="275" r:id="rId22"/>
    <p:sldId id="295" r:id="rId23"/>
    <p:sldId id="276" r:id="rId24"/>
    <p:sldId id="297" r:id="rId25"/>
    <p:sldId id="298" r:id="rId26"/>
    <p:sldId id="299" r:id="rId27"/>
    <p:sldId id="280" r:id="rId28"/>
    <p:sldId id="302" r:id="rId29"/>
    <p:sldId id="303" r:id="rId30"/>
    <p:sldId id="304" r:id="rId31"/>
    <p:sldId id="305" r:id="rId32"/>
    <p:sldId id="306" r:id="rId33"/>
    <p:sldId id="307" r:id="rId34"/>
    <p:sldId id="308" r:id="rId3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4684" autoAdjust="0"/>
  </p:normalViewPr>
  <p:slideViewPr>
    <p:cSldViewPr>
      <p:cViewPr varScale="1">
        <p:scale>
          <a:sx n="46" d="100"/>
          <a:sy n="46" d="100"/>
        </p:scale>
        <p:origin x="-12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F934685-83D5-4C49-9E16-8B06DEFDAAD6}" type="datetimeFigureOut">
              <a:rPr lang="en-US"/>
              <a:pPr>
                <a:defRPr/>
              </a:pPr>
              <a:t>7/1/2011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AFE3C0E-0224-46B3-AEC3-D0CF4A1B09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98B7D71-D5CD-4871-9D9E-9C3808866211}" type="datetimeFigureOut">
              <a:rPr lang="en-US"/>
              <a:pPr>
                <a:defRPr/>
              </a:pPr>
              <a:t>7/1/2011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0B07399-646C-42E6-85BF-421A03B1AC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C9DF92A-919D-4031-A4AD-90ECEAF04A8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FFAABC-ECF4-4537-BE78-30EA20E2CA79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D4567E-6AB8-4804-8949-EF412F2D8A1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43284FA-BEB2-4F94-85F0-50F328CEA69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E1679C-7E30-4488-ACE9-B4CA73D736B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45DBB09-6B7B-42B9-9E51-252BD472F22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DEB19A0-7893-49D6-917B-8FBEF010F0CE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1D808E2-7D9F-49D9-983A-C2A6595C466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FC0E34C-477B-4ED8-8651-6B4DB073B0E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AE5720-5112-44D8-A03D-7B92EEC32FD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7B16929-4806-4611-81E1-0AE8C7D7116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571A5F9-C152-4BB9-ACCA-0B7955510D5D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704D7A-C7FE-49BB-806A-7BF1EC6B106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CB62060-6DD8-4F4E-82BE-A9354F50CA0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F53D8A-7B7E-4D78-B0D5-7FB65B217989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C4A5A4D-98FA-499A-8F79-B399DF162D1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E1CDB1D-A9C2-472A-B882-FDD9ADB233A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102376-B7EB-44BA-ACDC-D45756E8F97E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E8BEAE-E651-43B9-A91E-A1485058679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E4F6C0-1DCD-41FD-BBAE-2484B82BA54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04DE4B9-A295-4555-82FD-279B1AECB15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5A8CE59-BA2A-4246-A11D-E347A79F09A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34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8774426-C912-43A2-8493-BEF8EE1B167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42B24E4-8207-4451-901F-F5B957BF0F7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84B1FF-7CC5-4090-9597-021F2C8DF52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0350101-C97E-4012-93DA-85FE5381868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16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3AF144-F6EC-42E4-B6BD-4DA99128576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E1340DA-78E9-48AF-9348-4FE3F7B8754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76CE7E-5CCA-4815-9730-6D97511F493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948A92-F4B4-4FFF-BA4F-C051E4356F1E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B21426-DC66-4DF5-AE8F-25513FA5FD0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39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C0291F0-29C0-4BBB-8BE4-AAA6FB30AA4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60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BBE1B8-E49F-49B3-B82F-DC1F1F9C7E2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7B83F6D-440F-4CF4-86DE-423639A3F57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6"/>
          <p:cNvSpPr/>
          <p:nvPr/>
        </p:nvSpPr>
        <p:spPr>
          <a:xfrm rot="10800000">
            <a:off x="1" y="1520731"/>
            <a:ext cx="9144000" cy="3435579"/>
          </a:xfrm>
          <a:custGeom>
            <a:avLst/>
            <a:gdLst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19794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7466" y="25350"/>
                  <a:pt x="0" y="1979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02920" y="2775745"/>
            <a:ext cx="82296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00064" y="1559720"/>
            <a:ext cx="51054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21846-95C6-493B-8E35-471ECC004B18}" type="datetimeFigureOut">
              <a:rPr lang="en-US"/>
              <a:pPr>
                <a:defRPr/>
              </a:pPr>
              <a:t>7/1/2011</a:t>
            </a:fld>
            <a:endParaRPr lang="en-US" dirty="0"/>
          </a:p>
        </p:txBody>
      </p:sp>
      <p:sp>
        <p:nvSpPr>
          <p:cNvPr id="6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793EC-E6D2-4F9F-A025-2D43D37741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7ED47-958E-4F2A-96C4-36C713B44A29}" type="datetimeFigureOut">
              <a:rPr lang="en-US"/>
              <a:pPr>
                <a:defRPr/>
              </a:pPr>
              <a:t>7/1/2011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860A4-A71F-4E8C-97F0-29BFF44415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990600"/>
            <a:ext cx="77724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52677"/>
            <a:ext cx="7772400" cy="1509712"/>
          </a:xfrm>
        </p:spPr>
        <p:txBody>
          <a:bodyPr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45F2E-0F92-4240-B767-E89178F6ACA6}" type="datetimeFigureOut">
              <a:rPr lang="en-US"/>
              <a:pPr>
                <a:defRPr/>
              </a:pPr>
              <a:t>7/1/2011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48406-8683-426A-B6A5-64EAC72069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C3A9A-115F-4807-ABC0-46C65DDAD909}" type="datetimeFigureOut">
              <a:rPr lang="en-US"/>
              <a:pPr>
                <a:defRPr/>
              </a:pPr>
              <a:t>7/1/2011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CD1CD-EBA1-406A-A95B-39013CE0C8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12168"/>
            <a:ext cx="4040188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8000" dist="38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2112168"/>
            <a:ext cx="4041775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667000"/>
            <a:ext cx="4040188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67000"/>
            <a:ext cx="4041775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9C6F2-BE72-4D29-97BF-ED53D209E22D}" type="datetimeFigureOut">
              <a:rPr lang="en-US"/>
              <a:pPr>
                <a:defRPr/>
              </a:pPr>
              <a:t>7/1/2011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EE489-7532-4750-9D3B-52B8B636D5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effectLst/>
        </p:spPr>
        <p:txBody>
          <a:bodyPr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A4C6E-B7DF-4291-ADA2-BD373DD69C30}" type="datetimeFigureOut">
              <a:rPr lang="en-US"/>
              <a:pPr>
                <a:defRPr/>
              </a:pPr>
              <a:t>7/1/2011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3945C-6F6C-46C2-BAF0-D0BEA7DF4D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AF7A2-ACF1-4685-8EB3-EB9B3F5C55A5}" type="datetimeFigureOut">
              <a:rPr lang="en-US"/>
              <a:pPr>
                <a:defRPr/>
              </a:pPr>
              <a:t>7/1/2011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5EC51-3340-4DAD-8CFE-2D511C65C6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40"/>
            <a:ext cx="8229600" cy="914400"/>
          </a:xfrm>
        </p:spPr>
        <p:txBody>
          <a:bodyPr tIns="0" bIns="0"/>
          <a:lstStyle>
            <a:lvl1pPr algn="l">
              <a:buNone/>
              <a:defRPr sz="5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33856"/>
            <a:ext cx="2590800" cy="5181600"/>
          </a:xfrm>
        </p:spPr>
        <p:txBody>
          <a:bodyPr lIns="45720" rIns="0"/>
          <a:lstStyle>
            <a:lvl1pPr marL="0" indent="0">
              <a:spcBef>
                <a:spcPts val="300"/>
              </a:spcBef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133472"/>
            <a:ext cx="5257800" cy="5191128"/>
          </a:xfrm>
        </p:spPr>
        <p:txBody>
          <a:bodyPr/>
          <a:lstStyle>
            <a:lvl1pPr algn="l">
              <a:defRPr sz="3000"/>
            </a:lvl1pPr>
            <a:lvl2pPr algn="l">
              <a:defRPr sz="2800"/>
            </a:lvl2pPr>
            <a:lvl3pPr algn="l">
              <a:defRPr sz="2400"/>
            </a:lvl3pPr>
            <a:lvl4pPr algn="l">
              <a:defRPr sz="2000"/>
            </a:lvl4pPr>
            <a:lvl5pPr algn="l"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DF8B-AC4A-412E-8716-1DD4C38C1DC5}" type="datetimeFigureOut">
              <a:rPr lang="en-US"/>
              <a:pPr>
                <a:defRPr/>
              </a:pPr>
              <a:t>7/1/2011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6CBCE-4C75-45FC-9089-7D0AA5B8C2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40" y="1981200"/>
            <a:ext cx="3429000" cy="522288"/>
          </a:xfrm>
        </p:spPr>
        <p:txBody>
          <a:bodyPr tIns="0" bIns="0"/>
          <a:lstStyle>
            <a:lvl1pPr algn="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93368" y="1066800"/>
            <a:ext cx="4572000" cy="4572000"/>
          </a:xfrm>
          <a:solidFill>
            <a:schemeClr val="bg2">
              <a:shade val="75000"/>
            </a:schemeClr>
          </a:solidFill>
          <a:ln w="60325">
            <a:solidFill>
              <a:srgbClr val="FFFFFF"/>
            </a:solidFill>
            <a:miter lim="800000"/>
          </a:ln>
          <a:effectLst>
            <a:outerShdw blurRad="36195" dist="10000" dir="5400000" algn="tl" rotWithShape="0">
              <a:srgbClr val="000000">
                <a:alpha val="75000"/>
              </a:srgbClr>
            </a:outerShdw>
            <a:reflection stA="21000" endA="500" endPos="10000" dist="20000" dir="5400000" sy="-100000" algn="bl" rotWithShape="0"/>
          </a:effectLst>
        </p:spPr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240" y="2543176"/>
            <a:ext cx="3429000" cy="914400"/>
          </a:xfrm>
        </p:spPr>
        <p:txBody>
          <a:bodyPr lIns="0" tIns="0" rIns="0" bIns="0"/>
          <a:lstStyle>
            <a:lvl1pPr indent="0" algn="r">
              <a:spcBef>
                <a:spcPts val="300"/>
              </a:spcBef>
              <a:buFontTx/>
              <a:buNone/>
              <a:defRPr sz="1400" baseline="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CB9C-0B97-431F-BCAE-71A7386473E1}" type="datetimeFigureOut">
              <a:rPr lang="en-US"/>
              <a:pPr>
                <a:defRPr/>
              </a:pPr>
              <a:t>7/1/2011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231F-2F82-4092-AF54-BA7B916501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C122F-7CAC-4830-8EFB-7D51755B1BFB}" type="datetimeFigureOut">
              <a:rPr lang="en-US"/>
              <a:pPr>
                <a:defRPr/>
              </a:pPr>
              <a:t>7/1/2011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5EB02-9E64-4399-868F-64CE4C6132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E31E9-46C3-4C93-A57C-B788F06BBB1A}" type="datetimeFigureOut">
              <a:rPr lang="en-US"/>
              <a:pPr>
                <a:defRPr/>
              </a:pPr>
              <a:t>7/1/2011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EC6F9-5C4A-4985-8409-4792628650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0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2179638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81200" cy="365125"/>
          </a:xfrm>
          <a:prstGeom prst="rect">
            <a:avLst/>
          </a:prstGeom>
        </p:spPr>
        <p:txBody>
          <a:bodyPr vert="horz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584C21C-11F1-4B68-937C-F7CBAC0F5146}" type="datetimeFigureOut">
              <a:rPr lang="en-US"/>
              <a:pPr>
                <a:defRPr/>
              </a:pPr>
              <a:t>7/1/2011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r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A25AAA-6C52-42DD-AF46-8F71721D1C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74" r:id="rId8"/>
    <p:sldLayoutId id="2147483675" r:id="rId9"/>
    <p:sldLayoutId id="2147483666" r:id="rId10"/>
    <p:sldLayoutId id="21474836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rgbClr val="FFFFD2"/>
          </a:solidFill>
          <a:effectLst>
            <a:outerShdw blurRad="30000" dist="30000" dir="2700000" algn="tl" rotWithShape="0">
              <a:schemeClr val="bg2">
                <a:shade val="45000"/>
                <a:satMod val="150000"/>
                <a:alpha val="90000"/>
              </a:scheme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9pPr>
    </p:titleStyle>
    <p:bodyStyle>
      <a:lvl1pPr marL="319088" indent="-3190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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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22338" indent="-273050" algn="l" rtl="0" fontAlgn="base">
        <a:spcBef>
          <a:spcPct val="20000"/>
        </a:spcBef>
        <a:spcAft>
          <a:spcPct val="0"/>
        </a:spcAft>
        <a:buClr>
          <a:srgbClr val="FF953E"/>
        </a:buClr>
        <a:buFont typeface="Wingdings 2" pitchFamily="18" charset="2"/>
        <a:buChar char="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28600" algn="l" rtl="0" fontAlgn="base">
        <a:spcBef>
          <a:spcPct val="20000"/>
        </a:spcBef>
        <a:spcAft>
          <a:spcPct val="0"/>
        </a:spcAft>
        <a:buClr>
          <a:srgbClr val="F8BD52"/>
        </a:buClr>
        <a:buFont typeface="Wingdings 2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228600" algn="l" rtl="0" fontAlgn="base">
        <a:spcBef>
          <a:spcPct val="20000"/>
        </a:spcBef>
        <a:spcAft>
          <a:spcPct val="0"/>
        </a:spcAft>
        <a:buClr>
          <a:srgbClr val="46A6BD"/>
        </a:buClr>
        <a:buFont typeface="Wingdings 2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10" Type="http://schemas.openxmlformats.org/officeDocument/2006/relationships/image" Target="../media/image24.emf"/><Relationship Id="rId4" Type="http://schemas.openxmlformats.org/officeDocument/2006/relationships/image" Target="../media/image18.emf"/><Relationship Id="rId9" Type="http://schemas.openxmlformats.org/officeDocument/2006/relationships/image" Target="../media/image2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057400"/>
            <a:ext cx="8229600" cy="18288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Spillover of Domestic Shocks: Will they counteract the “great moderation”</a:t>
            </a:r>
            <a:endParaRPr lang="en-US" sz="4000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1981200" y="3657600"/>
            <a:ext cx="5105400" cy="1219200"/>
          </a:xfrm>
        </p:spPr>
        <p:txBody>
          <a:bodyPr/>
          <a:lstStyle/>
          <a:p>
            <a:pPr algn="ctr"/>
            <a:r>
              <a:rPr lang="en-US" dirty="0" smtClean="0"/>
              <a:t>Alina Carare and Ashoka Mody</a:t>
            </a:r>
          </a:p>
          <a:p>
            <a:pPr algn="ctr"/>
            <a:r>
              <a:rPr lang="en-US" dirty="0" smtClean="0"/>
              <a:t>June 3 2010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Content Placeholder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14400" y="1600200"/>
            <a:ext cx="7620000" cy="5075238"/>
          </a:xfrm>
          <a:solidFill>
            <a:schemeClr val="tx1"/>
          </a:solidFill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7315200" cy="1295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Motivation</a:t>
            </a:r>
            <a:endParaRPr lang="en-US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Summary</a:t>
            </a:r>
            <a:endParaRPr lang="en-US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610600" cy="457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Results:</a:t>
            </a:r>
          </a:p>
          <a:p>
            <a:pPr marL="869950" lvl="1" indent="-514350">
              <a:lnSpc>
                <a:spcPct val="90000"/>
              </a:lnSpc>
              <a:spcBef>
                <a:spcPts val="1200"/>
              </a:spcBef>
              <a:buFont typeface="Corbel" pitchFamily="34" charset="0"/>
              <a:buAutoNum type="arabicPeriod"/>
            </a:pPr>
            <a:r>
              <a:rPr lang="en-US" sz="2400" dirty="0" smtClean="0"/>
              <a:t>Even prior to the extreme volatility recently experienced , output growth volatility was flattening or mildly rising in some countries</a:t>
            </a:r>
          </a:p>
          <a:p>
            <a:pPr marL="869950" lvl="1" indent="-514350">
              <a:lnSpc>
                <a:spcPct val="90000"/>
              </a:lnSpc>
              <a:spcBef>
                <a:spcPts val="1200"/>
              </a:spcBef>
              <a:buFont typeface="Corbel" pitchFamily="34" charset="0"/>
              <a:buAutoNum type="arabicPeriod"/>
            </a:pPr>
            <a:r>
              <a:rPr lang="en-US" sz="2400" dirty="0" smtClean="0"/>
              <a:t>More widespread was increased tendency from mid-1990s for shocks to transmit to other countries</a:t>
            </a:r>
          </a:p>
          <a:p>
            <a:pPr marL="869950" lvl="1" indent="-514350">
              <a:lnSpc>
                <a:spcPct val="90000"/>
              </a:lnSpc>
              <a:spcBef>
                <a:spcPts val="1200"/>
              </a:spcBef>
              <a:buFont typeface="Corbel" pitchFamily="34" charset="0"/>
              <a:buAutoNum type="arabicPeriod"/>
            </a:pPr>
            <a:r>
              <a:rPr lang="en-US" sz="2400" dirty="0" smtClean="0"/>
              <a:t>Higher sensitivity to foreign shocks appears related to vertical specialization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Introduction</a:t>
            </a:r>
            <a:endParaRPr lang="en-US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686800" cy="4389438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Extreme volatility should not have come as a complete surprise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“Great Moderation” – was robustly established trend in industrial countries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Domestic volatility declining due to improved policy management and innovations in private sector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But these analyses did not factor in ongoing integration of global economy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Introduction</a:t>
            </a:r>
            <a:b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</a:br>
            <a:endParaRPr lang="en-US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76200" y="2179638"/>
            <a:ext cx="8915400" cy="323056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Even when considering multiple countries, these analyses dealt with individual country experiences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Stock and Watson (2005) was the exception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Traced the source of “Great Moderation” to a fall in common international shocks</a:t>
            </a:r>
          </a:p>
          <a:p>
            <a:pPr lvl="1">
              <a:buFont typeface="Wingdings 2" pitchFamily="18" charset="2"/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Introduction</a:t>
            </a:r>
            <a:endParaRPr lang="en-US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sp>
        <p:nvSpPr>
          <p:cNvPr id="25602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828800"/>
            <a:ext cx="8686800" cy="4648200"/>
          </a:xfrm>
        </p:spPr>
        <p:txBody>
          <a:bodyPr/>
          <a:lstStyle/>
          <a:p>
            <a:pPr lvl="1"/>
            <a:endParaRPr lang="en-US" sz="600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Expand Stock and Watson (2005) analysis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From G7 to 22 OECD countries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Using data until 2007Q4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To capture the effects of an increasingly integrated global economy to a perspective on economic volatility</a:t>
            </a:r>
          </a:p>
          <a:p>
            <a:pPr>
              <a:spcBef>
                <a:spcPts val="1200"/>
              </a:spcBef>
            </a:pPr>
            <a:endParaRPr lang="en-US" sz="1000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The method decomposes GDP growth volatility into domestic, common international, and spillovers shocks</a:t>
            </a:r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buFont typeface="Wingdings 2" pitchFamily="18" charset="2"/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38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Stock and Watson (2005) method</a:t>
            </a:r>
            <a:endParaRPr lang="en-US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62000" y="1371600"/>
            <a:ext cx="2514600" cy="609600"/>
          </a:xfrm>
          <a:solidFill>
            <a:schemeClr val="tx1"/>
          </a:solidFill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762000" y="2362200"/>
            <a:ext cx="7924800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 dirty="0">
                <a:latin typeface="Corbel" pitchFamily="34" charset="0"/>
              </a:rPr>
              <a:t>Y</a:t>
            </a:r>
            <a:r>
              <a:rPr lang="en-US" sz="2000" i="1" baseline="-25000" dirty="0">
                <a:latin typeface="Corbel" pitchFamily="34" charset="0"/>
              </a:rPr>
              <a:t>t</a:t>
            </a:r>
            <a:r>
              <a:rPr lang="en-US" sz="2000" dirty="0">
                <a:latin typeface="Corbel" pitchFamily="34" charset="0"/>
              </a:rPr>
              <a:t> = vector of stacked detrended growth rates</a:t>
            </a:r>
          </a:p>
          <a:p>
            <a:endParaRPr lang="en-US" sz="800" dirty="0">
              <a:latin typeface="Corbel" pitchFamily="34" charset="0"/>
            </a:endParaRPr>
          </a:p>
          <a:p>
            <a:r>
              <a:rPr lang="en-US" sz="2000" dirty="0">
                <a:latin typeface="Corbel" pitchFamily="34" charset="0"/>
              </a:rPr>
              <a:t>A(L) = matrix lag polynomial</a:t>
            </a:r>
          </a:p>
          <a:p>
            <a:pPr lvl="1"/>
            <a:r>
              <a:rPr lang="en-US" sz="2000" dirty="0">
                <a:latin typeface="Corbel" pitchFamily="34" charset="0"/>
              </a:rPr>
              <a:t>First restriction: VAR (p1, p2)</a:t>
            </a:r>
          </a:p>
          <a:p>
            <a:pPr lvl="1"/>
            <a:endParaRPr lang="en-US" sz="800" dirty="0">
              <a:latin typeface="Corbel" pitchFamily="34" charset="0"/>
            </a:endParaRPr>
          </a:p>
          <a:p>
            <a:pPr lvl="2"/>
            <a:r>
              <a:rPr lang="en-US" sz="2000" dirty="0">
                <a:latin typeface="Corbel" pitchFamily="34" charset="0"/>
              </a:rPr>
              <a:t>Each country growth depends on its own growth (4 lags) and other countries growth (1 lag)</a:t>
            </a:r>
          </a:p>
          <a:p>
            <a:r>
              <a:rPr lang="en-US" dirty="0">
                <a:latin typeface="Corbel" pitchFamily="34" charset="0"/>
              </a:rPr>
              <a:t> </a:t>
            </a:r>
          </a:p>
        </p:txBody>
      </p:sp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838200" y="4495800"/>
            <a:ext cx="7696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orbel" pitchFamily="34" charset="0"/>
              </a:rPr>
              <a:t>Detrending method - Baxter-King (1999) band pass (BP) filter with 8 leads and lags and a pass-band of 6-32 quarters  applied to annualized quarter-on-quarter GDP growth rates</a:t>
            </a:r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838200" y="5638800"/>
            <a:ext cx="800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000" dirty="0">
                <a:latin typeface="Corbel" pitchFamily="34" charset="0"/>
                <a:ea typeface="Calibri" pitchFamily="34" charset="0"/>
                <a:cs typeface="Times New Roman" pitchFamily="18" charset="0"/>
              </a:rPr>
              <a:t>Volatility is measured as the time-varying variance of this model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Stock and Watson (2005) method</a:t>
            </a:r>
            <a:endParaRPr lang="en-US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763000" cy="4770438"/>
          </a:xfrm>
        </p:spPr>
        <p:txBody>
          <a:bodyPr>
            <a:normAutofit fontScale="92500" lnSpcReduction="20000"/>
          </a:bodyPr>
          <a:lstStyle/>
          <a:p>
            <a:pPr marL="320040" indent="-320040" fontAlgn="auto">
              <a:lnSpc>
                <a:spcPct val="150000"/>
              </a:lnSpc>
              <a:spcAft>
                <a:spcPts val="0"/>
              </a:spcAft>
              <a:buFont typeface="Wingdings 2"/>
              <a:buChar char=""/>
              <a:defRPr/>
            </a:pPr>
            <a:r>
              <a:rPr lang="en-US" sz="2800" dirty="0" smtClean="0"/>
              <a:t>For each date </a:t>
            </a:r>
            <a:r>
              <a:rPr lang="en-US" sz="2800" b="1" i="1" dirty="0" smtClean="0"/>
              <a:t>t</a:t>
            </a:r>
            <a:r>
              <a:rPr lang="en-US" sz="2800" i="1" dirty="0" smtClean="0"/>
              <a:t> </a:t>
            </a:r>
            <a:r>
              <a:rPr lang="en-US" sz="2800" dirty="0" smtClean="0"/>
              <a:t>a regression is estimated by weighted least squares using two-sided exponential weighting </a:t>
            </a:r>
          </a:p>
          <a:p>
            <a:pPr marL="630936" lvl="1" indent="-274320" fontAlgn="auto">
              <a:lnSpc>
                <a:spcPct val="150000"/>
              </a:lnSpc>
              <a:spcAft>
                <a:spcPts val="0"/>
              </a:spcAft>
              <a:buFont typeface="Wingdings 2"/>
              <a:buChar char=""/>
              <a:defRPr/>
            </a:pPr>
            <a:r>
              <a:rPr lang="en-US" sz="2400" dirty="0" smtClean="0"/>
              <a:t>Observation at date </a:t>
            </a:r>
            <a:r>
              <a:rPr lang="en-US" sz="2400" i="1" dirty="0" smtClean="0"/>
              <a:t>s </a:t>
            </a:r>
            <a:r>
              <a:rPr lang="en-US" sz="2400" dirty="0" smtClean="0"/>
              <a:t>receives a weight of </a:t>
            </a:r>
            <a:r>
              <a:rPr lang="en-US" sz="2400" b="1" i="1" dirty="0" smtClean="0"/>
              <a:t>δ </a:t>
            </a:r>
            <a:r>
              <a:rPr lang="en-US" sz="2400" b="1" dirty="0" smtClean="0"/>
              <a:t>|</a:t>
            </a:r>
            <a:r>
              <a:rPr lang="en-US" sz="2400" b="1" i="1" dirty="0" smtClean="0"/>
              <a:t>t</a:t>
            </a:r>
            <a:r>
              <a:rPr lang="en-US" sz="2400" b="1" dirty="0" smtClean="0"/>
              <a:t>−</a:t>
            </a:r>
            <a:r>
              <a:rPr lang="en-US" sz="2400" b="1" i="1" dirty="0" smtClean="0"/>
              <a:t>s</a:t>
            </a:r>
            <a:r>
              <a:rPr lang="en-US" sz="2400" b="1" dirty="0" smtClean="0"/>
              <a:t>|</a:t>
            </a:r>
            <a:r>
              <a:rPr lang="en-US" sz="2400" dirty="0" smtClean="0"/>
              <a:t> and </a:t>
            </a:r>
            <a:r>
              <a:rPr lang="en-US" sz="2400" i="1" dirty="0" smtClean="0"/>
              <a:t>δ </a:t>
            </a:r>
            <a:r>
              <a:rPr lang="en-US" sz="2400" dirty="0" smtClean="0"/>
              <a:t>= 0</a:t>
            </a:r>
            <a:r>
              <a:rPr lang="en-US" sz="2400" i="1" dirty="0" smtClean="0"/>
              <a:t>.</a:t>
            </a:r>
            <a:r>
              <a:rPr lang="en-US" sz="2400" dirty="0" smtClean="0"/>
              <a:t>97</a:t>
            </a:r>
          </a:p>
          <a:p>
            <a:pPr marL="630936" lvl="1" indent="-274320" fontAlgn="auto">
              <a:lnSpc>
                <a:spcPct val="150000"/>
              </a:lnSpc>
              <a:spcAft>
                <a:spcPts val="0"/>
              </a:spcAft>
              <a:buFont typeface="Wingdings 2"/>
              <a:buChar char=""/>
              <a:defRPr/>
            </a:pPr>
            <a:r>
              <a:rPr lang="en-US" sz="2400" dirty="0" smtClean="0"/>
              <a:t> </a:t>
            </a: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Observations further away from the point of interest </a:t>
            </a:r>
            <a:r>
              <a:rPr lang="en-US" sz="2400" b="1" i="1" dirty="0" smtClean="0">
                <a:ea typeface="Calibri" pitchFamily="34" charset="0"/>
                <a:cs typeface="Times New Roman" pitchFamily="18" charset="0"/>
              </a:rPr>
              <a:t>t</a:t>
            </a:r>
            <a:r>
              <a:rPr lang="en-US" sz="2400" i="1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receive an exponentially-lower weight </a:t>
            </a:r>
          </a:p>
          <a:p>
            <a:pPr marL="630936" lvl="1" indent="-274320" fontAlgn="auto">
              <a:lnSpc>
                <a:spcPct val="150000"/>
              </a:lnSpc>
              <a:spcAft>
                <a:spcPts val="0"/>
              </a:spcAft>
              <a:buFont typeface="Wingdings 2"/>
              <a:buChar char=""/>
              <a:defRPr/>
            </a:pPr>
            <a:r>
              <a:rPr lang="en-US" sz="2400" b="1" i="1" dirty="0" smtClean="0">
                <a:ea typeface="Calibri" pitchFamily="34" charset="0"/>
                <a:cs typeface="Times New Roman" pitchFamily="18" charset="0"/>
              </a:rPr>
              <a:t>s</a:t>
            </a: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 takes values between 1960:Q1 and 2007:Q4, while </a:t>
            </a:r>
            <a:r>
              <a:rPr lang="en-US" sz="2400" b="1" i="1" dirty="0" smtClean="0">
                <a:ea typeface="Calibri" pitchFamily="34" charset="0"/>
                <a:cs typeface="Times New Roman" pitchFamily="18" charset="0"/>
              </a:rPr>
              <a:t>t</a:t>
            </a:r>
            <a:r>
              <a:rPr lang="en-US" sz="2400" dirty="0" smtClean="0">
                <a:ea typeface="Calibri" pitchFamily="34" charset="0"/>
                <a:cs typeface="Times New Roman" pitchFamily="18" charset="0"/>
              </a:rPr>
              <a:t> takes values between 1977:Q1 and 2006:Q4 </a:t>
            </a:r>
          </a:p>
          <a:p>
            <a:pPr marL="320040" indent="-320040" fontAlgn="auto">
              <a:lnSpc>
                <a:spcPct val="150000"/>
              </a:lnSpc>
              <a:spcAft>
                <a:spcPts val="0"/>
              </a:spcAft>
              <a:buFont typeface="Wingdings 2"/>
              <a:buChar char=""/>
              <a:defRPr/>
            </a:pPr>
            <a:r>
              <a:rPr lang="en-US" sz="2800" dirty="0" smtClean="0"/>
              <a:t>Results are robust to different discount factors and length of sample</a:t>
            </a: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sz="1800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sz="1800" dirty="0" smtClean="0">
              <a:cs typeface="Arial" pitchFamily="34" charset="0"/>
            </a:endParaRP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sz="1800" dirty="0" smtClean="0">
              <a:cs typeface="Arial" pitchFamily="34" charset="0"/>
            </a:endParaRP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sz="1800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Stock and Watson (2005) method</a:t>
            </a:r>
            <a:endParaRPr lang="en-US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105400"/>
          </a:xfrm>
        </p:spPr>
        <p:txBody>
          <a:bodyPr>
            <a:normAutofit fontScale="70000" lnSpcReduction="20000"/>
          </a:bodyPr>
          <a:lstStyle/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en-US" sz="2800" dirty="0" smtClean="0"/>
              <a:t>VAR errors       are decomposed into common international shocks and country-specific shocks:  </a:t>
            </a:r>
          </a:p>
          <a:p>
            <a:pPr marL="630936" lvl="1" indent="-274320" fontAlgn="auto">
              <a:spcAft>
                <a:spcPts val="0"/>
              </a:spcAft>
              <a:buFont typeface="Wingdings 2"/>
              <a:buChar char=""/>
              <a:defRPr/>
            </a:pPr>
            <a:endParaRPr lang="en-US" dirty="0" smtClean="0"/>
          </a:p>
          <a:p>
            <a:pPr marL="630936" lvl="1" indent="-274320" fontAlgn="auto">
              <a:spcAft>
                <a:spcPts val="0"/>
              </a:spcAft>
              <a:buFont typeface="Wingdings 2"/>
              <a:buChar char=""/>
              <a:defRPr/>
            </a:pPr>
            <a:r>
              <a:rPr lang="en-US" dirty="0" smtClean="0"/>
              <a:t>Where         are common international factors or shocks, </a:t>
            </a:r>
          </a:p>
          <a:p>
            <a:pPr marL="630936" lvl="1" indent="-274320" fontAlgn="auto">
              <a:spcAft>
                <a:spcPts val="0"/>
              </a:spcAft>
              <a:buFont typeface="Wingdings 2"/>
              <a:buChar char=""/>
              <a:defRPr/>
            </a:pPr>
            <a:r>
              <a:rPr lang="en-US" b="1" dirty="0" smtClean="0"/>
              <a:t>Γ</a:t>
            </a:r>
            <a:r>
              <a:rPr lang="en-US" dirty="0" smtClean="0"/>
              <a:t> is the 22 x k matrix of factor loadings (22 countries times k factors) , and </a:t>
            </a:r>
          </a:p>
          <a:p>
            <a:pPr marL="630936" lvl="1" indent="-274320" fontAlgn="auto">
              <a:spcAft>
                <a:spcPts val="0"/>
              </a:spcAft>
              <a:buFont typeface="Wingdings 2"/>
              <a:buChar char=""/>
              <a:defRPr/>
            </a:pPr>
            <a:r>
              <a:rPr lang="en-US" dirty="0" smtClean="0"/>
              <a:t>     are  country-specific or idiosyncratic shocks. </a:t>
            </a: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sz="2000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en-US" sz="2800" dirty="0" smtClean="0"/>
              <a:t>Common international shocks and the domestic shocks are assumed to be uncorrelated</a:t>
            </a: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sz="2000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/>
              <a:t>                                                                                                  </a:t>
            </a:r>
            <a:r>
              <a:rPr lang="en-US" sz="2800" dirty="0" smtClean="0"/>
              <a:t>and </a:t>
            </a:r>
            <a:r>
              <a:rPr lang="en-US" sz="2000" dirty="0" smtClean="0"/>
              <a:t> </a:t>
            </a: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sz="2000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en-US" sz="2800" dirty="0" smtClean="0"/>
              <a:t>Second VAR restriction: common shocks affect all countries at once, while country-specific shocks affect other countries after one quarter, spillovers</a:t>
            </a: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sz="2000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en-US" sz="3100" dirty="0" smtClean="0"/>
              <a:t>Parameters estimated  using Gaussian maximum likelihood </a:t>
            </a: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en-US" sz="3100" dirty="0" smtClean="0"/>
              <a:t>Variance for each shock is calculated using spectral decomposition</a:t>
            </a:r>
          </a:p>
          <a:p>
            <a:pPr marL="320040" indent="-320040" fontAlgn="auto">
              <a:lnSpc>
                <a:spcPct val="150000"/>
              </a:lnSpc>
              <a:spcAft>
                <a:spcPts val="0"/>
              </a:spcAft>
              <a:buFont typeface="Wingdings 2"/>
              <a:buChar char=""/>
              <a:defRPr/>
            </a:pPr>
            <a:endParaRPr lang="en-US" sz="2800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sz="1800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sz="1800" dirty="0" smtClean="0">
              <a:cs typeface="Arial" pitchFamily="34" charset="0"/>
            </a:endParaRP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sz="1800" dirty="0" smtClean="0">
              <a:cs typeface="Arial" pitchFamily="34" charset="0"/>
            </a:endParaRP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sz="1800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dirty="0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447800"/>
            <a:ext cx="228600" cy="381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1828800"/>
            <a:ext cx="1524000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2286000"/>
            <a:ext cx="228600" cy="304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200" y="2895600"/>
            <a:ext cx="304800" cy="304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" y="3962400"/>
            <a:ext cx="2971800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3175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67200" y="3962400"/>
            <a:ext cx="2819400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05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1</a:t>
            </a:r>
            <a:r>
              <a:rPr lang="en-US" baseline="300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 result (part I):</a:t>
            </a:r>
            <a:b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</a:br>
            <a:r>
              <a:rPr lang="en-US" sz="36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Prior to the crisis volatility has declined, and remained low in many industrial countries...</a:t>
            </a:r>
            <a:endParaRPr lang="en-US" sz="3600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pic>
        <p:nvPicPr>
          <p:cNvPr id="33795" name="Content Placeholder 10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67200" y="2362200"/>
            <a:ext cx="4114800" cy="3505200"/>
          </a:xfrm>
        </p:spPr>
      </p:pic>
      <p:pic>
        <p:nvPicPr>
          <p:cNvPr id="33796" name="Content Placeholder 14"/>
          <p:cNvPicPr>
            <a:picLocks noGrp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57200" y="2286000"/>
            <a:ext cx="3965575" cy="365442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2590800"/>
          </a:xfrm>
        </p:spPr>
        <p:txBody>
          <a:bodyPr/>
          <a:lstStyle/>
          <a:p>
            <a:pPr lvl="1" fontAlgn="auto">
              <a:spcAft>
                <a:spcPts val="0"/>
              </a:spcAft>
              <a:defRPr/>
            </a:pPr>
            <a:r>
              <a:rPr lang="en-US" sz="3400" b="0" dirty="0">
                <a:solidFill>
                  <a:srgbClr val="FFFFCC"/>
                </a:solidFill>
                <a:latin typeface="+mj-lt"/>
              </a:rPr>
              <a:t>1st result (part II):</a:t>
            </a:r>
            <a:r>
              <a:rPr lang="en-US" sz="1100" b="0" dirty="0">
                <a:solidFill>
                  <a:srgbClr val="FFFFCC"/>
                </a:solidFill>
                <a:latin typeface="+mj-lt"/>
              </a:rPr>
              <a:t/>
            </a:r>
            <a:br>
              <a:rPr lang="en-US" sz="1100" b="0" dirty="0">
                <a:solidFill>
                  <a:srgbClr val="FFFFCC"/>
                </a:solidFill>
                <a:latin typeface="+mj-lt"/>
              </a:rPr>
            </a:br>
            <a:r>
              <a:rPr lang="en-US" sz="1100" b="0" dirty="0">
                <a:solidFill>
                  <a:srgbClr val="FFFFCC"/>
                </a:solidFill>
                <a:latin typeface="+mj-lt"/>
              </a:rPr>
              <a:t/>
            </a:r>
            <a:br>
              <a:rPr lang="en-US" sz="1100" b="0" dirty="0">
                <a:solidFill>
                  <a:srgbClr val="FFFFCC"/>
                </a:solidFill>
                <a:latin typeface="+mj-lt"/>
              </a:rPr>
            </a:br>
            <a:r>
              <a:rPr lang="en-US" sz="3200" b="0" dirty="0">
                <a:solidFill>
                  <a:srgbClr val="FFFFCC"/>
                </a:solidFill>
                <a:latin typeface="+mj-lt"/>
              </a:rPr>
              <a:t>            </a:t>
            </a:r>
            <a:r>
              <a:rPr lang="en-US" sz="3200" b="0" dirty="0" smtClean="0">
                <a:solidFill>
                  <a:srgbClr val="FFFFCC"/>
                </a:solidFill>
                <a:latin typeface="+mj-lt"/>
              </a:rPr>
              <a:t>...but there was a tendency to rise mildly in others</a:t>
            </a:r>
            <a:r>
              <a:rPr lang="en-US" sz="2000" b="0" dirty="0">
                <a:solidFill>
                  <a:srgbClr val="FFFFCC"/>
                </a:solidFill>
              </a:rPr>
              <a:t/>
            </a:r>
            <a:br>
              <a:rPr lang="en-US" sz="2000" b="0" dirty="0">
                <a:solidFill>
                  <a:srgbClr val="FFFFCC"/>
                </a:solidFill>
              </a:rPr>
            </a:br>
            <a:endParaRPr lang="en-US" sz="2000" b="0" dirty="0">
              <a:solidFill>
                <a:srgbClr val="FFFFCC"/>
              </a:solidFill>
            </a:endParaRPr>
          </a:p>
        </p:txBody>
      </p:sp>
      <p:pic>
        <p:nvPicPr>
          <p:cNvPr id="35842" name="Content Placeholder 4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2971800"/>
            <a:ext cx="4038600" cy="3235325"/>
          </a:xfrm>
        </p:spPr>
      </p:pic>
      <p:pic>
        <p:nvPicPr>
          <p:cNvPr id="3584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3048000"/>
            <a:ext cx="3962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685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2d result (part I)</a:t>
            </a:r>
            <a:endParaRPr lang="en-US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666874"/>
            <a:ext cx="7620000" cy="458152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6002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2d result (part II)</a:t>
            </a:r>
            <a:br>
              <a:rPr lang="en-US" sz="36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</a:br>
            <a:r>
              <a:rPr lang="en-US" sz="36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Increased tendency from mid-1990s for shocks to transmit to other countries</a:t>
            </a:r>
            <a:endParaRPr lang="en-US" sz="3200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776412"/>
            <a:ext cx="7696200" cy="46243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524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2d result (part III)</a:t>
            </a:r>
            <a:br>
              <a:rPr lang="en-US" sz="36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</a:br>
            <a:r>
              <a:rPr lang="en-US" sz="36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Increased tendency from mid-1990s for shocks to transmit rapidly to other countries</a:t>
            </a:r>
            <a:endParaRPr lang="en-US" sz="3200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781174"/>
            <a:ext cx="8229600" cy="461962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524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2d result (part IV)</a:t>
            </a:r>
            <a:br>
              <a:rPr lang="en-US" sz="36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</a:br>
            <a:r>
              <a:rPr lang="en-US" sz="36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Increased tendency from mid-1990s for shocks to transmit rapidly to other countries</a:t>
            </a:r>
            <a:endParaRPr lang="en-US" sz="3200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704974"/>
            <a:ext cx="7467600" cy="477202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763000" cy="762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2d result – further explanations (method)</a:t>
            </a:r>
            <a:endParaRPr lang="en-US" sz="3600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828800"/>
            <a:ext cx="8839200" cy="4800600"/>
          </a:xfrm>
        </p:spPr>
        <p:txBody>
          <a:bodyPr>
            <a:normAutofit fontScale="62500" lnSpcReduction="20000"/>
          </a:bodyPr>
          <a:lstStyle/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en-US" dirty="0" smtClean="0"/>
              <a:t>         -variance of 4-quarter ahead forecast errors in a given country in period </a:t>
            </a:r>
            <a:r>
              <a:rPr lang="en-US" i="1" dirty="0" smtClean="0"/>
              <a:t>p</a:t>
            </a:r>
            <a:r>
              <a:rPr lang="en-US" dirty="0" smtClean="0"/>
              <a:t> </a:t>
            </a:r>
          </a:p>
          <a:p>
            <a:pPr marL="630936" lvl="1" indent="-274320" fontAlgn="auto">
              <a:spcAft>
                <a:spcPts val="0"/>
              </a:spcAft>
              <a:buFont typeface="Wingdings 2"/>
              <a:buChar char=""/>
              <a:defRPr/>
            </a:pPr>
            <a:r>
              <a:rPr lang="en-US" dirty="0" smtClean="0"/>
              <a:t>where </a:t>
            </a:r>
            <a:r>
              <a:rPr lang="en-US" i="1" dirty="0" smtClean="0"/>
              <a:t>p</a:t>
            </a:r>
            <a:r>
              <a:rPr lang="en-US" dirty="0" smtClean="0"/>
              <a:t>=1 or 2 correspond to 1977-1994 or 1995-2007</a:t>
            </a: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en-US" dirty="0" smtClean="0"/>
              <a:t>Variance decomposition attributes a portion of       to each of the 24 shocks (international shock, domestic shock, and 22  spillover shocks)</a:t>
            </a:r>
          </a:p>
          <a:p>
            <a:pPr marL="320040" indent="-32004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                                                ,     where      , variance in period </a:t>
            </a:r>
            <a:r>
              <a:rPr lang="en-US" i="1" dirty="0" smtClean="0"/>
              <a:t>p</a:t>
            </a:r>
            <a:r>
              <a:rPr lang="en-US" dirty="0" smtClean="0"/>
              <a:t> attributed to shock </a:t>
            </a:r>
            <a:r>
              <a:rPr lang="en-US" i="1" dirty="0" smtClean="0"/>
              <a:t>j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en-US" dirty="0" smtClean="0"/>
              <a:t>Change in the variance between two periods is:</a:t>
            </a: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</a:t>
            </a:r>
          </a:p>
          <a:p>
            <a:pPr marL="630936" lvl="1" indent="-274320" fontAlgn="auto">
              <a:spcAft>
                <a:spcPts val="0"/>
              </a:spcAft>
              <a:buFont typeface="Wingdings 2"/>
              <a:buChar char=""/>
              <a:defRPr/>
            </a:pPr>
            <a:r>
              <a:rPr lang="en-US" dirty="0" smtClean="0"/>
              <a:t>where variance component        can be rewritten as              , where       is a term depending on the cumulative impulse response to shock </a:t>
            </a:r>
            <a:r>
              <a:rPr lang="en-US" i="1" dirty="0" smtClean="0"/>
              <a:t>j</a:t>
            </a:r>
            <a:r>
              <a:rPr lang="en-US" dirty="0" smtClean="0"/>
              <a:t> in period </a:t>
            </a:r>
            <a:r>
              <a:rPr lang="en-US" i="1" dirty="0" smtClean="0"/>
              <a:t>p</a:t>
            </a:r>
            <a:r>
              <a:rPr lang="en-US" dirty="0" smtClean="0"/>
              <a:t> and         is the variance of shock </a:t>
            </a:r>
            <a:r>
              <a:rPr lang="en-US" i="1" dirty="0" smtClean="0"/>
              <a:t>j</a:t>
            </a:r>
            <a:r>
              <a:rPr lang="en-US" dirty="0" smtClean="0"/>
              <a:t> in period </a:t>
            </a:r>
            <a:r>
              <a:rPr lang="en-US" i="1" dirty="0" smtClean="0"/>
              <a:t>p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en-US" dirty="0" smtClean="0"/>
              <a:t>Change in contribution of the </a:t>
            </a:r>
            <a:r>
              <a:rPr lang="en-US" i="1" dirty="0" smtClean="0"/>
              <a:t>j</a:t>
            </a:r>
            <a:r>
              <a:rPr lang="en-US" dirty="0" smtClean="0"/>
              <a:t>th shocks can be decomposed as:</a:t>
            </a:r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Char char=""/>
              <a:defRPr/>
            </a:pPr>
            <a:r>
              <a:rPr lang="en-US" dirty="0" smtClean="0"/>
              <a:t>In other words, change in variance can be decomposed into contribution from change in shock variance plus contribution from change in impulse response</a:t>
            </a:r>
            <a:endParaRPr lang="en-US" dirty="0"/>
          </a:p>
        </p:txBody>
      </p:sp>
      <p:pic>
        <p:nvPicPr>
          <p:cNvPr id="4608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828800"/>
            <a:ext cx="228600" cy="304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4608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286000"/>
            <a:ext cx="228600" cy="304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4608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2819400"/>
            <a:ext cx="2362200" cy="381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4608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2819400"/>
            <a:ext cx="228600" cy="304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4608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3733800"/>
            <a:ext cx="4038600" cy="381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46088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4191000"/>
            <a:ext cx="228600" cy="2286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46089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4191000"/>
            <a:ext cx="390525" cy="2571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46090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43600" y="4191000"/>
            <a:ext cx="152400" cy="2381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46091" name="Picture 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81600" y="4419600"/>
            <a:ext cx="228600" cy="2571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46092" name="Picture 1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9600" y="4953000"/>
            <a:ext cx="4495800" cy="685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685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2d result (part Va):</a:t>
            </a:r>
            <a:br>
              <a:rPr lang="en-US" sz="24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</a:br>
            <a:r>
              <a:rPr lang="en-US" sz="24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 </a:t>
            </a:r>
            <a:r>
              <a:rPr lang="en-US" sz="21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Increased tendency from mid-1990s for shocks to transmit to other countries</a:t>
            </a:r>
            <a:endParaRPr lang="en-US" sz="2100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pic>
        <p:nvPicPr>
          <p:cNvPr id="4813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8686800" cy="59436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5334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2d result (part Vb):</a:t>
            </a:r>
            <a:br>
              <a:rPr lang="en-US" sz="24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</a:br>
            <a:r>
              <a:rPr lang="en-US" sz="24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 </a:t>
            </a:r>
            <a:r>
              <a:rPr lang="en-US" sz="21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Increased tendency from mid-1990s for shocks to transmit to other countries</a:t>
            </a:r>
            <a:endParaRPr lang="en-US" sz="2100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8686800" cy="59626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13716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2d result (part VI):</a:t>
            </a:r>
            <a:br>
              <a:rPr lang="en-US" sz="28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</a:br>
            <a:r>
              <a:rPr lang="en-US" sz="28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 Increased tendency from mid-1990s for shocks to transmit to other countries</a:t>
            </a:r>
            <a:endParaRPr lang="en-US" sz="2800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362200"/>
            <a:ext cx="6934200" cy="3962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19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4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3d result: </a:t>
            </a:r>
            <a:r>
              <a:rPr lang="en-US" sz="36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</a:br>
            <a:r>
              <a:rPr lang="en-US" sz="3200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Higher sensitivity to foreign shocks appears related to vertical specialization</a:t>
            </a:r>
            <a:endParaRPr lang="en-US" sz="3200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09800"/>
            <a:ext cx="8610600" cy="4114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Conclusions</a:t>
            </a:r>
            <a:endParaRPr lang="en-US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8610600" cy="5105400"/>
          </a:xfrm>
        </p:spPr>
        <p:txBody>
          <a:bodyPr>
            <a:normAutofit lnSpcReduction="10000"/>
          </a:bodyPr>
          <a:lstStyle/>
          <a:p>
            <a:pPr marL="320040" indent="-320040"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dirty="0" smtClean="0"/>
              <a:t>    Results:</a:t>
            </a:r>
          </a:p>
          <a:p>
            <a:pPr marL="320040" indent="-320040" fontAlgn="auto">
              <a:spcAft>
                <a:spcPts val="0"/>
              </a:spcAft>
              <a:buNone/>
              <a:defRPr/>
            </a:pPr>
            <a:endParaRPr lang="en-US" sz="600" dirty="0" smtClean="0"/>
          </a:p>
          <a:p>
            <a:pPr marL="870966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Even prior to the extreme volatility recently experienced, output growth volatility was flattening or mildly rising in some countries</a:t>
            </a:r>
          </a:p>
          <a:p>
            <a:pPr marL="870966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More widespread was increased tendency from mid-1990s for shocks to transmit to other countries</a:t>
            </a:r>
          </a:p>
          <a:p>
            <a:pPr marL="870966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Higher sensitivity to foreign shocks appear related to vertical specialization</a:t>
            </a:r>
          </a:p>
          <a:p>
            <a:pPr marL="870966" lvl="1" indent="-514350" fontAlgn="auto">
              <a:spcAft>
                <a:spcPts val="0"/>
              </a:spcAft>
              <a:buNone/>
              <a:defRPr/>
            </a:pPr>
            <a:endParaRPr lang="en-US" sz="1300" dirty="0" smtClean="0"/>
          </a:p>
          <a:p>
            <a:pPr marL="559816" indent="-514350"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dirty="0" smtClean="0"/>
              <a:t>Policy implications </a:t>
            </a:r>
          </a:p>
          <a:p>
            <a:pPr marL="559816" indent="-514350" fontAlgn="auto">
              <a:spcAft>
                <a:spcPts val="0"/>
              </a:spcAft>
              <a:buNone/>
              <a:defRPr/>
            </a:pPr>
            <a:endParaRPr lang="en-US" sz="600" dirty="0" smtClean="0"/>
          </a:p>
          <a:p>
            <a:pPr marL="882650" lvl="1" indent="-571500" fontAlgn="auto"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dirty="0" smtClean="0"/>
              <a:t>Increased spillovers call for stronger </a:t>
            </a:r>
            <a:r>
              <a:rPr lang="en-US" b="1" dirty="0" smtClean="0"/>
              <a:t>ex-post</a:t>
            </a:r>
            <a:r>
              <a:rPr lang="en-US" dirty="0" smtClean="0"/>
              <a:t> coordination mechanism when shocks are large</a:t>
            </a:r>
          </a:p>
          <a:p>
            <a:pPr marL="882650" lvl="1" indent="-571500" fontAlgn="auto"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b="1" dirty="0" smtClean="0"/>
              <a:t>Ex-ante</a:t>
            </a:r>
            <a:r>
              <a:rPr lang="en-US" dirty="0" smtClean="0"/>
              <a:t> prevention consists of sensible national policies</a:t>
            </a:r>
          </a:p>
          <a:p>
            <a:pPr marL="870966" lvl="1" indent="-514350" fontAlgn="auto">
              <a:spcAft>
                <a:spcPts val="0"/>
              </a:spcAft>
              <a:buFont typeface="+mj-lt"/>
              <a:buAutoNum type="romanUcPeriod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382000" cy="1295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Extra slides</a:t>
            </a:r>
            <a:endParaRPr lang="en-US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732656"/>
            <a:ext cx="8229600" cy="53926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066801"/>
            <a:ext cx="7086600" cy="5334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162" y="457200"/>
            <a:ext cx="8067675" cy="59436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825" y="709612"/>
            <a:ext cx="8134350" cy="54387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52400"/>
            <a:ext cx="7696199" cy="6400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30238"/>
            <a:ext cx="8229600" cy="55975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8458200" cy="6248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35000"/>
            <a:ext cx="8229600" cy="5588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447800"/>
            <a:ext cx="8305800" cy="4495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43025"/>
            <a:ext cx="8229600" cy="47529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"/>
            <a:ext cx="8001000" cy="5715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5438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atMod val="250000"/>
                  </a:schemeClr>
                </a:solidFill>
              </a:rPr>
              <a:t>Motivation</a:t>
            </a:r>
            <a:endParaRPr lang="en-US" dirty="0">
              <a:solidFill>
                <a:schemeClr val="tx2">
                  <a:tint val="100000"/>
                  <a:satMod val="250000"/>
                </a:schemeClr>
              </a:solidFill>
            </a:endParaRPr>
          </a:p>
        </p:txBody>
      </p:sp>
      <p:pic>
        <p:nvPicPr>
          <p:cNvPr id="72706" name="Content Placeholder 6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38200" y="1219200"/>
            <a:ext cx="7543800" cy="54102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luxe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Deluxe</Template>
  <TotalTime>899</TotalTime>
  <Words>634</Words>
  <Application>Microsoft Office PowerPoint</Application>
  <PresentationFormat>On-screen Show (4:3)</PresentationFormat>
  <Paragraphs>136</Paragraphs>
  <Slides>34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Deluxe</vt:lpstr>
      <vt:lpstr>Spillover of Domestic Shocks: Will they counteract the “great moderation”</vt:lpstr>
      <vt:lpstr>Motivation</vt:lpstr>
      <vt:lpstr>Summary</vt:lpstr>
      <vt:lpstr>Introduction</vt:lpstr>
      <vt:lpstr>Introduction </vt:lpstr>
      <vt:lpstr>Introduction</vt:lpstr>
      <vt:lpstr>Stock and Watson (2005) method</vt:lpstr>
      <vt:lpstr>Stock and Watson (2005) method</vt:lpstr>
      <vt:lpstr>Stock and Watson (2005) method</vt:lpstr>
      <vt:lpstr>1st result (part I): Prior to the crisis volatility has declined, and remained low in many industrial countries...</vt:lpstr>
      <vt:lpstr>1st result (part II):              ...but there was a tendency to rise mildly in others </vt:lpstr>
      <vt:lpstr>2d result (part I)</vt:lpstr>
      <vt:lpstr>2d result (part II)  Increased tendency from mid-1990s for shocks to transmit to other countries</vt:lpstr>
      <vt:lpstr>2d result (part III)  Increased tendency from mid-1990s for shocks to transmit rapidly to other countries</vt:lpstr>
      <vt:lpstr>2d result (part IV)  Increased tendency from mid-1990s for shocks to transmit rapidly to other countries</vt:lpstr>
      <vt:lpstr>2d result – further explanations (method)</vt:lpstr>
      <vt:lpstr>2d result (part Va):  Increased tendency from mid-1990s for shocks to transmit to other countries</vt:lpstr>
      <vt:lpstr>2d result (part Vb):  Increased tendency from mid-1990s for shocks to transmit to other countries</vt:lpstr>
      <vt:lpstr>2d result (part VI):  Increased tendency from mid-1990s for shocks to transmit to other countries</vt:lpstr>
      <vt:lpstr>3d result:  Higher sensitivity to foreign shocks appears related to vertical specialization</vt:lpstr>
      <vt:lpstr>Conclusions</vt:lpstr>
      <vt:lpstr>Extra slides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Motivation</vt:lpstr>
    </vt:vector>
  </TitlesOfParts>
  <Company>International Monetary Fund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Spillover of Domestic SHocks</dc:title>
  <dc:creator>Acarare</dc:creator>
  <cp:lastModifiedBy>Smit, C, Mej &lt;carina@sun.ac.za&gt;</cp:lastModifiedBy>
  <cp:revision>161</cp:revision>
  <dcterms:created xsi:type="dcterms:W3CDTF">2010-05-26T19:30:22Z</dcterms:created>
  <dcterms:modified xsi:type="dcterms:W3CDTF">2011-07-01T05:48:40Z</dcterms:modified>
</cp:coreProperties>
</file>