
<file path=[Content_Types].xml><?xml version="1.0" encoding="utf-8"?>
<Types xmlns="http://schemas.openxmlformats.org/package/2006/content-types">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57" r:id="rId3"/>
    <p:sldId id="293" r:id="rId4"/>
    <p:sldId id="258" r:id="rId5"/>
    <p:sldId id="259" r:id="rId6"/>
    <p:sldId id="268" r:id="rId7"/>
    <p:sldId id="260" r:id="rId8"/>
    <p:sldId id="267" r:id="rId9"/>
    <p:sldId id="261" r:id="rId10"/>
    <p:sldId id="263" r:id="rId11"/>
    <p:sldId id="291" r:id="rId12"/>
    <p:sldId id="292" r:id="rId13"/>
    <p:sldId id="264" r:id="rId14"/>
    <p:sldId id="265" r:id="rId15"/>
    <p:sldId id="269" r:id="rId16"/>
    <p:sldId id="262" r:id="rId17"/>
    <p:sldId id="270" r:id="rId18"/>
    <p:sldId id="271" r:id="rId19"/>
    <p:sldId id="272" r:id="rId20"/>
    <p:sldId id="273" r:id="rId21"/>
    <p:sldId id="274" r:id="rId22"/>
    <p:sldId id="283" r:id="rId23"/>
    <p:sldId id="295" r:id="rId24"/>
    <p:sldId id="275" r:id="rId25"/>
    <p:sldId id="276" r:id="rId26"/>
    <p:sldId id="282" r:id="rId27"/>
    <p:sldId id="286" r:id="rId28"/>
    <p:sldId id="287" r:id="rId29"/>
    <p:sldId id="288" r:id="rId30"/>
    <p:sldId id="277" r:id="rId31"/>
    <p:sldId id="279" r:id="rId32"/>
    <p:sldId id="280" r:id="rId33"/>
    <p:sldId id="281" r:id="rId34"/>
    <p:sldId id="289" r:id="rId35"/>
    <p:sldId id="278" r:id="rId36"/>
    <p:sldId id="284" r:id="rId37"/>
    <p:sldId id="290" r:id="rId38"/>
    <p:sldId id="294"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276"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427443-228A-4BF2-90D5-B1F205B46E0C}"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ZA"/>
        </a:p>
      </dgm:t>
    </dgm:pt>
    <dgm:pt modelId="{F3F82E50-A29C-42FC-8D37-C027E13E0BA0}">
      <dgm:prSet phldrT="[Text]"/>
      <dgm:spPr>
        <a:solidFill>
          <a:schemeClr val="accent2">
            <a:lumMod val="60000"/>
            <a:lumOff val="40000"/>
          </a:schemeClr>
        </a:solidFill>
      </dgm:spPr>
      <dgm:t>
        <a:bodyPr/>
        <a:lstStyle/>
        <a:p>
          <a:r>
            <a:rPr lang="en-ZA" dirty="0" smtClean="0"/>
            <a:t>Low investment, low growth, low employment and high inequality</a:t>
          </a:r>
          <a:endParaRPr lang="en-ZA" dirty="0"/>
        </a:p>
      </dgm:t>
    </dgm:pt>
    <dgm:pt modelId="{F4DBAA2E-0766-4C46-8C12-91718B53C4B0}" type="parTrans" cxnId="{D3396B96-92F5-4F71-8C44-A6AB63BF9A1E}">
      <dgm:prSet/>
      <dgm:spPr/>
      <dgm:t>
        <a:bodyPr/>
        <a:lstStyle/>
        <a:p>
          <a:endParaRPr lang="en-ZA"/>
        </a:p>
      </dgm:t>
    </dgm:pt>
    <dgm:pt modelId="{EA219513-69B5-4E52-B70A-24DFEFFC1CFB}" type="sibTrans" cxnId="{D3396B96-92F5-4F71-8C44-A6AB63BF9A1E}">
      <dgm:prSet/>
      <dgm:spPr/>
      <dgm:t>
        <a:bodyPr/>
        <a:lstStyle/>
        <a:p>
          <a:endParaRPr lang="en-ZA"/>
        </a:p>
      </dgm:t>
    </dgm:pt>
    <dgm:pt modelId="{44BDE287-D91A-4E89-B2F5-75A1125677D6}">
      <dgm:prSet phldrT="[Text]" custT="1"/>
      <dgm:spPr/>
      <dgm:t>
        <a:bodyPr/>
        <a:lstStyle/>
        <a:p>
          <a:r>
            <a:rPr lang="en-ZA" sz="1800" dirty="0" smtClean="0"/>
            <a:t>Uncompetitive product markets</a:t>
          </a:r>
          <a:endParaRPr lang="en-ZA" sz="1800" dirty="0"/>
        </a:p>
      </dgm:t>
    </dgm:pt>
    <dgm:pt modelId="{F907008C-7B0E-4175-B55E-6F0E4B755B05}" type="parTrans" cxnId="{40B7728C-942F-4992-AA76-4F4BE38D5ECF}">
      <dgm:prSet/>
      <dgm:spPr/>
      <dgm:t>
        <a:bodyPr/>
        <a:lstStyle/>
        <a:p>
          <a:endParaRPr lang="en-ZA"/>
        </a:p>
      </dgm:t>
    </dgm:pt>
    <dgm:pt modelId="{A9CD41DC-E0AB-4640-9D5C-30768838B30D}" type="sibTrans" cxnId="{40B7728C-942F-4992-AA76-4F4BE38D5ECF}">
      <dgm:prSet/>
      <dgm:spPr/>
      <dgm:t>
        <a:bodyPr/>
        <a:lstStyle/>
        <a:p>
          <a:endParaRPr lang="en-ZA"/>
        </a:p>
      </dgm:t>
    </dgm:pt>
    <dgm:pt modelId="{C8BB76F4-5B5E-43C4-A607-953779E99771}">
      <dgm:prSet phldrT="[Text]" custT="1"/>
      <dgm:spPr>
        <a:solidFill>
          <a:schemeClr val="accent4">
            <a:lumMod val="75000"/>
          </a:schemeClr>
        </a:solidFill>
      </dgm:spPr>
      <dgm:t>
        <a:bodyPr/>
        <a:lstStyle/>
        <a:p>
          <a:r>
            <a:rPr lang="en-ZA" sz="1800" dirty="0" smtClean="0"/>
            <a:t>Uncompetitive labour markets</a:t>
          </a:r>
          <a:endParaRPr lang="en-ZA" sz="1800" dirty="0"/>
        </a:p>
      </dgm:t>
    </dgm:pt>
    <dgm:pt modelId="{F23CC543-415D-4F32-A9D1-73D30177E5D8}" type="parTrans" cxnId="{E0F68EF9-045A-430A-B407-A1FBC78EAD6C}">
      <dgm:prSet/>
      <dgm:spPr/>
      <dgm:t>
        <a:bodyPr/>
        <a:lstStyle/>
        <a:p>
          <a:endParaRPr lang="en-ZA"/>
        </a:p>
      </dgm:t>
    </dgm:pt>
    <dgm:pt modelId="{70DEC769-47A2-48D4-9C05-AF1B268E00DC}" type="sibTrans" cxnId="{E0F68EF9-045A-430A-B407-A1FBC78EAD6C}">
      <dgm:prSet/>
      <dgm:spPr/>
      <dgm:t>
        <a:bodyPr/>
        <a:lstStyle/>
        <a:p>
          <a:endParaRPr lang="en-ZA"/>
        </a:p>
      </dgm:t>
    </dgm:pt>
    <dgm:pt modelId="{4358E861-C896-42B8-B6A3-6C794E0E5AA0}">
      <dgm:prSet phldrT="[Text]" custT="1"/>
      <dgm:spPr>
        <a:solidFill>
          <a:schemeClr val="bg1">
            <a:lumMod val="65000"/>
          </a:schemeClr>
        </a:solidFill>
      </dgm:spPr>
      <dgm:t>
        <a:bodyPr/>
        <a:lstStyle/>
        <a:p>
          <a:r>
            <a:rPr lang="en-ZA" sz="1800" dirty="0" smtClean="0"/>
            <a:t>Low savings</a:t>
          </a:r>
          <a:endParaRPr lang="en-ZA" sz="1800" dirty="0"/>
        </a:p>
      </dgm:t>
    </dgm:pt>
    <dgm:pt modelId="{DCAC181A-1DC9-4082-B71F-9ED4F1E1EBAB}" type="parTrans" cxnId="{BEC699D3-0AD9-438C-BCCF-C2C016DD213D}">
      <dgm:prSet/>
      <dgm:spPr/>
      <dgm:t>
        <a:bodyPr/>
        <a:lstStyle/>
        <a:p>
          <a:endParaRPr lang="en-ZA"/>
        </a:p>
      </dgm:t>
    </dgm:pt>
    <dgm:pt modelId="{0B65E404-5CBE-4E78-A90E-8F3B89A18BC3}" type="sibTrans" cxnId="{BEC699D3-0AD9-438C-BCCF-C2C016DD213D}">
      <dgm:prSet/>
      <dgm:spPr/>
      <dgm:t>
        <a:bodyPr/>
        <a:lstStyle/>
        <a:p>
          <a:endParaRPr lang="en-ZA"/>
        </a:p>
      </dgm:t>
    </dgm:pt>
    <dgm:pt modelId="{132B52E5-D7C6-4BF6-B74B-7EA4B3ECF788}">
      <dgm:prSet phldrT="[Text]" custT="1"/>
      <dgm:spPr>
        <a:solidFill>
          <a:schemeClr val="accent3">
            <a:lumMod val="75000"/>
          </a:schemeClr>
        </a:solidFill>
      </dgm:spPr>
      <dgm:t>
        <a:bodyPr/>
        <a:lstStyle/>
        <a:p>
          <a:r>
            <a:rPr lang="en-ZA" sz="1800" dirty="0" smtClean="0"/>
            <a:t>Poor skills profile</a:t>
          </a:r>
          <a:endParaRPr lang="en-ZA" sz="1800" dirty="0"/>
        </a:p>
      </dgm:t>
    </dgm:pt>
    <dgm:pt modelId="{92C2F6CD-6819-49B1-85EB-7B25F1632CD9}" type="parTrans" cxnId="{5B33BD56-A714-4DC5-A7E8-6FB2657B73A1}">
      <dgm:prSet/>
      <dgm:spPr/>
      <dgm:t>
        <a:bodyPr/>
        <a:lstStyle/>
        <a:p>
          <a:endParaRPr lang="en-ZA"/>
        </a:p>
      </dgm:t>
    </dgm:pt>
    <dgm:pt modelId="{68DBF514-A27A-4B5C-8B26-33E5D30CF0C0}" type="sibTrans" cxnId="{5B33BD56-A714-4DC5-A7E8-6FB2657B73A1}">
      <dgm:prSet/>
      <dgm:spPr/>
      <dgm:t>
        <a:bodyPr/>
        <a:lstStyle/>
        <a:p>
          <a:endParaRPr lang="en-ZA"/>
        </a:p>
      </dgm:t>
    </dgm:pt>
    <dgm:pt modelId="{C676C5FC-D0BB-4FD3-8ABF-739A3F43584D}" type="pres">
      <dgm:prSet presAssocID="{75427443-228A-4BF2-90D5-B1F205B46E0C}" presName="cycle" presStyleCnt="0">
        <dgm:presLayoutVars>
          <dgm:chMax val="1"/>
          <dgm:dir/>
          <dgm:animLvl val="ctr"/>
          <dgm:resizeHandles val="exact"/>
        </dgm:presLayoutVars>
      </dgm:prSet>
      <dgm:spPr/>
      <dgm:t>
        <a:bodyPr/>
        <a:lstStyle/>
        <a:p>
          <a:endParaRPr lang="en-ZA"/>
        </a:p>
      </dgm:t>
    </dgm:pt>
    <dgm:pt modelId="{84E23CB2-42E7-4E7B-8B01-7EAD743C3978}" type="pres">
      <dgm:prSet presAssocID="{F3F82E50-A29C-42FC-8D37-C027E13E0BA0}" presName="centerShape" presStyleLbl="node0" presStyleIdx="0" presStyleCnt="1" custScaleX="105037" custScaleY="98184"/>
      <dgm:spPr/>
      <dgm:t>
        <a:bodyPr/>
        <a:lstStyle/>
        <a:p>
          <a:endParaRPr lang="en-ZA"/>
        </a:p>
      </dgm:t>
    </dgm:pt>
    <dgm:pt modelId="{63392E67-EF6F-478D-97FC-CCB3F776B892}" type="pres">
      <dgm:prSet presAssocID="{F907008C-7B0E-4175-B55E-6F0E4B755B05}" presName="Name9" presStyleLbl="parChTrans1D2" presStyleIdx="0" presStyleCnt="4"/>
      <dgm:spPr/>
      <dgm:t>
        <a:bodyPr/>
        <a:lstStyle/>
        <a:p>
          <a:endParaRPr lang="en-ZA"/>
        </a:p>
      </dgm:t>
    </dgm:pt>
    <dgm:pt modelId="{EC222B53-42E7-4113-8B97-3CB3C08B4FDD}" type="pres">
      <dgm:prSet presAssocID="{F907008C-7B0E-4175-B55E-6F0E4B755B05}" presName="connTx" presStyleLbl="parChTrans1D2" presStyleIdx="0" presStyleCnt="4"/>
      <dgm:spPr/>
      <dgm:t>
        <a:bodyPr/>
        <a:lstStyle/>
        <a:p>
          <a:endParaRPr lang="en-ZA"/>
        </a:p>
      </dgm:t>
    </dgm:pt>
    <dgm:pt modelId="{BF67F1AE-59E0-484F-A603-83742132FCB7}" type="pres">
      <dgm:prSet presAssocID="{44BDE287-D91A-4E89-B2F5-75A1125677D6}" presName="node" presStyleLbl="node1" presStyleIdx="0" presStyleCnt="4" custScaleX="152847" custScaleY="133257" custRadScaleRad="111817" custRadScaleInc="0">
        <dgm:presLayoutVars>
          <dgm:bulletEnabled val="1"/>
        </dgm:presLayoutVars>
      </dgm:prSet>
      <dgm:spPr/>
      <dgm:t>
        <a:bodyPr/>
        <a:lstStyle/>
        <a:p>
          <a:endParaRPr lang="en-ZA"/>
        </a:p>
      </dgm:t>
    </dgm:pt>
    <dgm:pt modelId="{66D12F3C-1321-43AA-B52C-369240CE7A12}" type="pres">
      <dgm:prSet presAssocID="{F23CC543-415D-4F32-A9D1-73D30177E5D8}" presName="Name9" presStyleLbl="parChTrans1D2" presStyleIdx="1" presStyleCnt="4"/>
      <dgm:spPr/>
      <dgm:t>
        <a:bodyPr/>
        <a:lstStyle/>
        <a:p>
          <a:endParaRPr lang="en-ZA"/>
        </a:p>
      </dgm:t>
    </dgm:pt>
    <dgm:pt modelId="{4C50A565-AC4A-4B98-B6F2-7339AF695EE6}" type="pres">
      <dgm:prSet presAssocID="{F23CC543-415D-4F32-A9D1-73D30177E5D8}" presName="connTx" presStyleLbl="parChTrans1D2" presStyleIdx="1" presStyleCnt="4"/>
      <dgm:spPr/>
      <dgm:t>
        <a:bodyPr/>
        <a:lstStyle/>
        <a:p>
          <a:endParaRPr lang="en-ZA"/>
        </a:p>
      </dgm:t>
    </dgm:pt>
    <dgm:pt modelId="{629389D0-7B73-42F2-A21D-47F2AAD6BA0A}" type="pres">
      <dgm:prSet presAssocID="{C8BB76F4-5B5E-43C4-A607-953779E99771}" presName="node" presStyleLbl="node1" presStyleIdx="1" presStyleCnt="4" custScaleX="155523" custScaleY="140816" custRadScaleRad="142901" custRadScaleInc="2523">
        <dgm:presLayoutVars>
          <dgm:bulletEnabled val="1"/>
        </dgm:presLayoutVars>
      </dgm:prSet>
      <dgm:spPr/>
      <dgm:t>
        <a:bodyPr/>
        <a:lstStyle/>
        <a:p>
          <a:endParaRPr lang="en-ZA"/>
        </a:p>
      </dgm:t>
    </dgm:pt>
    <dgm:pt modelId="{933B4BE8-B7B4-4458-BE8C-B3533639A90B}" type="pres">
      <dgm:prSet presAssocID="{DCAC181A-1DC9-4082-B71F-9ED4F1E1EBAB}" presName="Name9" presStyleLbl="parChTrans1D2" presStyleIdx="2" presStyleCnt="4"/>
      <dgm:spPr/>
      <dgm:t>
        <a:bodyPr/>
        <a:lstStyle/>
        <a:p>
          <a:endParaRPr lang="en-ZA"/>
        </a:p>
      </dgm:t>
    </dgm:pt>
    <dgm:pt modelId="{05AB0691-6149-4578-BDD7-CB82D6E49A39}" type="pres">
      <dgm:prSet presAssocID="{DCAC181A-1DC9-4082-B71F-9ED4F1E1EBAB}" presName="connTx" presStyleLbl="parChTrans1D2" presStyleIdx="2" presStyleCnt="4"/>
      <dgm:spPr/>
      <dgm:t>
        <a:bodyPr/>
        <a:lstStyle/>
        <a:p>
          <a:endParaRPr lang="en-ZA"/>
        </a:p>
      </dgm:t>
    </dgm:pt>
    <dgm:pt modelId="{235E7195-7182-4706-AAE9-74CAF4D314A0}" type="pres">
      <dgm:prSet presAssocID="{4358E861-C896-42B8-B6A3-6C794E0E5AA0}" presName="node" presStyleLbl="node1" presStyleIdx="2" presStyleCnt="4" custScaleX="152847" custScaleY="135019" custRadScaleRad="109142" custRadScaleInc="0">
        <dgm:presLayoutVars>
          <dgm:bulletEnabled val="1"/>
        </dgm:presLayoutVars>
      </dgm:prSet>
      <dgm:spPr/>
      <dgm:t>
        <a:bodyPr/>
        <a:lstStyle/>
        <a:p>
          <a:endParaRPr lang="en-ZA"/>
        </a:p>
      </dgm:t>
    </dgm:pt>
    <dgm:pt modelId="{E2DF617D-A1A3-43CD-98AB-347BAADA1A8F}" type="pres">
      <dgm:prSet presAssocID="{92C2F6CD-6819-49B1-85EB-7B25F1632CD9}" presName="Name9" presStyleLbl="parChTrans1D2" presStyleIdx="3" presStyleCnt="4"/>
      <dgm:spPr/>
      <dgm:t>
        <a:bodyPr/>
        <a:lstStyle/>
        <a:p>
          <a:endParaRPr lang="en-ZA"/>
        </a:p>
      </dgm:t>
    </dgm:pt>
    <dgm:pt modelId="{6B22526D-A30E-449E-9885-1245E66BB30E}" type="pres">
      <dgm:prSet presAssocID="{92C2F6CD-6819-49B1-85EB-7B25F1632CD9}" presName="connTx" presStyleLbl="parChTrans1D2" presStyleIdx="3" presStyleCnt="4"/>
      <dgm:spPr/>
      <dgm:t>
        <a:bodyPr/>
        <a:lstStyle/>
        <a:p>
          <a:endParaRPr lang="en-ZA"/>
        </a:p>
      </dgm:t>
    </dgm:pt>
    <dgm:pt modelId="{1A770D3C-B1DD-45E7-A643-A21FA29A6FA3}" type="pres">
      <dgm:prSet presAssocID="{132B52E5-D7C6-4BF6-B74B-7EA4B3ECF788}" presName="node" presStyleLbl="node1" presStyleIdx="3" presStyleCnt="4" custScaleX="148357" custScaleY="138500" custRadScaleRad="149745" custRadScaleInc="582">
        <dgm:presLayoutVars>
          <dgm:bulletEnabled val="1"/>
        </dgm:presLayoutVars>
      </dgm:prSet>
      <dgm:spPr/>
      <dgm:t>
        <a:bodyPr/>
        <a:lstStyle/>
        <a:p>
          <a:endParaRPr lang="en-ZA"/>
        </a:p>
      </dgm:t>
    </dgm:pt>
  </dgm:ptLst>
  <dgm:cxnLst>
    <dgm:cxn modelId="{B85A66C6-B406-4210-954B-C25B3F94C3DA}" type="presOf" srcId="{F23CC543-415D-4F32-A9D1-73D30177E5D8}" destId="{4C50A565-AC4A-4B98-B6F2-7339AF695EE6}" srcOrd="1" destOrd="0" presId="urn:microsoft.com/office/officeart/2005/8/layout/radial1"/>
    <dgm:cxn modelId="{5B33BD56-A714-4DC5-A7E8-6FB2657B73A1}" srcId="{F3F82E50-A29C-42FC-8D37-C027E13E0BA0}" destId="{132B52E5-D7C6-4BF6-B74B-7EA4B3ECF788}" srcOrd="3" destOrd="0" parTransId="{92C2F6CD-6819-49B1-85EB-7B25F1632CD9}" sibTransId="{68DBF514-A27A-4B5C-8B26-33E5D30CF0C0}"/>
    <dgm:cxn modelId="{4B778D96-9CCC-4A71-9AB5-658BCE84F0BA}" type="presOf" srcId="{C8BB76F4-5B5E-43C4-A607-953779E99771}" destId="{629389D0-7B73-42F2-A21D-47F2AAD6BA0A}" srcOrd="0" destOrd="0" presId="urn:microsoft.com/office/officeart/2005/8/layout/radial1"/>
    <dgm:cxn modelId="{40B7728C-942F-4992-AA76-4F4BE38D5ECF}" srcId="{F3F82E50-A29C-42FC-8D37-C027E13E0BA0}" destId="{44BDE287-D91A-4E89-B2F5-75A1125677D6}" srcOrd="0" destOrd="0" parTransId="{F907008C-7B0E-4175-B55E-6F0E4B755B05}" sibTransId="{A9CD41DC-E0AB-4640-9D5C-30768838B30D}"/>
    <dgm:cxn modelId="{11224995-0A67-424F-B890-E42DAD48D0B7}" type="presOf" srcId="{DCAC181A-1DC9-4082-B71F-9ED4F1E1EBAB}" destId="{933B4BE8-B7B4-4458-BE8C-B3533639A90B}" srcOrd="0" destOrd="0" presId="urn:microsoft.com/office/officeart/2005/8/layout/radial1"/>
    <dgm:cxn modelId="{78389E18-FDDA-476C-92FB-CEBDCE9BB649}" type="presOf" srcId="{F907008C-7B0E-4175-B55E-6F0E4B755B05}" destId="{63392E67-EF6F-478D-97FC-CCB3F776B892}" srcOrd="0" destOrd="0" presId="urn:microsoft.com/office/officeart/2005/8/layout/radial1"/>
    <dgm:cxn modelId="{FFDDD453-C6F8-447D-9C84-98E7C915A554}" type="presOf" srcId="{92C2F6CD-6819-49B1-85EB-7B25F1632CD9}" destId="{6B22526D-A30E-449E-9885-1245E66BB30E}" srcOrd="1" destOrd="0" presId="urn:microsoft.com/office/officeart/2005/8/layout/radial1"/>
    <dgm:cxn modelId="{307FD767-98A7-4070-BB7C-CEF29620CFB4}" type="presOf" srcId="{F3F82E50-A29C-42FC-8D37-C027E13E0BA0}" destId="{84E23CB2-42E7-4E7B-8B01-7EAD743C3978}" srcOrd="0" destOrd="0" presId="urn:microsoft.com/office/officeart/2005/8/layout/radial1"/>
    <dgm:cxn modelId="{3A43AF00-D89A-4EB6-A2D3-06AE14186368}" type="presOf" srcId="{132B52E5-D7C6-4BF6-B74B-7EA4B3ECF788}" destId="{1A770D3C-B1DD-45E7-A643-A21FA29A6FA3}" srcOrd="0" destOrd="0" presId="urn:microsoft.com/office/officeart/2005/8/layout/radial1"/>
    <dgm:cxn modelId="{05D93A4E-EB39-45ED-B39C-BB8DA1CA1973}" type="presOf" srcId="{F907008C-7B0E-4175-B55E-6F0E4B755B05}" destId="{EC222B53-42E7-4113-8B97-3CB3C08B4FDD}" srcOrd="1" destOrd="0" presId="urn:microsoft.com/office/officeart/2005/8/layout/radial1"/>
    <dgm:cxn modelId="{E0F68EF9-045A-430A-B407-A1FBC78EAD6C}" srcId="{F3F82E50-A29C-42FC-8D37-C027E13E0BA0}" destId="{C8BB76F4-5B5E-43C4-A607-953779E99771}" srcOrd="1" destOrd="0" parTransId="{F23CC543-415D-4F32-A9D1-73D30177E5D8}" sibTransId="{70DEC769-47A2-48D4-9C05-AF1B268E00DC}"/>
    <dgm:cxn modelId="{76FBDDE6-0614-4247-8377-9FF21A34EB00}" type="presOf" srcId="{44BDE287-D91A-4E89-B2F5-75A1125677D6}" destId="{BF67F1AE-59E0-484F-A603-83742132FCB7}" srcOrd="0" destOrd="0" presId="urn:microsoft.com/office/officeart/2005/8/layout/radial1"/>
    <dgm:cxn modelId="{CA7B3D94-C0BE-42FD-8AB9-131A79348260}" type="presOf" srcId="{92C2F6CD-6819-49B1-85EB-7B25F1632CD9}" destId="{E2DF617D-A1A3-43CD-98AB-347BAADA1A8F}" srcOrd="0" destOrd="0" presId="urn:microsoft.com/office/officeart/2005/8/layout/radial1"/>
    <dgm:cxn modelId="{D3396B96-92F5-4F71-8C44-A6AB63BF9A1E}" srcId="{75427443-228A-4BF2-90D5-B1F205B46E0C}" destId="{F3F82E50-A29C-42FC-8D37-C027E13E0BA0}" srcOrd="0" destOrd="0" parTransId="{F4DBAA2E-0766-4C46-8C12-91718B53C4B0}" sibTransId="{EA219513-69B5-4E52-B70A-24DFEFFC1CFB}"/>
    <dgm:cxn modelId="{7D494BF4-87B9-4231-8EF4-C8C66E469605}" type="presOf" srcId="{4358E861-C896-42B8-B6A3-6C794E0E5AA0}" destId="{235E7195-7182-4706-AAE9-74CAF4D314A0}" srcOrd="0" destOrd="0" presId="urn:microsoft.com/office/officeart/2005/8/layout/radial1"/>
    <dgm:cxn modelId="{BEC699D3-0AD9-438C-BCCF-C2C016DD213D}" srcId="{F3F82E50-A29C-42FC-8D37-C027E13E0BA0}" destId="{4358E861-C896-42B8-B6A3-6C794E0E5AA0}" srcOrd="2" destOrd="0" parTransId="{DCAC181A-1DC9-4082-B71F-9ED4F1E1EBAB}" sibTransId="{0B65E404-5CBE-4E78-A90E-8F3B89A18BC3}"/>
    <dgm:cxn modelId="{6449D820-476E-4764-A567-8C17B51F6756}" type="presOf" srcId="{DCAC181A-1DC9-4082-B71F-9ED4F1E1EBAB}" destId="{05AB0691-6149-4578-BDD7-CB82D6E49A39}" srcOrd="1" destOrd="0" presId="urn:microsoft.com/office/officeart/2005/8/layout/radial1"/>
    <dgm:cxn modelId="{086C2C3D-3104-4872-9683-0FC0806467D5}" type="presOf" srcId="{F23CC543-415D-4F32-A9D1-73D30177E5D8}" destId="{66D12F3C-1321-43AA-B52C-369240CE7A12}" srcOrd="0" destOrd="0" presId="urn:microsoft.com/office/officeart/2005/8/layout/radial1"/>
    <dgm:cxn modelId="{49B6C449-B23A-44BF-AF58-B5234AEC5C3C}" type="presOf" srcId="{75427443-228A-4BF2-90D5-B1F205B46E0C}" destId="{C676C5FC-D0BB-4FD3-8ABF-739A3F43584D}" srcOrd="0" destOrd="0" presId="urn:microsoft.com/office/officeart/2005/8/layout/radial1"/>
    <dgm:cxn modelId="{A88035C3-B64E-4C86-AB16-B006D499AE9A}" type="presParOf" srcId="{C676C5FC-D0BB-4FD3-8ABF-739A3F43584D}" destId="{84E23CB2-42E7-4E7B-8B01-7EAD743C3978}" srcOrd="0" destOrd="0" presId="urn:microsoft.com/office/officeart/2005/8/layout/radial1"/>
    <dgm:cxn modelId="{D178A792-E091-4E48-88E9-097E0B169A5D}" type="presParOf" srcId="{C676C5FC-D0BB-4FD3-8ABF-739A3F43584D}" destId="{63392E67-EF6F-478D-97FC-CCB3F776B892}" srcOrd="1" destOrd="0" presId="urn:microsoft.com/office/officeart/2005/8/layout/radial1"/>
    <dgm:cxn modelId="{68BDC28A-3752-4C2B-AF5B-D50161F52648}" type="presParOf" srcId="{63392E67-EF6F-478D-97FC-CCB3F776B892}" destId="{EC222B53-42E7-4113-8B97-3CB3C08B4FDD}" srcOrd="0" destOrd="0" presId="urn:microsoft.com/office/officeart/2005/8/layout/radial1"/>
    <dgm:cxn modelId="{3D3D528F-E1E3-48F6-B522-04193A17B34A}" type="presParOf" srcId="{C676C5FC-D0BB-4FD3-8ABF-739A3F43584D}" destId="{BF67F1AE-59E0-484F-A603-83742132FCB7}" srcOrd="2" destOrd="0" presId="urn:microsoft.com/office/officeart/2005/8/layout/radial1"/>
    <dgm:cxn modelId="{E2D338CD-D45F-4AB3-A9AB-75DA646C0FFD}" type="presParOf" srcId="{C676C5FC-D0BB-4FD3-8ABF-739A3F43584D}" destId="{66D12F3C-1321-43AA-B52C-369240CE7A12}" srcOrd="3" destOrd="0" presId="urn:microsoft.com/office/officeart/2005/8/layout/radial1"/>
    <dgm:cxn modelId="{91F5DFCB-2527-4530-B47C-8C1B217C5201}" type="presParOf" srcId="{66D12F3C-1321-43AA-B52C-369240CE7A12}" destId="{4C50A565-AC4A-4B98-B6F2-7339AF695EE6}" srcOrd="0" destOrd="0" presId="urn:microsoft.com/office/officeart/2005/8/layout/radial1"/>
    <dgm:cxn modelId="{5922C09A-95AC-4E35-9247-7811A24771C6}" type="presParOf" srcId="{C676C5FC-D0BB-4FD3-8ABF-739A3F43584D}" destId="{629389D0-7B73-42F2-A21D-47F2AAD6BA0A}" srcOrd="4" destOrd="0" presId="urn:microsoft.com/office/officeart/2005/8/layout/radial1"/>
    <dgm:cxn modelId="{EC9FE04C-C135-4922-95FD-10600390A5DF}" type="presParOf" srcId="{C676C5FC-D0BB-4FD3-8ABF-739A3F43584D}" destId="{933B4BE8-B7B4-4458-BE8C-B3533639A90B}" srcOrd="5" destOrd="0" presId="urn:microsoft.com/office/officeart/2005/8/layout/radial1"/>
    <dgm:cxn modelId="{18268B7D-6BF9-469B-A3A2-C80A1D3545C5}" type="presParOf" srcId="{933B4BE8-B7B4-4458-BE8C-B3533639A90B}" destId="{05AB0691-6149-4578-BDD7-CB82D6E49A39}" srcOrd="0" destOrd="0" presId="urn:microsoft.com/office/officeart/2005/8/layout/radial1"/>
    <dgm:cxn modelId="{542A8188-7E87-4418-967A-D95F8D183501}" type="presParOf" srcId="{C676C5FC-D0BB-4FD3-8ABF-739A3F43584D}" destId="{235E7195-7182-4706-AAE9-74CAF4D314A0}" srcOrd="6" destOrd="0" presId="urn:microsoft.com/office/officeart/2005/8/layout/radial1"/>
    <dgm:cxn modelId="{500B4FA0-2690-4FCB-9188-DAB6CCFA8A80}" type="presParOf" srcId="{C676C5FC-D0BB-4FD3-8ABF-739A3F43584D}" destId="{E2DF617D-A1A3-43CD-98AB-347BAADA1A8F}" srcOrd="7" destOrd="0" presId="urn:microsoft.com/office/officeart/2005/8/layout/radial1"/>
    <dgm:cxn modelId="{E25844C6-E918-4A38-8600-D74ADE3659F6}" type="presParOf" srcId="{E2DF617D-A1A3-43CD-98AB-347BAADA1A8F}" destId="{6B22526D-A30E-449E-9885-1245E66BB30E}" srcOrd="0" destOrd="0" presId="urn:microsoft.com/office/officeart/2005/8/layout/radial1"/>
    <dgm:cxn modelId="{4FBEFE53-EF9F-4664-9BC7-C601F8E6A11C}" type="presParOf" srcId="{C676C5FC-D0BB-4FD3-8ABF-739A3F43584D}" destId="{1A770D3C-B1DD-45E7-A643-A21FA29A6FA3}" srcOrd="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DCD5D7-1CD2-4073-9734-301DCB1F8018}" type="datetimeFigureOut">
              <a:rPr lang="en-ZA" smtClean="0"/>
              <a:t>2012/10/18</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C94AAA-3F2E-4F7F-AD39-186C3C2C3BBE}" type="slidenum">
              <a:rPr lang="en-ZA" smtClean="0"/>
              <a:t>‹#›</a:t>
            </a:fld>
            <a:endParaRPr lang="en-ZA"/>
          </a:p>
        </p:txBody>
      </p:sp>
    </p:spTree>
    <p:extLst>
      <p:ext uri="{BB962C8B-B14F-4D97-AF65-F5344CB8AC3E}">
        <p14:creationId xmlns:p14="http://schemas.microsoft.com/office/powerpoint/2010/main" val="1477701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F1D917CF-E732-463C-985C-3FC55892048F}" type="datetime1">
              <a:rPr lang="en-ZA" smtClean="0"/>
              <a:t>2012/10/18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7BF545AF-C626-4FE4-AAF5-C3C0FCFE186C}" type="slidenum">
              <a:rPr lang="en-ZA" smtClean="0"/>
              <a:t>‹#›</a:t>
            </a:fld>
            <a:endParaRPr lang="en-ZA"/>
          </a:p>
        </p:txBody>
      </p:sp>
    </p:spTree>
    <p:extLst>
      <p:ext uri="{BB962C8B-B14F-4D97-AF65-F5344CB8AC3E}">
        <p14:creationId xmlns:p14="http://schemas.microsoft.com/office/powerpoint/2010/main" val="2821068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0000"/>
                </a:solidFill>
              </a:defRPr>
            </a:lvl1p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CEAC780-F2D7-43ED-BC53-74535A5079BF}" type="datetime1">
              <a:rPr lang="en-ZA" smtClean="0"/>
              <a:t>2012/10/18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7BF545AF-C626-4FE4-AAF5-C3C0FCFE186C}" type="slidenum">
              <a:rPr lang="en-ZA" smtClean="0"/>
              <a:t>‹#›</a:t>
            </a:fld>
            <a:endParaRPr lang="en-ZA"/>
          </a:p>
        </p:txBody>
      </p:sp>
    </p:spTree>
    <p:extLst>
      <p:ext uri="{BB962C8B-B14F-4D97-AF65-F5344CB8AC3E}">
        <p14:creationId xmlns:p14="http://schemas.microsoft.com/office/powerpoint/2010/main" val="1892634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6D6F1F-B984-4100-931F-E52CC26CB925}" type="datetime1">
              <a:rPr lang="en-ZA" smtClean="0"/>
              <a:t>2012/10/18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7BF545AF-C626-4FE4-AAF5-C3C0FCFE186C}" type="slidenum">
              <a:rPr lang="en-ZA" smtClean="0"/>
              <a:t>‹#›</a:t>
            </a:fld>
            <a:endParaRPr lang="en-ZA"/>
          </a:p>
        </p:txBody>
      </p:sp>
    </p:spTree>
    <p:extLst>
      <p:ext uri="{BB962C8B-B14F-4D97-AF65-F5344CB8AC3E}">
        <p14:creationId xmlns:p14="http://schemas.microsoft.com/office/powerpoint/2010/main" val="3741749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B5CD4F51-4BEA-4C1C-808B-3ABF96C53A1F}" type="datetime1">
              <a:rPr lang="en-ZA" smtClean="0"/>
              <a:t>2012/10/18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7BF545AF-C626-4FE4-AAF5-C3C0FCFE186C}" type="slidenum">
              <a:rPr lang="en-ZA" smtClean="0"/>
              <a:t>‹#›</a:t>
            </a:fld>
            <a:endParaRPr lang="en-ZA"/>
          </a:p>
        </p:txBody>
      </p:sp>
    </p:spTree>
    <p:extLst>
      <p:ext uri="{BB962C8B-B14F-4D97-AF65-F5344CB8AC3E}">
        <p14:creationId xmlns:p14="http://schemas.microsoft.com/office/powerpoint/2010/main" val="2342045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328ED688-E0E8-4EEC-BEB4-F1EFAACDAD2A}" type="datetime1">
              <a:rPr lang="en-ZA" smtClean="0"/>
              <a:t>2012/10/18</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7BF545AF-C626-4FE4-AAF5-C3C0FCFE186C}" type="slidenum">
              <a:rPr lang="en-ZA" smtClean="0"/>
              <a:t>‹#›</a:t>
            </a:fld>
            <a:endParaRPr lang="en-ZA"/>
          </a:p>
        </p:txBody>
      </p:sp>
    </p:spTree>
    <p:extLst>
      <p:ext uri="{BB962C8B-B14F-4D97-AF65-F5344CB8AC3E}">
        <p14:creationId xmlns:p14="http://schemas.microsoft.com/office/powerpoint/2010/main" val="40347091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239FD6EE-DF9A-4CDC-A1A7-50C7F96F771D}" type="datetime1">
              <a:rPr lang="en-ZA" smtClean="0"/>
              <a:t>2012/10/18</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7BF545AF-C626-4FE4-AAF5-C3C0FCFE186C}" type="slidenum">
              <a:rPr lang="en-ZA" smtClean="0"/>
              <a:t>‹#›</a:t>
            </a:fld>
            <a:endParaRPr lang="en-ZA"/>
          </a:p>
        </p:txBody>
      </p:sp>
    </p:spTree>
    <p:extLst>
      <p:ext uri="{BB962C8B-B14F-4D97-AF65-F5344CB8AC3E}">
        <p14:creationId xmlns:p14="http://schemas.microsoft.com/office/powerpoint/2010/main" val="2198783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460771-4368-4131-8F90-8F4BA8195336}" type="datetime1">
              <a:rPr lang="en-ZA" smtClean="0"/>
              <a:t>2012/10/18</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7BF545AF-C626-4FE4-AAF5-C3C0FCFE186C}" type="slidenum">
              <a:rPr lang="en-ZA" smtClean="0"/>
              <a:t>‹#›</a:t>
            </a:fld>
            <a:endParaRPr lang="en-ZA"/>
          </a:p>
        </p:txBody>
      </p:sp>
    </p:spTree>
    <p:extLst>
      <p:ext uri="{BB962C8B-B14F-4D97-AF65-F5344CB8AC3E}">
        <p14:creationId xmlns:p14="http://schemas.microsoft.com/office/powerpoint/2010/main" val="13648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1FCF55-CAAC-4CA6-BBDF-FB52B4CF743D}" type="datetime1">
              <a:rPr lang="en-ZA" smtClean="0"/>
              <a:t>2012/10/18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7BF545AF-C626-4FE4-AAF5-C3C0FCFE186C}" type="slidenum">
              <a:rPr lang="en-ZA" smtClean="0"/>
              <a:t>‹#›</a:t>
            </a:fld>
            <a:endParaRPr lang="en-ZA"/>
          </a:p>
        </p:txBody>
      </p:sp>
    </p:spTree>
    <p:extLst>
      <p:ext uri="{BB962C8B-B14F-4D97-AF65-F5344CB8AC3E}">
        <p14:creationId xmlns:p14="http://schemas.microsoft.com/office/powerpoint/2010/main" val="834597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D23E8D-EE82-4A8A-944D-BC327EF49BB8}" type="datetime1">
              <a:rPr lang="en-ZA" smtClean="0"/>
              <a:t>2012/10/18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7BF545AF-C626-4FE4-AAF5-C3C0FCFE186C}" type="slidenum">
              <a:rPr lang="en-ZA" smtClean="0"/>
              <a:t>‹#›</a:t>
            </a:fld>
            <a:endParaRPr lang="en-ZA"/>
          </a:p>
        </p:txBody>
      </p:sp>
    </p:spTree>
    <p:extLst>
      <p:ext uri="{BB962C8B-B14F-4D97-AF65-F5344CB8AC3E}">
        <p14:creationId xmlns:p14="http://schemas.microsoft.com/office/powerpoint/2010/main" val="67039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D2530A88-8A49-4005-92EE-33BB48B7D59B}" type="datetime1">
              <a:rPr lang="en-ZA" smtClean="0"/>
              <a:t>2012/10/18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7BF545AF-C626-4FE4-AAF5-C3C0FCFE186C}" type="slidenum">
              <a:rPr lang="en-ZA" smtClean="0"/>
              <a:t>‹#›</a:t>
            </a:fld>
            <a:endParaRPr lang="en-ZA"/>
          </a:p>
        </p:txBody>
      </p:sp>
    </p:spTree>
    <p:extLst>
      <p:ext uri="{BB962C8B-B14F-4D97-AF65-F5344CB8AC3E}">
        <p14:creationId xmlns:p14="http://schemas.microsoft.com/office/powerpoint/2010/main" val="3728682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16C67110-20E3-4193-A4C4-85A498CB5127}" type="datetime1">
              <a:rPr lang="en-ZA" smtClean="0"/>
              <a:t>2012/10/18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7BF545AF-C626-4FE4-AAF5-C3C0FCFE186C}" type="slidenum">
              <a:rPr lang="en-ZA" smtClean="0"/>
              <a:t>‹#›</a:t>
            </a:fld>
            <a:endParaRPr lang="en-ZA"/>
          </a:p>
        </p:txBody>
      </p:sp>
    </p:spTree>
    <p:extLst>
      <p:ext uri="{BB962C8B-B14F-4D97-AF65-F5344CB8AC3E}">
        <p14:creationId xmlns:p14="http://schemas.microsoft.com/office/powerpoint/2010/main" val="1526829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D194A9-9CD6-42D0-8F7A-E518B6D92F9C}" type="datetime1">
              <a:rPr lang="en-ZA" smtClean="0"/>
              <a:t>2012/10/18</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F545AF-C626-4FE4-AAF5-C3C0FCFE186C}" type="slidenum">
              <a:rPr lang="en-ZA" smtClean="0"/>
              <a:t>‹#›</a:t>
            </a:fld>
            <a:endParaRPr lang="en-ZA"/>
          </a:p>
        </p:txBody>
      </p:sp>
    </p:spTree>
    <p:extLst>
      <p:ext uri="{BB962C8B-B14F-4D97-AF65-F5344CB8AC3E}">
        <p14:creationId xmlns:p14="http://schemas.microsoft.com/office/powerpoint/2010/main" val="23471121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 Id="rId5" Type="http://schemas.openxmlformats.org/officeDocument/2006/relationships/image" Target="../media/image4.gif"/><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2.wmf"/><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1412776"/>
            <a:ext cx="8568952" cy="1470025"/>
          </a:xfrm>
        </p:spPr>
        <p:txBody>
          <a:bodyPr>
            <a:noAutofit/>
          </a:bodyPr>
          <a:lstStyle/>
          <a:p>
            <a:r>
              <a:rPr lang="en-ZA" sz="5400" b="1" dirty="0" smtClean="0">
                <a:solidFill>
                  <a:srgbClr val="FF0000"/>
                </a:solidFill>
              </a:rPr>
              <a:t>Is inequality good for growth?</a:t>
            </a:r>
            <a:endParaRPr lang="en-ZA" sz="5400" b="1" dirty="0">
              <a:solidFill>
                <a:srgbClr val="FF0000"/>
              </a:solidFill>
            </a:endParaRPr>
          </a:p>
        </p:txBody>
      </p:sp>
      <p:sp>
        <p:nvSpPr>
          <p:cNvPr id="3" name="Subtitle 2"/>
          <p:cNvSpPr>
            <a:spLocks noGrp="1"/>
          </p:cNvSpPr>
          <p:nvPr>
            <p:ph type="subTitle" idx="1"/>
          </p:nvPr>
        </p:nvSpPr>
        <p:spPr/>
        <p:txBody>
          <a:bodyPr/>
          <a:lstStyle/>
          <a:p>
            <a:r>
              <a:rPr lang="en-ZA" dirty="0" err="1" smtClean="0"/>
              <a:t>Kuben</a:t>
            </a:r>
            <a:r>
              <a:rPr lang="en-ZA" dirty="0" smtClean="0"/>
              <a:t> Naidoo</a:t>
            </a:r>
          </a:p>
          <a:p>
            <a:r>
              <a:rPr lang="en-ZA" dirty="0" smtClean="0"/>
              <a:t>Stellenbosch University</a:t>
            </a:r>
          </a:p>
          <a:p>
            <a:r>
              <a:rPr lang="en-ZA" dirty="0" smtClean="0"/>
              <a:t>20 September 2012</a:t>
            </a:r>
            <a:endParaRPr lang="en-ZA" dirty="0"/>
          </a:p>
        </p:txBody>
      </p:sp>
      <p:sp>
        <p:nvSpPr>
          <p:cNvPr id="4" name="Slide Number Placeholder 3"/>
          <p:cNvSpPr>
            <a:spLocks noGrp="1"/>
          </p:cNvSpPr>
          <p:nvPr>
            <p:ph type="sldNum" sz="quarter" idx="12"/>
          </p:nvPr>
        </p:nvSpPr>
        <p:spPr/>
        <p:txBody>
          <a:bodyPr/>
          <a:lstStyle/>
          <a:p>
            <a:fld id="{7BF545AF-C626-4FE4-AAF5-C3C0FCFE186C}" type="slidenum">
              <a:rPr lang="en-ZA" smtClean="0"/>
              <a:t>1</a:t>
            </a:fld>
            <a:endParaRPr lang="en-ZA"/>
          </a:p>
        </p:txBody>
      </p:sp>
    </p:spTree>
    <p:extLst>
      <p:ext uri="{BB962C8B-B14F-4D97-AF65-F5344CB8AC3E}">
        <p14:creationId xmlns:p14="http://schemas.microsoft.com/office/powerpoint/2010/main" val="2451970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Hypothesis and conclusion</a:t>
            </a:r>
            <a:endParaRPr lang="en-ZA" dirty="0"/>
          </a:p>
        </p:txBody>
      </p:sp>
      <p:sp>
        <p:nvSpPr>
          <p:cNvPr id="3" name="Content Placeholder 2"/>
          <p:cNvSpPr>
            <a:spLocks noGrp="1"/>
          </p:cNvSpPr>
          <p:nvPr>
            <p:ph idx="1"/>
          </p:nvPr>
        </p:nvSpPr>
        <p:spPr/>
        <p:txBody>
          <a:bodyPr/>
          <a:lstStyle/>
          <a:p>
            <a:r>
              <a:rPr lang="en-ZA" dirty="0" smtClean="0"/>
              <a:t>Hypothesis</a:t>
            </a:r>
          </a:p>
          <a:p>
            <a:pPr lvl="1"/>
            <a:r>
              <a:rPr lang="en-ZA" dirty="0" smtClean="0"/>
              <a:t>Inequality is bad for growth</a:t>
            </a:r>
          </a:p>
          <a:p>
            <a:pPr lvl="1"/>
            <a:r>
              <a:rPr lang="en-ZA" dirty="0" smtClean="0"/>
              <a:t>While some degree of inequality is accepted as normal, inequality undermines the growth process in important ways.</a:t>
            </a:r>
          </a:p>
          <a:p>
            <a:r>
              <a:rPr lang="en-ZA" dirty="0" smtClean="0"/>
              <a:t>Conclusion</a:t>
            </a:r>
          </a:p>
          <a:p>
            <a:pPr lvl="1"/>
            <a:r>
              <a:rPr lang="en-ZA" dirty="0" smtClean="0"/>
              <a:t>To support growth, South Africa needs more redistribution, but done carefully</a:t>
            </a:r>
            <a:endParaRPr lang="en-ZA" dirty="0"/>
          </a:p>
        </p:txBody>
      </p:sp>
      <p:sp>
        <p:nvSpPr>
          <p:cNvPr id="4" name="Slide Number Placeholder 3"/>
          <p:cNvSpPr>
            <a:spLocks noGrp="1"/>
          </p:cNvSpPr>
          <p:nvPr>
            <p:ph type="sldNum" sz="quarter" idx="12"/>
          </p:nvPr>
        </p:nvSpPr>
        <p:spPr/>
        <p:txBody>
          <a:bodyPr/>
          <a:lstStyle/>
          <a:p>
            <a:fld id="{7BF545AF-C626-4FE4-AAF5-C3C0FCFE186C}" type="slidenum">
              <a:rPr lang="en-ZA" smtClean="0"/>
              <a:t>2</a:t>
            </a:fld>
            <a:endParaRPr lang="en-ZA"/>
          </a:p>
        </p:txBody>
      </p:sp>
    </p:spTree>
    <p:extLst>
      <p:ext uri="{BB962C8B-B14F-4D97-AF65-F5344CB8AC3E}">
        <p14:creationId xmlns:p14="http://schemas.microsoft.com/office/powerpoint/2010/main" val="31831723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080120"/>
          </a:xfrm>
        </p:spPr>
        <p:txBody>
          <a:bodyPr>
            <a:normAutofit fontScale="90000"/>
          </a:bodyPr>
          <a:lstStyle/>
          <a:p>
            <a:r>
              <a:rPr lang="en-ZA" dirty="0" smtClean="0"/>
              <a:t>Lots of evidence that inequality is bad, including for the rich</a:t>
            </a:r>
            <a:endParaRPr lang="en-ZA" dirty="0"/>
          </a:p>
        </p:txBody>
      </p:sp>
      <p:sp>
        <p:nvSpPr>
          <p:cNvPr id="4" name="Slide Number Placeholder 3"/>
          <p:cNvSpPr>
            <a:spLocks noGrp="1"/>
          </p:cNvSpPr>
          <p:nvPr>
            <p:ph type="sldNum" sz="quarter" idx="12"/>
          </p:nvPr>
        </p:nvSpPr>
        <p:spPr/>
        <p:txBody>
          <a:bodyPr/>
          <a:lstStyle/>
          <a:p>
            <a:fld id="{7BF545AF-C626-4FE4-AAF5-C3C0FCFE186C}" type="slidenum">
              <a:rPr lang="en-ZA" smtClean="0"/>
              <a:t>3</a:t>
            </a:fld>
            <a:endParaRPr lang="en-ZA"/>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412776"/>
            <a:ext cx="4129088"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412777"/>
            <a:ext cx="4248471"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4077073"/>
            <a:ext cx="4129088" cy="273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88411" y="4077073"/>
            <a:ext cx="4232059" cy="2736699"/>
          </a:xfrm>
          <a:prstGeom prst="rect">
            <a:avLst/>
          </a:prstGeom>
        </p:spPr>
      </p:pic>
    </p:spTree>
    <p:extLst>
      <p:ext uri="{BB962C8B-B14F-4D97-AF65-F5344CB8AC3E}">
        <p14:creationId xmlns:p14="http://schemas.microsoft.com/office/powerpoint/2010/main" val="24741773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solidFill>
                  <a:srgbClr val="FF0000"/>
                </a:solidFill>
              </a:rPr>
              <a:t>But is inequality good for growth? </a:t>
            </a:r>
            <a:br>
              <a:rPr lang="en-ZA" dirty="0" smtClean="0">
                <a:solidFill>
                  <a:srgbClr val="FF0000"/>
                </a:solidFill>
              </a:rPr>
            </a:br>
            <a:r>
              <a:rPr lang="en-ZA" dirty="0" smtClean="0">
                <a:solidFill>
                  <a:srgbClr val="FF0000"/>
                </a:solidFill>
              </a:rPr>
              <a:t>What do the models say</a:t>
            </a:r>
            <a:endParaRPr lang="en-ZA" dirty="0">
              <a:solidFill>
                <a:srgbClr val="FF0000"/>
              </a:solidFill>
            </a:endParaRPr>
          </a:p>
        </p:txBody>
      </p:sp>
      <p:sp>
        <p:nvSpPr>
          <p:cNvPr id="4" name="Text Placeholder 3"/>
          <p:cNvSpPr>
            <a:spLocks noGrp="1"/>
          </p:cNvSpPr>
          <p:nvPr>
            <p:ph type="body" idx="1"/>
          </p:nvPr>
        </p:nvSpPr>
        <p:spPr/>
        <p:txBody>
          <a:bodyPr/>
          <a:lstStyle/>
          <a:p>
            <a:r>
              <a:rPr lang="en-ZA" dirty="0" smtClean="0"/>
              <a:t>Classical model</a:t>
            </a:r>
            <a:endParaRPr lang="en-ZA" dirty="0"/>
          </a:p>
        </p:txBody>
      </p:sp>
      <p:sp>
        <p:nvSpPr>
          <p:cNvPr id="5" name="Content Placeholder 4"/>
          <p:cNvSpPr>
            <a:spLocks noGrp="1"/>
          </p:cNvSpPr>
          <p:nvPr>
            <p:ph sz="half" idx="2"/>
          </p:nvPr>
        </p:nvSpPr>
        <p:spPr/>
        <p:txBody>
          <a:bodyPr>
            <a:normAutofit fontScale="92500" lnSpcReduction="10000"/>
          </a:bodyPr>
          <a:lstStyle/>
          <a:p>
            <a:r>
              <a:rPr lang="en-ZA" dirty="0" smtClean="0"/>
              <a:t>Savings is the main determinant for long run growth</a:t>
            </a:r>
          </a:p>
          <a:p>
            <a:r>
              <a:rPr lang="en-ZA" dirty="0" smtClean="0"/>
              <a:t>Inequality is good for growth because it distributes income to those with a higher marginal propensity to save</a:t>
            </a:r>
          </a:p>
          <a:p>
            <a:r>
              <a:rPr lang="en-ZA" dirty="0" smtClean="0"/>
              <a:t>Variations of the classical model</a:t>
            </a:r>
          </a:p>
          <a:p>
            <a:pPr lvl="1"/>
            <a:r>
              <a:rPr lang="en-ZA" dirty="0" smtClean="0"/>
              <a:t>Inequality is good for growth when credit markets function perfectly</a:t>
            </a:r>
            <a:endParaRPr lang="en-ZA" dirty="0"/>
          </a:p>
        </p:txBody>
      </p:sp>
      <p:sp>
        <p:nvSpPr>
          <p:cNvPr id="6" name="Text Placeholder 5"/>
          <p:cNvSpPr>
            <a:spLocks noGrp="1"/>
          </p:cNvSpPr>
          <p:nvPr>
            <p:ph type="body" sz="quarter" idx="3"/>
          </p:nvPr>
        </p:nvSpPr>
        <p:spPr/>
        <p:txBody>
          <a:bodyPr/>
          <a:lstStyle/>
          <a:p>
            <a:r>
              <a:rPr lang="en-ZA" dirty="0" smtClean="0"/>
              <a:t>Keynesian model</a:t>
            </a:r>
            <a:endParaRPr lang="en-ZA" dirty="0"/>
          </a:p>
        </p:txBody>
      </p:sp>
      <p:sp>
        <p:nvSpPr>
          <p:cNvPr id="7" name="Content Placeholder 6"/>
          <p:cNvSpPr>
            <a:spLocks noGrp="1"/>
          </p:cNvSpPr>
          <p:nvPr>
            <p:ph sz="quarter" idx="4"/>
          </p:nvPr>
        </p:nvSpPr>
        <p:spPr/>
        <p:txBody>
          <a:bodyPr/>
          <a:lstStyle/>
          <a:p>
            <a:r>
              <a:rPr lang="en-ZA" dirty="0" smtClean="0"/>
              <a:t>Consumption is the main determinant of growth</a:t>
            </a:r>
          </a:p>
          <a:p>
            <a:r>
              <a:rPr lang="en-ZA" dirty="0" smtClean="0"/>
              <a:t>Inequality is bad for growth because it redistributes money away from those with a higher marginal propensity to consume</a:t>
            </a:r>
          </a:p>
          <a:p>
            <a:r>
              <a:rPr lang="en-ZA" dirty="0" smtClean="0"/>
              <a:t>Rich have declining marginal productivity of investment</a:t>
            </a:r>
            <a:endParaRPr lang="en-ZA" dirty="0"/>
          </a:p>
        </p:txBody>
      </p:sp>
      <p:sp>
        <p:nvSpPr>
          <p:cNvPr id="8" name="Slide Number Placeholder 7"/>
          <p:cNvSpPr>
            <a:spLocks noGrp="1"/>
          </p:cNvSpPr>
          <p:nvPr>
            <p:ph type="sldNum" sz="quarter" idx="12"/>
          </p:nvPr>
        </p:nvSpPr>
        <p:spPr/>
        <p:txBody>
          <a:bodyPr/>
          <a:lstStyle/>
          <a:p>
            <a:fld id="{7BF545AF-C626-4FE4-AAF5-C3C0FCFE186C}" type="slidenum">
              <a:rPr lang="en-ZA" smtClean="0"/>
              <a:t>4</a:t>
            </a:fld>
            <a:endParaRPr lang="en-ZA"/>
          </a:p>
        </p:txBody>
      </p:sp>
    </p:spTree>
    <p:extLst>
      <p:ext uri="{BB962C8B-B14F-4D97-AF65-F5344CB8AC3E}">
        <p14:creationId xmlns:p14="http://schemas.microsoft.com/office/powerpoint/2010/main" val="35409550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solidFill>
                  <a:srgbClr val="FF0000"/>
                </a:solidFill>
              </a:rPr>
              <a:t>Is inequality good for growth? </a:t>
            </a:r>
            <a:br>
              <a:rPr lang="en-ZA" dirty="0" smtClean="0">
                <a:solidFill>
                  <a:srgbClr val="FF0000"/>
                </a:solidFill>
              </a:rPr>
            </a:br>
            <a:r>
              <a:rPr lang="en-ZA" dirty="0" smtClean="0">
                <a:solidFill>
                  <a:srgbClr val="FF0000"/>
                </a:solidFill>
              </a:rPr>
              <a:t>What do the models say</a:t>
            </a:r>
            <a:endParaRPr lang="en-ZA" dirty="0">
              <a:solidFill>
                <a:srgbClr val="FF0000"/>
              </a:solidFill>
            </a:endParaRPr>
          </a:p>
        </p:txBody>
      </p:sp>
      <p:sp>
        <p:nvSpPr>
          <p:cNvPr id="4" name="Text Placeholder 3"/>
          <p:cNvSpPr>
            <a:spLocks noGrp="1"/>
          </p:cNvSpPr>
          <p:nvPr>
            <p:ph type="body" idx="1"/>
          </p:nvPr>
        </p:nvSpPr>
        <p:spPr/>
        <p:txBody>
          <a:bodyPr/>
          <a:lstStyle/>
          <a:p>
            <a:r>
              <a:rPr lang="en-ZA" dirty="0" smtClean="0"/>
              <a:t>Political economy models</a:t>
            </a:r>
            <a:endParaRPr lang="en-ZA" dirty="0"/>
          </a:p>
        </p:txBody>
      </p:sp>
      <p:sp>
        <p:nvSpPr>
          <p:cNvPr id="5" name="Content Placeholder 4"/>
          <p:cNvSpPr>
            <a:spLocks noGrp="1"/>
          </p:cNvSpPr>
          <p:nvPr>
            <p:ph sz="half" idx="2"/>
          </p:nvPr>
        </p:nvSpPr>
        <p:spPr/>
        <p:txBody>
          <a:bodyPr>
            <a:normAutofit/>
          </a:bodyPr>
          <a:lstStyle/>
          <a:p>
            <a:r>
              <a:rPr lang="en-ZA" dirty="0" smtClean="0"/>
              <a:t>Inequality is bad for growth because it result is more redistribution which undermines effort and hence growth</a:t>
            </a:r>
          </a:p>
          <a:p>
            <a:r>
              <a:rPr lang="en-ZA" dirty="0" smtClean="0"/>
              <a:t>Inequality is bad for growth because it weakens political institutions and this is bad for growth</a:t>
            </a:r>
          </a:p>
        </p:txBody>
      </p:sp>
      <p:sp>
        <p:nvSpPr>
          <p:cNvPr id="6" name="Text Placeholder 5"/>
          <p:cNvSpPr>
            <a:spLocks noGrp="1"/>
          </p:cNvSpPr>
          <p:nvPr>
            <p:ph type="body" sz="quarter" idx="3"/>
          </p:nvPr>
        </p:nvSpPr>
        <p:spPr/>
        <p:txBody>
          <a:bodyPr/>
          <a:lstStyle/>
          <a:p>
            <a:r>
              <a:rPr lang="en-ZA" dirty="0" smtClean="0"/>
              <a:t>Human capital models</a:t>
            </a:r>
            <a:endParaRPr lang="en-ZA" dirty="0"/>
          </a:p>
        </p:txBody>
      </p:sp>
      <p:sp>
        <p:nvSpPr>
          <p:cNvPr id="7" name="Content Placeholder 6"/>
          <p:cNvSpPr>
            <a:spLocks noGrp="1"/>
          </p:cNvSpPr>
          <p:nvPr>
            <p:ph sz="quarter" idx="4"/>
          </p:nvPr>
        </p:nvSpPr>
        <p:spPr/>
        <p:txBody>
          <a:bodyPr/>
          <a:lstStyle/>
          <a:p>
            <a:r>
              <a:rPr lang="en-ZA" dirty="0" smtClean="0"/>
              <a:t>In conditions of imperfect credit markets, inequality reduces investment in human capital and is therefore bad for growth</a:t>
            </a:r>
          </a:p>
          <a:p>
            <a:r>
              <a:rPr lang="en-ZA" dirty="0" smtClean="0"/>
              <a:t>In a learning by doing model, the poor cannot accumulate sufficient human capital to get out of poverty</a:t>
            </a:r>
            <a:endParaRPr lang="en-ZA" dirty="0"/>
          </a:p>
        </p:txBody>
      </p:sp>
      <p:sp>
        <p:nvSpPr>
          <p:cNvPr id="3" name="Slide Number Placeholder 2"/>
          <p:cNvSpPr>
            <a:spLocks noGrp="1"/>
          </p:cNvSpPr>
          <p:nvPr>
            <p:ph type="sldNum" sz="quarter" idx="12"/>
          </p:nvPr>
        </p:nvSpPr>
        <p:spPr/>
        <p:txBody>
          <a:bodyPr/>
          <a:lstStyle/>
          <a:p>
            <a:fld id="{7BF545AF-C626-4FE4-AAF5-C3C0FCFE186C}" type="slidenum">
              <a:rPr lang="en-ZA" smtClean="0"/>
              <a:t>5</a:t>
            </a:fld>
            <a:endParaRPr lang="en-ZA"/>
          </a:p>
        </p:txBody>
      </p:sp>
    </p:spTree>
    <p:extLst>
      <p:ext uri="{BB962C8B-B14F-4D97-AF65-F5344CB8AC3E}">
        <p14:creationId xmlns:p14="http://schemas.microsoft.com/office/powerpoint/2010/main" val="24967779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Inequality is good for growth?</a:t>
            </a:r>
            <a:endParaRPr lang="en-ZA" dirty="0"/>
          </a:p>
        </p:txBody>
      </p:sp>
      <p:sp>
        <p:nvSpPr>
          <p:cNvPr id="3" name="Content Placeholder 2"/>
          <p:cNvSpPr>
            <a:spLocks noGrp="1"/>
          </p:cNvSpPr>
          <p:nvPr>
            <p:ph idx="1"/>
          </p:nvPr>
        </p:nvSpPr>
        <p:spPr>
          <a:xfrm>
            <a:off x="251520" y="1412776"/>
            <a:ext cx="8435280" cy="4713387"/>
          </a:xfrm>
        </p:spPr>
        <p:txBody>
          <a:bodyPr>
            <a:normAutofit fontScale="92500" lnSpcReduction="10000"/>
          </a:bodyPr>
          <a:lstStyle/>
          <a:p>
            <a:r>
              <a:rPr lang="en-ZA" dirty="0" err="1" smtClean="0"/>
              <a:t>Kaldor</a:t>
            </a:r>
            <a:endParaRPr lang="en-ZA" dirty="0" smtClean="0"/>
          </a:p>
          <a:p>
            <a:pPr lvl="1"/>
            <a:r>
              <a:rPr lang="en-ZA" dirty="0" smtClean="0"/>
              <a:t>Rich have a higher marginal propensity to save and savings drive long run growth</a:t>
            </a:r>
          </a:p>
          <a:p>
            <a:pPr lvl="1"/>
            <a:r>
              <a:rPr lang="en-ZA" dirty="0" smtClean="0"/>
              <a:t>Investment indivisibilities</a:t>
            </a:r>
          </a:p>
          <a:p>
            <a:pPr lvl="2"/>
            <a:r>
              <a:rPr lang="en-ZA" dirty="0" smtClean="0"/>
              <a:t>Initial stage investment requires large amounts of capital and only the rich have this amount of capital</a:t>
            </a:r>
          </a:p>
          <a:p>
            <a:pPr lvl="1"/>
            <a:r>
              <a:rPr lang="en-ZA" dirty="0" smtClean="0"/>
              <a:t>Incentive considerations, </a:t>
            </a:r>
            <a:r>
              <a:rPr lang="en-ZA" dirty="0" err="1" smtClean="0"/>
              <a:t>Mirrlees</a:t>
            </a:r>
            <a:r>
              <a:rPr lang="en-ZA" dirty="0" smtClean="0"/>
              <a:t>, 1971</a:t>
            </a:r>
          </a:p>
          <a:p>
            <a:r>
              <a:rPr lang="en-ZA" dirty="0" smtClean="0"/>
              <a:t>Arthur </a:t>
            </a:r>
            <a:r>
              <a:rPr lang="en-ZA" dirty="0" err="1" smtClean="0"/>
              <a:t>Okun</a:t>
            </a:r>
            <a:r>
              <a:rPr lang="en-ZA" dirty="0" smtClean="0"/>
              <a:t>, 1975, </a:t>
            </a:r>
          </a:p>
          <a:p>
            <a:pPr lvl="1"/>
            <a:r>
              <a:rPr lang="en-ZA" i="1" dirty="0" smtClean="0"/>
              <a:t>The Big </a:t>
            </a:r>
            <a:r>
              <a:rPr lang="en-ZA" i="1" dirty="0" err="1" smtClean="0"/>
              <a:t>Tradeoff</a:t>
            </a:r>
            <a:r>
              <a:rPr lang="en-ZA" dirty="0" smtClean="0"/>
              <a:t>, argues that equality reduces incentives to work harder; redistribution is like a ‘leaky bucket’ </a:t>
            </a:r>
          </a:p>
        </p:txBody>
      </p:sp>
      <p:sp>
        <p:nvSpPr>
          <p:cNvPr id="4" name="Slide Number Placeholder 3"/>
          <p:cNvSpPr>
            <a:spLocks noGrp="1"/>
          </p:cNvSpPr>
          <p:nvPr>
            <p:ph type="sldNum" sz="quarter" idx="12"/>
          </p:nvPr>
        </p:nvSpPr>
        <p:spPr/>
        <p:txBody>
          <a:bodyPr/>
          <a:lstStyle/>
          <a:p>
            <a:fld id="{7BF545AF-C626-4FE4-AAF5-C3C0FCFE186C}" type="slidenum">
              <a:rPr lang="en-ZA" smtClean="0"/>
              <a:t>6</a:t>
            </a:fld>
            <a:endParaRPr lang="en-ZA"/>
          </a:p>
        </p:txBody>
      </p:sp>
    </p:spTree>
    <p:extLst>
      <p:ext uri="{BB962C8B-B14F-4D97-AF65-F5344CB8AC3E}">
        <p14:creationId xmlns:p14="http://schemas.microsoft.com/office/powerpoint/2010/main" val="38480915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normAutofit/>
          </a:bodyPr>
          <a:lstStyle/>
          <a:p>
            <a:r>
              <a:rPr lang="en-ZA" sz="3600" dirty="0" smtClean="0"/>
              <a:t>What does the empirical research suggest?</a:t>
            </a:r>
            <a:endParaRPr lang="en-ZA" sz="3600" dirty="0"/>
          </a:p>
        </p:txBody>
      </p:sp>
      <p:sp>
        <p:nvSpPr>
          <p:cNvPr id="7" name="Content Placeholder 6"/>
          <p:cNvSpPr>
            <a:spLocks noGrp="1"/>
          </p:cNvSpPr>
          <p:nvPr>
            <p:ph idx="1"/>
          </p:nvPr>
        </p:nvSpPr>
        <p:spPr>
          <a:xfrm>
            <a:off x="457200" y="1196752"/>
            <a:ext cx="8229600" cy="5184576"/>
          </a:xfrm>
        </p:spPr>
        <p:txBody>
          <a:bodyPr>
            <a:noAutofit/>
          </a:bodyPr>
          <a:lstStyle/>
          <a:p>
            <a:r>
              <a:rPr lang="en-ZA" sz="1600" dirty="0" err="1" smtClean="0"/>
              <a:t>Kuznet’s</a:t>
            </a:r>
            <a:r>
              <a:rPr lang="en-ZA" sz="1600" dirty="0" smtClean="0"/>
              <a:t> curve??</a:t>
            </a:r>
          </a:p>
          <a:p>
            <a:r>
              <a:rPr lang="en-ZA" sz="1600" dirty="0" smtClean="0"/>
              <a:t>Three empirical studies that focus on the short-run relationship (Li and </a:t>
            </a:r>
            <a:r>
              <a:rPr lang="en-ZA" sz="1600" dirty="0" err="1" smtClean="0"/>
              <a:t>Zou</a:t>
            </a:r>
            <a:r>
              <a:rPr lang="en-ZA" sz="1600" dirty="0" smtClean="0"/>
              <a:t>, 1998; Forbes, 2000; </a:t>
            </a:r>
            <a:r>
              <a:rPr lang="en-ZA" sz="1600" dirty="0" err="1" smtClean="0"/>
              <a:t>Deininger</a:t>
            </a:r>
            <a:r>
              <a:rPr lang="en-ZA" sz="1600" dirty="0" smtClean="0"/>
              <a:t> and </a:t>
            </a:r>
            <a:r>
              <a:rPr lang="en-ZA" sz="1600" dirty="0" err="1" smtClean="0"/>
              <a:t>Olinto</a:t>
            </a:r>
            <a:r>
              <a:rPr lang="en-ZA" sz="1600" dirty="0" smtClean="0"/>
              <a:t>, 2000) find a positive partial correlation between inequality and growth, whereas </a:t>
            </a:r>
          </a:p>
          <a:p>
            <a:r>
              <a:rPr lang="en-ZA" sz="1600" dirty="0" smtClean="0"/>
              <a:t>Studies which use data over a longer time span tend to find a negative partial correlation between inequality and growth. </a:t>
            </a:r>
          </a:p>
          <a:p>
            <a:r>
              <a:rPr lang="en-ZA" sz="1600" dirty="0" err="1" smtClean="0"/>
              <a:t>Alesina</a:t>
            </a:r>
            <a:r>
              <a:rPr lang="en-ZA" sz="1600" dirty="0" smtClean="0"/>
              <a:t> and </a:t>
            </a:r>
            <a:r>
              <a:rPr lang="en-ZA" sz="1600" dirty="0" err="1" smtClean="0"/>
              <a:t>Rodrik</a:t>
            </a:r>
            <a:r>
              <a:rPr lang="en-ZA" sz="1600" dirty="0" smtClean="0"/>
              <a:t> (1994), </a:t>
            </a:r>
            <a:r>
              <a:rPr lang="en-ZA" sz="1600" dirty="0" err="1" smtClean="0"/>
              <a:t>Birdsall</a:t>
            </a:r>
            <a:r>
              <a:rPr lang="en-ZA" sz="1600" dirty="0" smtClean="0"/>
              <a:t>, Ross and Sabot (1995), </a:t>
            </a:r>
            <a:r>
              <a:rPr lang="en-ZA" sz="1600" dirty="0" err="1" smtClean="0"/>
              <a:t>Sylwester</a:t>
            </a:r>
            <a:r>
              <a:rPr lang="en-ZA" sz="1600" dirty="0" smtClean="0"/>
              <a:t> (2000) and Easterly (2000) all obtain a negative partial correlation between income inequality and economic growth. </a:t>
            </a:r>
          </a:p>
          <a:p>
            <a:r>
              <a:rPr lang="en-ZA" sz="1600" dirty="0" err="1" smtClean="0"/>
              <a:t>Barro</a:t>
            </a:r>
            <a:r>
              <a:rPr lang="en-ZA" sz="1600" dirty="0" smtClean="0"/>
              <a:t> (2000) finds evidence of a negative relationship for poor countries, but a positive relationship for rich countries. </a:t>
            </a:r>
          </a:p>
          <a:p>
            <a:r>
              <a:rPr lang="en-ZA" sz="1600" dirty="0" smtClean="0"/>
              <a:t>In contrast, </a:t>
            </a:r>
            <a:r>
              <a:rPr lang="en-ZA" sz="1600" dirty="0" err="1" smtClean="0"/>
              <a:t>Perotti</a:t>
            </a:r>
            <a:r>
              <a:rPr lang="en-ZA" sz="1600" dirty="0" smtClean="0"/>
              <a:t> finds evidence of a negative correlation between inequality and growth, with some suggestion that the correlation may be insignificant for poor countries. </a:t>
            </a:r>
          </a:p>
          <a:p>
            <a:r>
              <a:rPr lang="en-ZA" sz="1600" dirty="0" err="1" smtClean="0"/>
              <a:t>Persson</a:t>
            </a:r>
            <a:r>
              <a:rPr lang="en-ZA" sz="1600" dirty="0" smtClean="0"/>
              <a:t> and </a:t>
            </a:r>
            <a:r>
              <a:rPr lang="en-ZA" sz="1600" dirty="0" err="1" smtClean="0"/>
              <a:t>Tabellini</a:t>
            </a:r>
            <a:r>
              <a:rPr lang="en-ZA" sz="1600" dirty="0" smtClean="0"/>
              <a:t> (1994) find a negative correlation for democracies only, whereas </a:t>
            </a:r>
          </a:p>
          <a:p>
            <a:r>
              <a:rPr lang="en-ZA" sz="1600" dirty="0" smtClean="0"/>
              <a:t>Clarke (1995) obtains a negative correlation for both democracies and non-democracies. </a:t>
            </a:r>
          </a:p>
          <a:p>
            <a:r>
              <a:rPr lang="en-ZA" sz="1600" dirty="0" err="1" smtClean="0"/>
              <a:t>Deininger</a:t>
            </a:r>
            <a:r>
              <a:rPr lang="en-ZA" sz="1600" dirty="0" smtClean="0"/>
              <a:t> and Squire (1998) and </a:t>
            </a:r>
            <a:r>
              <a:rPr lang="en-ZA" sz="1600" dirty="0" err="1" smtClean="0"/>
              <a:t>Castelló</a:t>
            </a:r>
            <a:r>
              <a:rPr lang="en-ZA" sz="1600" dirty="0" smtClean="0"/>
              <a:t> and </a:t>
            </a:r>
            <a:r>
              <a:rPr lang="en-ZA" sz="1600" dirty="0" err="1" smtClean="0"/>
              <a:t>Doménech</a:t>
            </a:r>
            <a:r>
              <a:rPr lang="en-ZA" sz="1600" dirty="0" smtClean="0"/>
              <a:t> (2001) obtain a negative coefficient, but this becomes insignificant once continental dummies are included in the regression equation. </a:t>
            </a:r>
          </a:p>
        </p:txBody>
      </p:sp>
      <p:sp>
        <p:nvSpPr>
          <p:cNvPr id="8" name="Slide Number Placeholder 7"/>
          <p:cNvSpPr>
            <a:spLocks noGrp="1"/>
          </p:cNvSpPr>
          <p:nvPr>
            <p:ph type="sldNum" sz="quarter" idx="12"/>
          </p:nvPr>
        </p:nvSpPr>
        <p:spPr/>
        <p:txBody>
          <a:bodyPr/>
          <a:lstStyle/>
          <a:p>
            <a:fld id="{7BF545AF-C626-4FE4-AAF5-C3C0FCFE186C}" type="slidenum">
              <a:rPr lang="en-ZA" smtClean="0"/>
              <a:t>7</a:t>
            </a:fld>
            <a:endParaRPr lang="en-ZA"/>
          </a:p>
        </p:txBody>
      </p:sp>
    </p:spTree>
    <p:extLst>
      <p:ext uri="{BB962C8B-B14F-4D97-AF65-F5344CB8AC3E}">
        <p14:creationId xmlns:p14="http://schemas.microsoft.com/office/powerpoint/2010/main" val="581398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normAutofit/>
          </a:bodyPr>
          <a:lstStyle/>
          <a:p>
            <a:r>
              <a:rPr lang="en-ZA" sz="3600" dirty="0" smtClean="0"/>
              <a:t>What does the empirical research suggest?</a:t>
            </a:r>
            <a:endParaRPr lang="en-ZA" sz="3600" dirty="0"/>
          </a:p>
        </p:txBody>
      </p:sp>
      <p:sp>
        <p:nvSpPr>
          <p:cNvPr id="7" name="Content Placeholder 6"/>
          <p:cNvSpPr>
            <a:spLocks noGrp="1"/>
          </p:cNvSpPr>
          <p:nvPr>
            <p:ph idx="1"/>
          </p:nvPr>
        </p:nvSpPr>
        <p:spPr>
          <a:xfrm>
            <a:off x="457200" y="1196752"/>
            <a:ext cx="8435280" cy="5184576"/>
          </a:xfrm>
        </p:spPr>
        <p:txBody>
          <a:bodyPr>
            <a:noAutofit/>
          </a:bodyPr>
          <a:lstStyle/>
          <a:p>
            <a:r>
              <a:rPr lang="en-ZA" sz="2000" dirty="0"/>
              <a:t>Keefer and Knack (2000) find evidence of a negative correlation between income inequality and growth, but this correlation becomes insignificant once a measure of property rights is included as a control variable</a:t>
            </a:r>
            <a:r>
              <a:rPr lang="en-ZA" sz="2000" dirty="0" smtClean="0"/>
              <a:t>.</a:t>
            </a:r>
          </a:p>
          <a:p>
            <a:r>
              <a:rPr lang="en-ZA" sz="2000" dirty="0" smtClean="0"/>
              <a:t>Berg, </a:t>
            </a:r>
            <a:r>
              <a:rPr lang="en-ZA" sz="2000" dirty="0" err="1" smtClean="0"/>
              <a:t>Ostry</a:t>
            </a:r>
            <a:r>
              <a:rPr lang="en-ZA" sz="2000" dirty="0" smtClean="0"/>
              <a:t> and </a:t>
            </a:r>
            <a:r>
              <a:rPr lang="en-ZA" sz="2000" dirty="0" err="1" smtClean="0"/>
              <a:t>Zettelmeyer</a:t>
            </a:r>
            <a:r>
              <a:rPr lang="en-ZA" sz="2000" dirty="0" smtClean="0"/>
              <a:t>, 2011 argue that more equal countries have longer growth spells</a:t>
            </a:r>
          </a:p>
          <a:p>
            <a:pPr lvl="1"/>
            <a:r>
              <a:rPr lang="en-ZA" sz="1800" dirty="0" smtClean="0"/>
              <a:t>Note that Berg and </a:t>
            </a:r>
            <a:r>
              <a:rPr lang="en-ZA" sz="1800" dirty="0" err="1" smtClean="0"/>
              <a:t>Ostry</a:t>
            </a:r>
            <a:r>
              <a:rPr lang="en-ZA" sz="1800" dirty="0" smtClean="0"/>
              <a:t> work for the IMF</a:t>
            </a:r>
          </a:p>
          <a:p>
            <a:r>
              <a:rPr lang="en-ZA" sz="2000" dirty="0" smtClean="0"/>
              <a:t>Michael </a:t>
            </a:r>
            <a:r>
              <a:rPr lang="en-ZA" sz="2000" dirty="0" err="1"/>
              <a:t>Todaro's</a:t>
            </a:r>
            <a:r>
              <a:rPr lang="en-ZA" sz="2000" dirty="0"/>
              <a:t> book </a:t>
            </a:r>
            <a:r>
              <a:rPr lang="en-ZA" sz="2000" i="1" dirty="0"/>
              <a:t>Economic Development </a:t>
            </a:r>
            <a:r>
              <a:rPr lang="en-ZA" sz="2000" dirty="0"/>
              <a:t>provides four general arguments why "greater equality in developing countries may in fact be a condition for self-sustaining economic growth,“ namely: </a:t>
            </a:r>
          </a:p>
          <a:p>
            <a:pPr marL="914400" lvl="1" indent="-457200">
              <a:buFont typeface="+mj-lt"/>
              <a:buAutoNum type="alphaLcParenR"/>
            </a:pPr>
            <a:r>
              <a:rPr lang="en-ZA" sz="1800" dirty="0" smtClean="0"/>
              <a:t>Dissaving </a:t>
            </a:r>
            <a:r>
              <a:rPr lang="en-ZA" sz="1800" dirty="0"/>
              <a:t>and or unproductive investment by the rich; </a:t>
            </a:r>
          </a:p>
          <a:p>
            <a:pPr marL="914400" lvl="1" indent="-457200">
              <a:buFont typeface="+mj-lt"/>
              <a:buAutoNum type="alphaLcParenR"/>
            </a:pPr>
            <a:r>
              <a:rPr lang="en-ZA" sz="1800" dirty="0"/>
              <a:t>L</a:t>
            </a:r>
            <a:r>
              <a:rPr lang="en-ZA" sz="1800" dirty="0" smtClean="0"/>
              <a:t>ower </a:t>
            </a:r>
            <a:r>
              <a:rPr lang="en-ZA" sz="1800" dirty="0"/>
              <a:t>levels of human capital held by the poor; </a:t>
            </a:r>
          </a:p>
          <a:p>
            <a:pPr marL="914400" lvl="1" indent="-457200">
              <a:buFont typeface="+mj-lt"/>
              <a:buAutoNum type="alphaLcParenR"/>
            </a:pPr>
            <a:r>
              <a:rPr lang="en-ZA" sz="1800" dirty="0" smtClean="0"/>
              <a:t>Demand </a:t>
            </a:r>
            <a:r>
              <a:rPr lang="en-ZA" sz="1800" dirty="0"/>
              <a:t>pattern of the poor being more biased towards local goods; and </a:t>
            </a:r>
          </a:p>
          <a:p>
            <a:pPr marL="914400" lvl="1" indent="-457200">
              <a:buFont typeface="+mj-lt"/>
              <a:buAutoNum type="alphaLcParenR"/>
            </a:pPr>
            <a:r>
              <a:rPr lang="en-ZA" sz="1800" dirty="0"/>
              <a:t>P</a:t>
            </a:r>
            <a:r>
              <a:rPr lang="en-ZA" sz="1800" dirty="0" smtClean="0"/>
              <a:t>olitical </a:t>
            </a:r>
            <a:r>
              <a:rPr lang="en-ZA" sz="1800" dirty="0"/>
              <a:t>rejection by the masses</a:t>
            </a:r>
            <a:r>
              <a:rPr lang="en-ZA" sz="1800" dirty="0" smtClean="0"/>
              <a:t>.</a:t>
            </a:r>
          </a:p>
          <a:p>
            <a:pPr marL="514350" indent="-457200"/>
            <a:r>
              <a:rPr lang="en-ZA" sz="2000" dirty="0" smtClean="0"/>
              <a:t>Wilkinson and Pickett in their book, </a:t>
            </a:r>
            <a:r>
              <a:rPr lang="en-ZA" sz="2000" i="1" dirty="0" smtClean="0"/>
              <a:t>The Spirit Level, 2009 </a:t>
            </a:r>
            <a:r>
              <a:rPr lang="en-ZA" sz="2000" dirty="0" smtClean="0"/>
              <a:t>argue that inequality is bad for the rich too</a:t>
            </a:r>
            <a:endParaRPr lang="en-ZA" sz="2000" dirty="0"/>
          </a:p>
        </p:txBody>
      </p:sp>
      <p:sp>
        <p:nvSpPr>
          <p:cNvPr id="8" name="Slide Number Placeholder 7"/>
          <p:cNvSpPr>
            <a:spLocks noGrp="1"/>
          </p:cNvSpPr>
          <p:nvPr>
            <p:ph type="sldNum" sz="quarter" idx="12"/>
          </p:nvPr>
        </p:nvSpPr>
        <p:spPr/>
        <p:txBody>
          <a:bodyPr/>
          <a:lstStyle/>
          <a:p>
            <a:fld id="{7BF545AF-C626-4FE4-AAF5-C3C0FCFE186C}" type="slidenum">
              <a:rPr lang="en-ZA" smtClean="0"/>
              <a:t>8</a:t>
            </a:fld>
            <a:endParaRPr lang="en-ZA"/>
          </a:p>
        </p:txBody>
      </p:sp>
    </p:spTree>
    <p:extLst>
      <p:ext uri="{BB962C8B-B14F-4D97-AF65-F5344CB8AC3E}">
        <p14:creationId xmlns:p14="http://schemas.microsoft.com/office/powerpoint/2010/main" val="3185389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3968" y="1377404"/>
            <a:ext cx="4608512" cy="4931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fontScale="90000"/>
          </a:bodyPr>
          <a:lstStyle/>
          <a:p>
            <a:r>
              <a:rPr lang="en-ZA" dirty="0" smtClean="0"/>
              <a:t>Mechanisms by which inequality affects growth</a:t>
            </a:r>
            <a:endParaRPr lang="en-ZA" dirty="0"/>
          </a:p>
        </p:txBody>
      </p:sp>
      <p:sp>
        <p:nvSpPr>
          <p:cNvPr id="3" name="Content Placeholder 2"/>
          <p:cNvSpPr>
            <a:spLocks noGrp="1"/>
          </p:cNvSpPr>
          <p:nvPr>
            <p:ph idx="1"/>
          </p:nvPr>
        </p:nvSpPr>
        <p:spPr/>
        <p:txBody>
          <a:bodyPr>
            <a:normAutofit fontScale="77500" lnSpcReduction="20000"/>
          </a:bodyPr>
          <a:lstStyle/>
          <a:p>
            <a:r>
              <a:rPr lang="en-ZA" dirty="0" smtClean="0"/>
              <a:t>Macroeconomic factors</a:t>
            </a:r>
          </a:p>
          <a:p>
            <a:pPr lvl="1"/>
            <a:r>
              <a:rPr lang="en-ZA" dirty="0" smtClean="0"/>
              <a:t>Stability</a:t>
            </a:r>
          </a:p>
          <a:p>
            <a:pPr lvl="1"/>
            <a:r>
              <a:rPr lang="en-ZA" dirty="0" smtClean="0"/>
              <a:t>Financial </a:t>
            </a:r>
            <a:r>
              <a:rPr lang="en-ZA" smtClean="0"/>
              <a:t>market risk</a:t>
            </a:r>
          </a:p>
          <a:p>
            <a:r>
              <a:rPr lang="en-ZA" dirty="0" smtClean="0"/>
              <a:t>Political factors</a:t>
            </a:r>
          </a:p>
          <a:p>
            <a:pPr lvl="1"/>
            <a:r>
              <a:rPr lang="en-ZA" dirty="0" smtClean="0"/>
              <a:t>Redistribution</a:t>
            </a:r>
          </a:p>
          <a:p>
            <a:pPr lvl="1"/>
            <a:r>
              <a:rPr lang="en-ZA" dirty="0" smtClean="0"/>
              <a:t>Institutions, including trust </a:t>
            </a:r>
          </a:p>
          <a:p>
            <a:r>
              <a:rPr lang="en-ZA" dirty="0" smtClean="0"/>
              <a:t>Credit market failures</a:t>
            </a:r>
          </a:p>
          <a:p>
            <a:pPr lvl="1"/>
            <a:r>
              <a:rPr lang="en-ZA" dirty="0" smtClean="0"/>
              <a:t>Investment opportunities</a:t>
            </a:r>
          </a:p>
          <a:p>
            <a:pPr lvl="1"/>
            <a:r>
              <a:rPr lang="en-ZA" dirty="0" smtClean="0"/>
              <a:t>Aspirational consumption</a:t>
            </a:r>
          </a:p>
          <a:p>
            <a:r>
              <a:rPr lang="en-ZA" dirty="0" smtClean="0"/>
              <a:t>Human capital formation</a:t>
            </a:r>
          </a:p>
          <a:p>
            <a:pPr lvl="1"/>
            <a:r>
              <a:rPr lang="en-ZA" dirty="0" smtClean="0"/>
              <a:t>Credit markets</a:t>
            </a:r>
          </a:p>
          <a:p>
            <a:pPr lvl="1"/>
            <a:r>
              <a:rPr lang="en-ZA" dirty="0" smtClean="0"/>
              <a:t>Learning by doing</a:t>
            </a:r>
            <a:endParaRPr lang="en-ZA" dirty="0"/>
          </a:p>
        </p:txBody>
      </p:sp>
      <p:sp>
        <p:nvSpPr>
          <p:cNvPr id="4" name="Slide Number Placeholder 3"/>
          <p:cNvSpPr>
            <a:spLocks noGrp="1"/>
          </p:cNvSpPr>
          <p:nvPr>
            <p:ph type="sldNum" sz="quarter" idx="12"/>
          </p:nvPr>
        </p:nvSpPr>
        <p:spPr/>
        <p:txBody>
          <a:bodyPr/>
          <a:lstStyle/>
          <a:p>
            <a:fld id="{7BF545AF-C626-4FE4-AAF5-C3C0FCFE186C}" type="slidenum">
              <a:rPr lang="en-ZA" smtClean="0"/>
              <a:t>9</a:t>
            </a:fld>
            <a:endParaRPr lang="en-ZA"/>
          </a:p>
        </p:txBody>
      </p:sp>
    </p:spTree>
    <p:extLst>
      <p:ext uri="{BB962C8B-B14F-4D97-AF65-F5344CB8AC3E}">
        <p14:creationId xmlns:p14="http://schemas.microsoft.com/office/powerpoint/2010/main" val="1926705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Macroeconomic stability</a:t>
            </a:r>
            <a:endParaRPr lang="en-ZA" dirty="0"/>
          </a:p>
        </p:txBody>
      </p:sp>
      <p:sp>
        <p:nvSpPr>
          <p:cNvPr id="3" name="Content Placeholder 2"/>
          <p:cNvSpPr>
            <a:spLocks noGrp="1"/>
          </p:cNvSpPr>
          <p:nvPr>
            <p:ph idx="1"/>
          </p:nvPr>
        </p:nvSpPr>
        <p:spPr>
          <a:xfrm>
            <a:off x="323528" y="1340768"/>
            <a:ext cx="8568952" cy="4525963"/>
          </a:xfrm>
        </p:spPr>
        <p:txBody>
          <a:bodyPr>
            <a:noAutofit/>
          </a:bodyPr>
          <a:lstStyle/>
          <a:p>
            <a:r>
              <a:rPr lang="en-ZA" sz="2400" dirty="0" smtClean="0"/>
              <a:t>In general, volatility is negatively associated with GDP growth</a:t>
            </a:r>
          </a:p>
          <a:p>
            <a:pPr lvl="1"/>
            <a:r>
              <a:rPr lang="en-ZA" sz="2000" dirty="0"/>
              <a:t>Haussmann </a:t>
            </a:r>
            <a:r>
              <a:rPr lang="en-ZA" sz="2000" dirty="0" smtClean="0"/>
              <a:t>&amp; </a:t>
            </a:r>
            <a:r>
              <a:rPr lang="en-ZA" sz="2000" dirty="0"/>
              <a:t>Gavin and Breen &amp;</a:t>
            </a:r>
            <a:r>
              <a:rPr lang="en-ZA" sz="2000" dirty="0" smtClean="0"/>
              <a:t> </a:t>
            </a:r>
            <a:r>
              <a:rPr lang="en-ZA" sz="2000" dirty="0"/>
              <a:t>Garcia-</a:t>
            </a:r>
            <a:r>
              <a:rPr lang="en-ZA" sz="2000" dirty="0" err="1"/>
              <a:t>Penalosa</a:t>
            </a:r>
            <a:r>
              <a:rPr lang="en-ZA" sz="2000" dirty="0"/>
              <a:t> show correlation between volatility and lower </a:t>
            </a:r>
            <a:r>
              <a:rPr lang="en-ZA" sz="2000" dirty="0" smtClean="0"/>
              <a:t>growth</a:t>
            </a:r>
          </a:p>
          <a:p>
            <a:r>
              <a:rPr lang="en-ZA" sz="2400" dirty="0" smtClean="0"/>
              <a:t>Berg, </a:t>
            </a:r>
            <a:r>
              <a:rPr lang="en-ZA" sz="2400" dirty="0" err="1" smtClean="0"/>
              <a:t>Ostry</a:t>
            </a:r>
            <a:r>
              <a:rPr lang="en-ZA" sz="2400" dirty="0" smtClean="0"/>
              <a:t> and </a:t>
            </a:r>
            <a:r>
              <a:rPr lang="en-ZA" sz="2400" dirty="0" err="1" smtClean="0"/>
              <a:t>Zettelmeyer</a:t>
            </a:r>
            <a:r>
              <a:rPr lang="en-ZA" sz="2400" dirty="0" smtClean="0"/>
              <a:t> show that unequal countries fail to sustain growth spells</a:t>
            </a:r>
          </a:p>
          <a:p>
            <a:r>
              <a:rPr lang="en-ZA" sz="2400" dirty="0" smtClean="0"/>
              <a:t>The two periods 1918 to 1929 and 1980 to 2008 saw the fastest rise in inequality in the US (and the UK)</a:t>
            </a:r>
          </a:p>
          <a:p>
            <a:pPr lvl="1"/>
            <a:r>
              <a:rPr lang="en-ZA" sz="2000" dirty="0" smtClean="0"/>
              <a:t>Both periods were followed by severe economic crises – great depression in 1929 and the great recession in 2009</a:t>
            </a:r>
          </a:p>
          <a:p>
            <a:r>
              <a:rPr lang="en-ZA" sz="2400" dirty="0"/>
              <a:t>Effect on consumption</a:t>
            </a:r>
          </a:p>
          <a:p>
            <a:pPr lvl="1"/>
            <a:r>
              <a:rPr lang="en-ZA" sz="2000" dirty="0"/>
              <a:t>Cyclical unemployment is the result of lower aggregate </a:t>
            </a:r>
            <a:r>
              <a:rPr lang="en-ZA" sz="2000" dirty="0" smtClean="0"/>
              <a:t>demand</a:t>
            </a:r>
          </a:p>
          <a:p>
            <a:pPr lvl="2"/>
            <a:r>
              <a:rPr lang="en-ZA" sz="1800" dirty="0" smtClean="0"/>
              <a:t>Rising inequality leads to lower aggregate demand</a:t>
            </a:r>
            <a:endParaRPr lang="en-ZA" sz="1800" dirty="0"/>
          </a:p>
          <a:p>
            <a:pPr lvl="1"/>
            <a:r>
              <a:rPr lang="en-ZA" sz="2000" dirty="0"/>
              <a:t>Lower interest </a:t>
            </a:r>
            <a:r>
              <a:rPr lang="en-ZA" sz="2000" dirty="0" smtClean="0"/>
              <a:t>rates often result in credit bubbles,  </a:t>
            </a:r>
            <a:r>
              <a:rPr lang="en-ZA" sz="2000" dirty="0"/>
              <a:t>followed by recession</a:t>
            </a:r>
          </a:p>
          <a:p>
            <a:endParaRPr lang="en-ZA" sz="2400" dirty="0"/>
          </a:p>
        </p:txBody>
      </p:sp>
      <p:sp>
        <p:nvSpPr>
          <p:cNvPr id="4" name="Slide Number Placeholder 3"/>
          <p:cNvSpPr>
            <a:spLocks noGrp="1"/>
          </p:cNvSpPr>
          <p:nvPr>
            <p:ph type="sldNum" sz="quarter" idx="12"/>
          </p:nvPr>
        </p:nvSpPr>
        <p:spPr/>
        <p:txBody>
          <a:bodyPr/>
          <a:lstStyle/>
          <a:p>
            <a:fld id="{7BF545AF-C626-4FE4-AAF5-C3C0FCFE186C}" type="slidenum">
              <a:rPr lang="en-ZA" smtClean="0"/>
              <a:t>10</a:t>
            </a:fld>
            <a:endParaRPr lang="en-ZA"/>
          </a:p>
        </p:txBody>
      </p:sp>
    </p:spTree>
    <p:extLst>
      <p:ext uri="{BB962C8B-B14F-4D97-AF65-F5344CB8AC3E}">
        <p14:creationId xmlns:p14="http://schemas.microsoft.com/office/powerpoint/2010/main" val="1215108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ZA" dirty="0" smtClean="0">
                <a:solidFill>
                  <a:srgbClr val="FF0000"/>
                </a:solidFill>
              </a:rPr>
              <a:t>Unequal countries do not have long growth spells (Berg, </a:t>
            </a:r>
            <a:r>
              <a:rPr lang="en-ZA" dirty="0" err="1" smtClean="0">
                <a:solidFill>
                  <a:srgbClr val="FF0000"/>
                </a:solidFill>
              </a:rPr>
              <a:t>Ostry</a:t>
            </a:r>
            <a:r>
              <a:rPr lang="en-ZA" dirty="0" smtClean="0">
                <a:solidFill>
                  <a:srgbClr val="FF0000"/>
                </a:solidFill>
              </a:rPr>
              <a:t> et al, 2011)</a:t>
            </a:r>
            <a:endParaRPr lang="en-ZA" dirty="0">
              <a:solidFill>
                <a:srgbClr val="FF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479560"/>
            <a:ext cx="6696744" cy="5190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9E539DF1-ACD5-48E2-878F-9FE39E9A2F1F}" type="slidenum">
              <a:rPr lang="en-ZA" smtClean="0"/>
              <a:t>11</a:t>
            </a:fld>
            <a:endParaRPr lang="en-ZA"/>
          </a:p>
        </p:txBody>
      </p:sp>
    </p:spTree>
    <p:extLst>
      <p:ext uri="{BB962C8B-B14F-4D97-AF65-F5344CB8AC3E}">
        <p14:creationId xmlns:p14="http://schemas.microsoft.com/office/powerpoint/2010/main" val="2165749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solidFill>
                  <a:srgbClr val="FF0000"/>
                </a:solidFill>
              </a:rPr>
              <a:t>Income distribution is critical in determining length of growth spells</a:t>
            </a:r>
            <a:endParaRPr lang="en-ZA" dirty="0">
              <a:solidFill>
                <a:srgbClr val="FF00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556792"/>
            <a:ext cx="6408712" cy="50162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9E539DF1-ACD5-48E2-878F-9FE39E9A2F1F}" type="slidenum">
              <a:rPr lang="en-ZA" smtClean="0"/>
              <a:t>12</a:t>
            </a:fld>
            <a:endParaRPr lang="en-ZA"/>
          </a:p>
        </p:txBody>
      </p:sp>
    </p:spTree>
    <p:extLst>
      <p:ext uri="{BB962C8B-B14F-4D97-AF65-F5344CB8AC3E}">
        <p14:creationId xmlns:p14="http://schemas.microsoft.com/office/powerpoint/2010/main" val="2886604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lstStyle/>
          <a:p>
            <a:r>
              <a:rPr lang="en-ZA" dirty="0" smtClean="0"/>
              <a:t>Macroeconomic volatility</a:t>
            </a:r>
            <a:endParaRPr lang="en-ZA" dirty="0"/>
          </a:p>
        </p:txBody>
      </p:sp>
      <p:sp>
        <p:nvSpPr>
          <p:cNvPr id="3" name="Content Placeholder 2"/>
          <p:cNvSpPr>
            <a:spLocks noGrp="1"/>
          </p:cNvSpPr>
          <p:nvPr>
            <p:ph idx="1"/>
          </p:nvPr>
        </p:nvSpPr>
        <p:spPr>
          <a:xfrm>
            <a:off x="457200" y="1196752"/>
            <a:ext cx="8435280" cy="5256584"/>
          </a:xfrm>
        </p:spPr>
        <p:txBody>
          <a:bodyPr>
            <a:normAutofit fontScale="62500" lnSpcReduction="20000"/>
          </a:bodyPr>
          <a:lstStyle/>
          <a:p>
            <a:r>
              <a:rPr lang="en-ZA" dirty="0" smtClean="0"/>
              <a:t>Evidence suggests that causality runs from high inequality to political instability to macroeconomic inequality</a:t>
            </a:r>
          </a:p>
          <a:p>
            <a:r>
              <a:rPr lang="en-ZA" dirty="0" smtClean="0"/>
              <a:t>Work </a:t>
            </a:r>
            <a:r>
              <a:rPr lang="en-ZA" dirty="0"/>
              <a:t>by </a:t>
            </a:r>
            <a:r>
              <a:rPr lang="en-ZA" dirty="0" err="1"/>
              <a:t>Aghion</a:t>
            </a:r>
            <a:r>
              <a:rPr lang="en-ZA" dirty="0" smtClean="0"/>
              <a:t>, </a:t>
            </a:r>
            <a:r>
              <a:rPr lang="en-ZA" dirty="0" err="1" smtClean="0"/>
              <a:t>Bacchetta</a:t>
            </a:r>
            <a:r>
              <a:rPr lang="en-ZA" dirty="0" smtClean="0"/>
              <a:t> and </a:t>
            </a:r>
            <a:r>
              <a:rPr lang="en-ZA" dirty="0"/>
              <a:t>Banerjee (1998) considers a small open </a:t>
            </a:r>
            <a:r>
              <a:rPr lang="en-ZA" dirty="0" smtClean="0"/>
              <a:t>economy and develops a </a:t>
            </a:r>
            <a:r>
              <a:rPr lang="en-ZA" dirty="0"/>
              <a:t>model of financial crises. </a:t>
            </a:r>
            <a:endParaRPr lang="en-ZA" dirty="0" smtClean="0"/>
          </a:p>
          <a:p>
            <a:pPr lvl="1"/>
            <a:r>
              <a:rPr lang="en-ZA" dirty="0" smtClean="0"/>
              <a:t>The </a:t>
            </a:r>
            <a:r>
              <a:rPr lang="en-ZA" dirty="0"/>
              <a:t>real </a:t>
            </a:r>
            <a:r>
              <a:rPr lang="en-ZA" dirty="0" smtClean="0"/>
              <a:t>interest rate </a:t>
            </a:r>
            <a:r>
              <a:rPr lang="en-ZA" dirty="0"/>
              <a:t>is fixed at the international </a:t>
            </a:r>
            <a:r>
              <a:rPr lang="en-ZA" dirty="0" smtClean="0"/>
              <a:t>market-clearing level </a:t>
            </a:r>
            <a:r>
              <a:rPr lang="en-ZA" dirty="0"/>
              <a:t>and the </a:t>
            </a:r>
            <a:r>
              <a:rPr lang="en-ZA" dirty="0" smtClean="0"/>
              <a:t>transmission </a:t>
            </a:r>
            <a:r>
              <a:rPr lang="en-ZA" dirty="0"/>
              <a:t>variable becomes </a:t>
            </a:r>
            <a:r>
              <a:rPr lang="en-ZA" dirty="0" smtClean="0"/>
              <a:t>the price </a:t>
            </a:r>
            <a:r>
              <a:rPr lang="en-ZA" dirty="0"/>
              <a:t>of non-</a:t>
            </a:r>
            <a:r>
              <a:rPr lang="en-ZA" dirty="0" err="1"/>
              <a:t>tradeable</a:t>
            </a:r>
            <a:r>
              <a:rPr lang="en-ZA" dirty="0"/>
              <a:t> goods </a:t>
            </a:r>
            <a:r>
              <a:rPr lang="en-ZA" dirty="0" smtClean="0"/>
              <a:t>relative to </a:t>
            </a:r>
            <a:r>
              <a:rPr lang="en-ZA" dirty="0" err="1" smtClean="0"/>
              <a:t>tradeable</a:t>
            </a:r>
            <a:r>
              <a:rPr lang="en-ZA" dirty="0" smtClean="0"/>
              <a:t> goods. </a:t>
            </a:r>
          </a:p>
          <a:p>
            <a:pPr lvl="1"/>
            <a:r>
              <a:rPr lang="en-ZA" dirty="0" smtClean="0"/>
              <a:t>The </a:t>
            </a:r>
            <a:r>
              <a:rPr lang="en-ZA" dirty="0"/>
              <a:t>accumulation of debt results in </a:t>
            </a:r>
            <a:r>
              <a:rPr lang="en-ZA" dirty="0" smtClean="0"/>
              <a:t>an increase </a:t>
            </a:r>
            <a:r>
              <a:rPr lang="en-ZA" dirty="0"/>
              <a:t>in the relative price of </a:t>
            </a:r>
            <a:r>
              <a:rPr lang="en-ZA" dirty="0" smtClean="0"/>
              <a:t>non-</a:t>
            </a:r>
            <a:r>
              <a:rPr lang="en-ZA" dirty="0" err="1" smtClean="0"/>
              <a:t>tradeables</a:t>
            </a:r>
            <a:r>
              <a:rPr lang="en-ZA" dirty="0" smtClean="0"/>
              <a:t> relative </a:t>
            </a:r>
            <a:r>
              <a:rPr lang="en-ZA" dirty="0"/>
              <a:t>to </a:t>
            </a:r>
            <a:r>
              <a:rPr lang="en-ZA" dirty="0" err="1"/>
              <a:t>tradeables</a:t>
            </a:r>
            <a:r>
              <a:rPr lang="en-ZA" dirty="0"/>
              <a:t>. At some point, the </a:t>
            </a:r>
            <a:r>
              <a:rPr lang="en-ZA" dirty="0" smtClean="0"/>
              <a:t>credit market </a:t>
            </a:r>
            <a:r>
              <a:rPr lang="en-ZA" dirty="0"/>
              <a:t>constraint becomes binding and </a:t>
            </a:r>
            <a:r>
              <a:rPr lang="en-ZA" dirty="0" smtClean="0"/>
              <a:t>brings about </a:t>
            </a:r>
            <a:r>
              <a:rPr lang="en-ZA" dirty="0"/>
              <a:t>the collapse in the price of </a:t>
            </a:r>
            <a:r>
              <a:rPr lang="en-ZA" dirty="0" smtClean="0"/>
              <a:t>non </a:t>
            </a:r>
            <a:r>
              <a:rPr lang="en-ZA" dirty="0" err="1" smtClean="0"/>
              <a:t>tradeables</a:t>
            </a:r>
            <a:r>
              <a:rPr lang="en-ZA" dirty="0" smtClean="0"/>
              <a:t>, that </a:t>
            </a:r>
            <a:r>
              <a:rPr lang="en-ZA" dirty="0"/>
              <a:t>is, a financial crisis</a:t>
            </a:r>
            <a:r>
              <a:rPr lang="en-ZA" dirty="0" smtClean="0"/>
              <a:t>.</a:t>
            </a:r>
          </a:p>
          <a:p>
            <a:r>
              <a:rPr lang="en-ZA" dirty="0" err="1"/>
              <a:t>Rodrik</a:t>
            </a:r>
            <a:r>
              <a:rPr lang="en-ZA" dirty="0"/>
              <a:t> (1998) provides empirical evidence that unequal societies are less likely to carry out the adjustments necessary to respond to negative macroeconomic shocks. </a:t>
            </a:r>
          </a:p>
          <a:p>
            <a:r>
              <a:rPr lang="en-ZA" dirty="0"/>
              <a:t>Indeed, </a:t>
            </a:r>
            <a:r>
              <a:rPr lang="en-ZA" dirty="0" err="1"/>
              <a:t>Rodrik</a:t>
            </a:r>
            <a:r>
              <a:rPr lang="en-ZA" dirty="0"/>
              <a:t> finds that what is particularly destructive is </a:t>
            </a:r>
            <a:r>
              <a:rPr lang="en-ZA" dirty="0">
                <a:solidFill>
                  <a:srgbClr val="FF0000"/>
                </a:solidFill>
              </a:rPr>
              <a:t>a combination of high inequality and poor institutions of conflict management (such as social safety nets, democratic institutions, rule of law, and efficient government institutions)</a:t>
            </a:r>
            <a:r>
              <a:rPr lang="en-ZA" dirty="0"/>
              <a:t>. He finds that an interaction of these is a strong predictor of growth collapse during the 1980s.</a:t>
            </a:r>
          </a:p>
          <a:p>
            <a:pPr lvl="1"/>
            <a:r>
              <a:rPr lang="en-ZA" dirty="0"/>
              <a:t>Think </a:t>
            </a:r>
            <a:r>
              <a:rPr lang="en-ZA" dirty="0" err="1" smtClean="0"/>
              <a:t>Marikana</a:t>
            </a:r>
            <a:endParaRPr lang="en-ZA" dirty="0"/>
          </a:p>
        </p:txBody>
      </p:sp>
      <p:sp>
        <p:nvSpPr>
          <p:cNvPr id="4" name="Slide Number Placeholder 3"/>
          <p:cNvSpPr>
            <a:spLocks noGrp="1"/>
          </p:cNvSpPr>
          <p:nvPr>
            <p:ph type="sldNum" sz="quarter" idx="12"/>
          </p:nvPr>
        </p:nvSpPr>
        <p:spPr/>
        <p:txBody>
          <a:bodyPr/>
          <a:lstStyle/>
          <a:p>
            <a:fld id="{7BF545AF-C626-4FE4-AAF5-C3C0FCFE186C}" type="slidenum">
              <a:rPr lang="en-ZA" smtClean="0"/>
              <a:t>13</a:t>
            </a:fld>
            <a:endParaRPr lang="en-ZA"/>
          </a:p>
        </p:txBody>
      </p:sp>
    </p:spTree>
    <p:extLst>
      <p:ext uri="{BB962C8B-B14F-4D97-AF65-F5344CB8AC3E}">
        <p14:creationId xmlns:p14="http://schemas.microsoft.com/office/powerpoint/2010/main" val="9488584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r>
              <a:rPr lang="en-ZA" dirty="0" smtClean="0"/>
              <a:t>Macroeconomic stability</a:t>
            </a:r>
            <a:endParaRPr lang="en-ZA" dirty="0"/>
          </a:p>
        </p:txBody>
      </p:sp>
      <p:sp>
        <p:nvSpPr>
          <p:cNvPr id="3" name="Content Placeholder 2"/>
          <p:cNvSpPr>
            <a:spLocks noGrp="1"/>
          </p:cNvSpPr>
          <p:nvPr>
            <p:ph idx="1"/>
          </p:nvPr>
        </p:nvSpPr>
        <p:spPr>
          <a:xfrm>
            <a:off x="395536" y="980728"/>
            <a:ext cx="8640960" cy="5544616"/>
          </a:xfrm>
        </p:spPr>
        <p:txBody>
          <a:bodyPr>
            <a:noAutofit/>
          </a:bodyPr>
          <a:lstStyle/>
          <a:p>
            <a:pPr marL="0" indent="0">
              <a:buNone/>
            </a:pPr>
            <a:r>
              <a:rPr lang="en-ZA" sz="2800" dirty="0" err="1" smtClean="0"/>
              <a:t>Vandemoortele</a:t>
            </a:r>
            <a:r>
              <a:rPr lang="en-ZA" sz="2800" dirty="0" smtClean="0"/>
              <a:t>, 2010 – Inequity </a:t>
            </a:r>
            <a:r>
              <a:rPr lang="en-ZA" sz="2800" dirty="0"/>
              <a:t>undermines macroeconomic resilience in </a:t>
            </a:r>
            <a:r>
              <a:rPr lang="en-ZA" sz="2800" dirty="0" smtClean="0"/>
              <a:t>4 </a:t>
            </a:r>
            <a:r>
              <a:rPr lang="en-ZA" sz="2800" dirty="0"/>
              <a:t>direct ways. </a:t>
            </a:r>
            <a:endParaRPr lang="en-ZA" sz="2800" dirty="0" smtClean="0"/>
          </a:p>
          <a:p>
            <a:pPr marL="971550" lvl="1" indent="-514350">
              <a:buFont typeface="+mj-lt"/>
              <a:buAutoNum type="arabicPeriod"/>
            </a:pPr>
            <a:r>
              <a:rPr lang="en-ZA" sz="2000" dirty="0" smtClean="0"/>
              <a:t>It </a:t>
            </a:r>
            <a:r>
              <a:rPr lang="en-ZA" sz="2000" dirty="0"/>
              <a:t>leads to </a:t>
            </a:r>
            <a:r>
              <a:rPr lang="en-ZA" sz="2000" b="1" dirty="0"/>
              <a:t>aspirational consumption </a:t>
            </a:r>
            <a:r>
              <a:rPr lang="en-ZA" sz="2000" dirty="0"/>
              <a:t>and increasing personal debt. </a:t>
            </a:r>
            <a:endParaRPr lang="en-ZA" sz="2000" dirty="0" smtClean="0"/>
          </a:p>
          <a:p>
            <a:pPr marL="971550" lvl="1" indent="-514350">
              <a:buFont typeface="+mj-lt"/>
              <a:buAutoNum type="arabicPeriod" startAt="2"/>
            </a:pPr>
            <a:r>
              <a:rPr lang="en-ZA" sz="2000" dirty="0" smtClean="0"/>
              <a:t>Second</a:t>
            </a:r>
            <a:r>
              <a:rPr lang="en-ZA" sz="2000" dirty="0"/>
              <a:t>, inequity leads to risky investment.</a:t>
            </a:r>
          </a:p>
          <a:p>
            <a:pPr marL="971550" lvl="1" indent="-360000"/>
            <a:r>
              <a:rPr lang="en-ZA" sz="1600" dirty="0" smtClean="0"/>
              <a:t>Borrowers </a:t>
            </a:r>
            <a:r>
              <a:rPr lang="en-ZA" sz="1600" dirty="0"/>
              <a:t>have to take on more debt simply to </a:t>
            </a:r>
            <a:r>
              <a:rPr lang="en-ZA" sz="1600" dirty="0" smtClean="0"/>
              <a:t>cope.  </a:t>
            </a:r>
          </a:p>
          <a:p>
            <a:pPr marL="971550" lvl="1" indent="-514350">
              <a:buFont typeface="+mj-lt"/>
              <a:buAutoNum type="arabicPeriod" startAt="3"/>
            </a:pPr>
            <a:r>
              <a:rPr lang="en-ZA" sz="2000" dirty="0" smtClean="0"/>
              <a:t>Third, inequity increases </a:t>
            </a:r>
            <a:r>
              <a:rPr lang="en-ZA" sz="2000" b="1" dirty="0" smtClean="0"/>
              <a:t>household exposure to risk</a:t>
            </a:r>
            <a:r>
              <a:rPr lang="en-ZA" sz="2000" dirty="0" smtClean="0"/>
              <a:t>. </a:t>
            </a:r>
          </a:p>
          <a:p>
            <a:pPr marL="971550" lvl="1" indent="-360000"/>
            <a:r>
              <a:rPr lang="en-ZA" sz="1600" dirty="0" smtClean="0"/>
              <a:t>Financial </a:t>
            </a:r>
            <a:r>
              <a:rPr lang="en-ZA" sz="1600" dirty="0"/>
              <a:t>liberalisation has shifted the burden of risk to households</a:t>
            </a:r>
            <a:r>
              <a:rPr lang="en-ZA" sz="1600" dirty="0" smtClean="0"/>
              <a:t>. </a:t>
            </a:r>
            <a:endParaRPr lang="en-ZA" sz="1600" dirty="0"/>
          </a:p>
          <a:p>
            <a:pPr marL="971550" lvl="1" indent="-514350">
              <a:buFont typeface="+mj-lt"/>
              <a:buAutoNum type="arabicPeriod" startAt="4"/>
            </a:pPr>
            <a:r>
              <a:rPr lang="en-ZA" sz="2000" dirty="0"/>
              <a:t>Fourth, inequity provides incentives for </a:t>
            </a:r>
            <a:r>
              <a:rPr lang="en-ZA" sz="2000" b="1" dirty="0"/>
              <a:t>crime and tax evasion</a:t>
            </a:r>
            <a:r>
              <a:rPr lang="en-ZA" sz="2000" dirty="0"/>
              <a:t>. </a:t>
            </a:r>
            <a:endParaRPr lang="en-ZA" sz="2000" dirty="0" smtClean="0"/>
          </a:p>
          <a:p>
            <a:pPr marL="971550" lvl="1" indent="-360000"/>
            <a:r>
              <a:rPr lang="en-ZA" sz="1600" dirty="0" err="1"/>
              <a:t>Alesina</a:t>
            </a:r>
            <a:r>
              <a:rPr lang="en-ZA" sz="1600" dirty="0"/>
              <a:t> and </a:t>
            </a:r>
            <a:r>
              <a:rPr lang="en-ZA" sz="1600" dirty="0" err="1"/>
              <a:t>Perotti</a:t>
            </a:r>
            <a:r>
              <a:rPr lang="en-ZA" sz="1600" dirty="0"/>
              <a:t> (1996) argue that high inequity creates incentives for people to engage in </a:t>
            </a:r>
            <a:r>
              <a:rPr lang="en-ZA" sz="1600" dirty="0" smtClean="0"/>
              <a:t>illegal  </a:t>
            </a:r>
            <a:r>
              <a:rPr lang="en-ZA" sz="1600" dirty="0"/>
              <a:t>activities, such as drug trafficking and other crimes, which contribute to instability. </a:t>
            </a:r>
            <a:endParaRPr lang="en-ZA" sz="1600" dirty="0" smtClean="0"/>
          </a:p>
          <a:p>
            <a:pPr marL="971550" lvl="1" indent="-360000"/>
            <a:r>
              <a:rPr lang="en-ZA" sz="1600" dirty="0" smtClean="0"/>
              <a:t>Research </a:t>
            </a:r>
            <a:r>
              <a:rPr lang="en-ZA" sz="1600" dirty="0"/>
              <a:t>also indicates that rising income inequity makes it easier to avoid taxes and fines, reducing fiscal space. </a:t>
            </a:r>
            <a:r>
              <a:rPr lang="en-ZA" sz="1600" dirty="0" err="1"/>
              <a:t>Bloomquist’s</a:t>
            </a:r>
            <a:r>
              <a:rPr lang="en-ZA" sz="1600" dirty="0"/>
              <a:t> (2003) analysis of US data between 1947 and 2000 finds a link between the wage share of those in the top 10% of income, and the underreporting of their wages and salaries. </a:t>
            </a:r>
          </a:p>
        </p:txBody>
      </p:sp>
      <p:sp>
        <p:nvSpPr>
          <p:cNvPr id="4" name="Slide Number Placeholder 3"/>
          <p:cNvSpPr>
            <a:spLocks noGrp="1"/>
          </p:cNvSpPr>
          <p:nvPr>
            <p:ph type="sldNum" sz="quarter" idx="12"/>
          </p:nvPr>
        </p:nvSpPr>
        <p:spPr/>
        <p:txBody>
          <a:bodyPr/>
          <a:lstStyle/>
          <a:p>
            <a:fld id="{7BF545AF-C626-4FE4-AAF5-C3C0FCFE186C}" type="slidenum">
              <a:rPr lang="en-ZA" smtClean="0"/>
              <a:t>14</a:t>
            </a:fld>
            <a:endParaRPr lang="en-ZA"/>
          </a:p>
        </p:txBody>
      </p:sp>
    </p:spTree>
    <p:extLst>
      <p:ext uri="{BB962C8B-B14F-4D97-AF65-F5344CB8AC3E}">
        <p14:creationId xmlns:p14="http://schemas.microsoft.com/office/powerpoint/2010/main" val="3514649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Political economy</a:t>
            </a:r>
            <a:endParaRPr lang="en-ZA" dirty="0"/>
          </a:p>
        </p:txBody>
      </p:sp>
      <p:sp>
        <p:nvSpPr>
          <p:cNvPr id="3" name="Content Placeholder 2"/>
          <p:cNvSpPr>
            <a:spLocks noGrp="1"/>
          </p:cNvSpPr>
          <p:nvPr>
            <p:ph idx="1"/>
          </p:nvPr>
        </p:nvSpPr>
        <p:spPr>
          <a:xfrm>
            <a:off x="457200" y="1412776"/>
            <a:ext cx="8229600" cy="4713387"/>
          </a:xfrm>
        </p:spPr>
        <p:txBody>
          <a:bodyPr>
            <a:normAutofit fontScale="85000" lnSpcReduction="10000"/>
          </a:bodyPr>
          <a:lstStyle/>
          <a:p>
            <a:r>
              <a:rPr lang="en-ZA" dirty="0" smtClean="0"/>
              <a:t>Inequality weakens political institutions</a:t>
            </a:r>
          </a:p>
          <a:p>
            <a:r>
              <a:rPr lang="en-ZA" dirty="0" smtClean="0"/>
              <a:t>In unequal societies, the poor perceive the ‘system’ to be unjust</a:t>
            </a:r>
          </a:p>
          <a:p>
            <a:pPr lvl="1"/>
            <a:r>
              <a:rPr lang="en-ZA" dirty="0" smtClean="0"/>
              <a:t>This results in breakdown of the rule of law and corruption is harder to fight</a:t>
            </a:r>
          </a:p>
          <a:p>
            <a:pPr lvl="1"/>
            <a:r>
              <a:rPr lang="en-ZA" dirty="0" err="1" smtClean="0"/>
              <a:t>Marikana</a:t>
            </a:r>
            <a:r>
              <a:rPr lang="en-ZA" dirty="0" smtClean="0"/>
              <a:t> </a:t>
            </a:r>
          </a:p>
          <a:p>
            <a:r>
              <a:rPr lang="en-ZA" dirty="0" smtClean="0"/>
              <a:t>Trust is required to support long term investments</a:t>
            </a:r>
          </a:p>
          <a:p>
            <a:pPr lvl="1"/>
            <a:r>
              <a:rPr lang="en-ZA" dirty="0" smtClean="0"/>
              <a:t>In societies with low trust index, both business and labour take a shorter term perspective</a:t>
            </a:r>
          </a:p>
          <a:p>
            <a:r>
              <a:rPr lang="en-ZA" dirty="0" smtClean="0"/>
              <a:t>In unequal societies, willingness to finance public goods is lower</a:t>
            </a:r>
            <a:endParaRPr lang="en-ZA" dirty="0"/>
          </a:p>
        </p:txBody>
      </p:sp>
      <p:sp>
        <p:nvSpPr>
          <p:cNvPr id="4" name="Slide Number Placeholder 3"/>
          <p:cNvSpPr>
            <a:spLocks noGrp="1"/>
          </p:cNvSpPr>
          <p:nvPr>
            <p:ph type="sldNum" sz="quarter" idx="12"/>
          </p:nvPr>
        </p:nvSpPr>
        <p:spPr/>
        <p:txBody>
          <a:bodyPr/>
          <a:lstStyle/>
          <a:p>
            <a:fld id="{7BF545AF-C626-4FE4-AAF5-C3C0FCFE186C}" type="slidenum">
              <a:rPr lang="en-ZA" smtClean="0"/>
              <a:t>15</a:t>
            </a:fld>
            <a:endParaRPr lang="en-ZA"/>
          </a:p>
        </p:txBody>
      </p:sp>
    </p:spTree>
    <p:extLst>
      <p:ext uri="{BB962C8B-B14F-4D97-AF65-F5344CB8AC3E}">
        <p14:creationId xmlns:p14="http://schemas.microsoft.com/office/powerpoint/2010/main" val="4196909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Is redistribution good for growth?</a:t>
            </a:r>
            <a:endParaRPr lang="en-ZA" dirty="0"/>
          </a:p>
        </p:txBody>
      </p:sp>
      <p:sp>
        <p:nvSpPr>
          <p:cNvPr id="3" name="Content Placeholder 2"/>
          <p:cNvSpPr>
            <a:spLocks noGrp="1"/>
          </p:cNvSpPr>
          <p:nvPr>
            <p:ph idx="1"/>
          </p:nvPr>
        </p:nvSpPr>
        <p:spPr/>
        <p:txBody>
          <a:bodyPr>
            <a:normAutofit fontScale="77500" lnSpcReduction="20000"/>
          </a:bodyPr>
          <a:lstStyle/>
          <a:p>
            <a:r>
              <a:rPr lang="en-ZA" dirty="0"/>
              <a:t>Political economy model – when the median voter’s income is far below the average, they choose redistribution since the gains are higher than the costs (tax) to them</a:t>
            </a:r>
          </a:p>
          <a:p>
            <a:r>
              <a:rPr lang="en-ZA" dirty="0"/>
              <a:t>Neo-classical model</a:t>
            </a:r>
          </a:p>
          <a:p>
            <a:pPr lvl="1"/>
            <a:r>
              <a:rPr lang="en-ZA" dirty="0"/>
              <a:t>Taxes are bad for growth and therefore inequality leads to redistribution which is bad for growth</a:t>
            </a:r>
          </a:p>
          <a:p>
            <a:r>
              <a:rPr lang="en-ZA" dirty="0"/>
              <a:t>But no empirical evidence that inequality leads to higher taxes or that redistribution is bad for growth</a:t>
            </a:r>
          </a:p>
          <a:p>
            <a:pPr lvl="1"/>
            <a:r>
              <a:rPr lang="en-ZA" dirty="0"/>
              <a:t>In fact, empirical evidence suggests that redistribution is good for growth</a:t>
            </a:r>
          </a:p>
          <a:p>
            <a:pPr lvl="2"/>
            <a:r>
              <a:rPr lang="en-ZA" dirty="0" err="1"/>
              <a:t>Easterley</a:t>
            </a:r>
            <a:r>
              <a:rPr lang="en-ZA" dirty="0"/>
              <a:t> and </a:t>
            </a:r>
            <a:r>
              <a:rPr lang="en-ZA" dirty="0" err="1"/>
              <a:t>Rebelo</a:t>
            </a:r>
            <a:r>
              <a:rPr lang="en-ZA" dirty="0"/>
              <a:t>, 1993 and </a:t>
            </a:r>
            <a:r>
              <a:rPr lang="en-ZA" dirty="0" err="1"/>
              <a:t>Perotti</a:t>
            </a:r>
            <a:r>
              <a:rPr lang="en-ZA" dirty="0"/>
              <a:t>, 1996 show positive contribution of redistribution through progressive taxation to </a:t>
            </a:r>
            <a:r>
              <a:rPr lang="en-ZA" dirty="0" smtClean="0"/>
              <a:t>growth</a:t>
            </a:r>
          </a:p>
          <a:p>
            <a:pPr lvl="2"/>
            <a:r>
              <a:rPr lang="en-ZA" dirty="0" err="1" smtClean="0"/>
              <a:t>Aghion</a:t>
            </a:r>
            <a:r>
              <a:rPr lang="en-ZA" dirty="0" smtClean="0"/>
              <a:t> argues for sustained redistribution in unequal societies to support growth</a:t>
            </a:r>
            <a:endParaRPr lang="en-ZA" dirty="0"/>
          </a:p>
        </p:txBody>
      </p:sp>
      <p:sp>
        <p:nvSpPr>
          <p:cNvPr id="4" name="Slide Number Placeholder 3"/>
          <p:cNvSpPr>
            <a:spLocks noGrp="1"/>
          </p:cNvSpPr>
          <p:nvPr>
            <p:ph type="sldNum" sz="quarter" idx="12"/>
          </p:nvPr>
        </p:nvSpPr>
        <p:spPr/>
        <p:txBody>
          <a:bodyPr/>
          <a:lstStyle/>
          <a:p>
            <a:fld id="{7BF545AF-C626-4FE4-AAF5-C3C0FCFE186C}" type="slidenum">
              <a:rPr lang="en-ZA" smtClean="0"/>
              <a:t>16</a:t>
            </a:fld>
            <a:endParaRPr lang="en-ZA"/>
          </a:p>
        </p:txBody>
      </p:sp>
    </p:spTree>
    <p:extLst>
      <p:ext uri="{BB962C8B-B14F-4D97-AF65-F5344CB8AC3E}">
        <p14:creationId xmlns:p14="http://schemas.microsoft.com/office/powerpoint/2010/main" val="21718628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Credit market failures</a:t>
            </a:r>
            <a:endParaRPr lang="en-ZA" dirty="0"/>
          </a:p>
        </p:txBody>
      </p:sp>
      <p:sp>
        <p:nvSpPr>
          <p:cNvPr id="3" name="Content Placeholder 2"/>
          <p:cNvSpPr>
            <a:spLocks noGrp="1"/>
          </p:cNvSpPr>
          <p:nvPr>
            <p:ph idx="1"/>
          </p:nvPr>
        </p:nvSpPr>
        <p:spPr/>
        <p:txBody>
          <a:bodyPr>
            <a:normAutofit/>
          </a:bodyPr>
          <a:lstStyle/>
          <a:p>
            <a:r>
              <a:rPr lang="en-ZA" dirty="0" smtClean="0"/>
              <a:t>Contradictory story here</a:t>
            </a:r>
          </a:p>
          <a:p>
            <a:pPr lvl="1"/>
            <a:r>
              <a:rPr lang="en-ZA" dirty="0" smtClean="0"/>
              <a:t>Some argue that inequality leads to the poor not being able to access credit and therefore cannot accumulate assets (including human capital)</a:t>
            </a:r>
          </a:p>
          <a:p>
            <a:pPr lvl="1"/>
            <a:r>
              <a:rPr lang="en-ZA" dirty="0" smtClean="0"/>
              <a:t>Others argue that stagnant middle class incomes and aspirational consumption is actually what leads to debt-fuelled consumption</a:t>
            </a:r>
            <a:endParaRPr lang="en-ZA" dirty="0"/>
          </a:p>
        </p:txBody>
      </p:sp>
      <p:sp>
        <p:nvSpPr>
          <p:cNvPr id="4" name="Slide Number Placeholder 3"/>
          <p:cNvSpPr>
            <a:spLocks noGrp="1"/>
          </p:cNvSpPr>
          <p:nvPr>
            <p:ph type="sldNum" sz="quarter" idx="12"/>
          </p:nvPr>
        </p:nvSpPr>
        <p:spPr/>
        <p:txBody>
          <a:bodyPr/>
          <a:lstStyle/>
          <a:p>
            <a:fld id="{7BF545AF-C626-4FE4-AAF5-C3C0FCFE186C}" type="slidenum">
              <a:rPr lang="en-ZA" smtClean="0"/>
              <a:t>17</a:t>
            </a:fld>
            <a:endParaRPr lang="en-ZA"/>
          </a:p>
        </p:txBody>
      </p:sp>
    </p:spTree>
    <p:extLst>
      <p:ext uri="{BB962C8B-B14F-4D97-AF65-F5344CB8AC3E}">
        <p14:creationId xmlns:p14="http://schemas.microsoft.com/office/powerpoint/2010/main" val="1344310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Credit market failures</a:t>
            </a:r>
            <a:endParaRPr lang="en-ZA" dirty="0"/>
          </a:p>
        </p:txBody>
      </p:sp>
      <p:sp>
        <p:nvSpPr>
          <p:cNvPr id="3" name="Content Placeholder 2"/>
          <p:cNvSpPr>
            <a:spLocks noGrp="1"/>
          </p:cNvSpPr>
          <p:nvPr>
            <p:ph idx="1"/>
          </p:nvPr>
        </p:nvSpPr>
        <p:spPr>
          <a:xfrm>
            <a:off x="457200" y="1340768"/>
            <a:ext cx="8229600" cy="4785395"/>
          </a:xfrm>
        </p:spPr>
        <p:txBody>
          <a:bodyPr>
            <a:normAutofit fontScale="70000" lnSpcReduction="20000"/>
          </a:bodyPr>
          <a:lstStyle/>
          <a:p>
            <a:r>
              <a:rPr lang="en-ZA" dirty="0" smtClean="0"/>
              <a:t>The investment opportunities story is more interesting</a:t>
            </a:r>
          </a:p>
          <a:p>
            <a:r>
              <a:rPr lang="en-ZA" dirty="0"/>
              <a:t>Banerjee and Newman, 1993 and </a:t>
            </a:r>
            <a:r>
              <a:rPr lang="en-ZA" dirty="0" err="1"/>
              <a:t>Aghion</a:t>
            </a:r>
            <a:r>
              <a:rPr lang="en-ZA" dirty="0"/>
              <a:t> and Bolton, 1997</a:t>
            </a:r>
          </a:p>
          <a:p>
            <a:pPr lvl="1"/>
            <a:r>
              <a:rPr lang="en-ZA" dirty="0"/>
              <a:t>Assume two people, A who has some initial wealth and B who has none</a:t>
            </a:r>
          </a:p>
          <a:p>
            <a:pPr lvl="1"/>
            <a:r>
              <a:rPr lang="en-ZA" dirty="0"/>
              <a:t>They both take a loan to start a business</a:t>
            </a:r>
          </a:p>
          <a:p>
            <a:pPr lvl="1"/>
            <a:r>
              <a:rPr lang="en-ZA" dirty="0"/>
              <a:t>There is a probability of success less than 1</a:t>
            </a:r>
          </a:p>
          <a:p>
            <a:pPr lvl="1"/>
            <a:r>
              <a:rPr lang="en-ZA" dirty="0"/>
              <a:t>For person A</a:t>
            </a:r>
          </a:p>
          <a:p>
            <a:pPr lvl="2"/>
            <a:r>
              <a:rPr lang="en-ZA" dirty="0"/>
              <a:t>If successful, then return = profit less loan repayment</a:t>
            </a:r>
          </a:p>
          <a:p>
            <a:pPr lvl="2"/>
            <a:r>
              <a:rPr lang="en-ZA" dirty="0"/>
              <a:t>If unsuccessful, even if loan is not fully paid, results in some loss for person A</a:t>
            </a:r>
          </a:p>
          <a:p>
            <a:pPr lvl="1"/>
            <a:r>
              <a:rPr lang="en-ZA" dirty="0"/>
              <a:t>For person B</a:t>
            </a:r>
          </a:p>
          <a:p>
            <a:pPr lvl="2"/>
            <a:r>
              <a:rPr lang="en-ZA" dirty="0"/>
              <a:t>If successful, then return = profit less loan repayment</a:t>
            </a:r>
          </a:p>
          <a:p>
            <a:pPr lvl="2"/>
            <a:r>
              <a:rPr lang="en-ZA" dirty="0"/>
              <a:t>If unsuccessful, no loss since the person had no wealth to start with</a:t>
            </a:r>
          </a:p>
          <a:p>
            <a:pPr lvl="1"/>
            <a:r>
              <a:rPr lang="en-ZA" dirty="0"/>
              <a:t>The consequence is that person B is likely to put in less effort than person A (since no risk to the individual)</a:t>
            </a:r>
          </a:p>
          <a:p>
            <a:r>
              <a:rPr lang="en-ZA" dirty="0" smtClean="0"/>
              <a:t>The more </a:t>
            </a:r>
            <a:r>
              <a:rPr lang="en-ZA" dirty="0" err="1" smtClean="0"/>
              <a:t>Bs</a:t>
            </a:r>
            <a:r>
              <a:rPr lang="en-ZA" dirty="0" smtClean="0"/>
              <a:t> there are, the less investment opportunities and lower aggregate effort</a:t>
            </a:r>
          </a:p>
          <a:p>
            <a:pPr lvl="1"/>
            <a:endParaRPr lang="en-ZA" dirty="0"/>
          </a:p>
        </p:txBody>
      </p:sp>
      <p:sp>
        <p:nvSpPr>
          <p:cNvPr id="4" name="Slide Number Placeholder 3"/>
          <p:cNvSpPr>
            <a:spLocks noGrp="1"/>
          </p:cNvSpPr>
          <p:nvPr>
            <p:ph type="sldNum" sz="quarter" idx="12"/>
          </p:nvPr>
        </p:nvSpPr>
        <p:spPr/>
        <p:txBody>
          <a:bodyPr/>
          <a:lstStyle/>
          <a:p>
            <a:fld id="{7BF545AF-C626-4FE4-AAF5-C3C0FCFE186C}" type="slidenum">
              <a:rPr lang="en-ZA" smtClean="0"/>
              <a:t>18</a:t>
            </a:fld>
            <a:endParaRPr lang="en-ZA"/>
          </a:p>
        </p:txBody>
      </p:sp>
    </p:spTree>
    <p:extLst>
      <p:ext uri="{BB962C8B-B14F-4D97-AF65-F5344CB8AC3E}">
        <p14:creationId xmlns:p14="http://schemas.microsoft.com/office/powerpoint/2010/main" val="32739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Credit market failures</a:t>
            </a:r>
            <a:endParaRPr lang="en-ZA" dirty="0"/>
          </a:p>
        </p:txBody>
      </p:sp>
      <p:sp>
        <p:nvSpPr>
          <p:cNvPr id="3" name="Content Placeholder 2"/>
          <p:cNvSpPr>
            <a:spLocks noGrp="1"/>
          </p:cNvSpPr>
          <p:nvPr>
            <p:ph idx="1"/>
          </p:nvPr>
        </p:nvSpPr>
        <p:spPr>
          <a:xfrm>
            <a:off x="457200" y="1412776"/>
            <a:ext cx="8229600" cy="4713387"/>
          </a:xfrm>
        </p:spPr>
        <p:txBody>
          <a:bodyPr>
            <a:normAutofit fontScale="85000" lnSpcReduction="20000"/>
          </a:bodyPr>
          <a:lstStyle/>
          <a:p>
            <a:r>
              <a:rPr lang="en-ZA" dirty="0" smtClean="0"/>
              <a:t>Diminishing </a:t>
            </a:r>
            <a:r>
              <a:rPr lang="en-ZA" dirty="0"/>
              <a:t>returns to capital (</a:t>
            </a:r>
            <a:r>
              <a:rPr lang="en-ZA" dirty="0" err="1"/>
              <a:t>Galor</a:t>
            </a:r>
            <a:r>
              <a:rPr lang="en-ZA" dirty="0"/>
              <a:t> and </a:t>
            </a:r>
            <a:r>
              <a:rPr lang="en-ZA" dirty="0" err="1"/>
              <a:t>Ziera</a:t>
            </a:r>
            <a:r>
              <a:rPr lang="en-ZA" dirty="0"/>
              <a:t>, 1993</a:t>
            </a:r>
            <a:r>
              <a:rPr lang="en-ZA" dirty="0" smtClean="0"/>
              <a:t>) and Rodrigues, 2000</a:t>
            </a:r>
            <a:endParaRPr lang="en-ZA" dirty="0"/>
          </a:p>
          <a:p>
            <a:pPr lvl="1"/>
            <a:r>
              <a:rPr lang="en-ZA" dirty="0"/>
              <a:t>While the rich have a higher marginal propensity to save, they have lower marginal productivity of investment</a:t>
            </a:r>
          </a:p>
          <a:p>
            <a:pPr lvl="2"/>
            <a:r>
              <a:rPr lang="en-ZA" dirty="0"/>
              <a:t>They invest in less productive assets as they get richer</a:t>
            </a:r>
          </a:p>
          <a:p>
            <a:pPr lvl="1"/>
            <a:r>
              <a:rPr lang="en-ZA" dirty="0"/>
              <a:t>So when credit markets are imperfect, the higher savings of the rich leads to lower productivity investments and less growth</a:t>
            </a:r>
          </a:p>
          <a:p>
            <a:pPr lvl="1"/>
            <a:r>
              <a:rPr lang="en-ZA" dirty="0"/>
              <a:t>Conversely, when (poor) individuals are limited in their borrowing capacity, the distribution of wealth affects their production possibilities. This in turn has an impact on the aggregate level of </a:t>
            </a:r>
            <a:r>
              <a:rPr lang="en-ZA" dirty="0" smtClean="0"/>
              <a:t>output.</a:t>
            </a:r>
            <a:endParaRPr lang="en-ZA" dirty="0"/>
          </a:p>
          <a:p>
            <a:pPr lvl="1"/>
            <a:r>
              <a:rPr lang="en-ZA" dirty="0"/>
              <a:t>Redistribution creates investment opportunities in the absence of well functioning credit markets</a:t>
            </a:r>
          </a:p>
          <a:p>
            <a:endParaRPr lang="en-ZA" dirty="0" smtClean="0"/>
          </a:p>
          <a:p>
            <a:pPr lvl="1"/>
            <a:endParaRPr lang="en-ZA" dirty="0"/>
          </a:p>
        </p:txBody>
      </p:sp>
      <p:sp>
        <p:nvSpPr>
          <p:cNvPr id="4" name="Slide Number Placeholder 3"/>
          <p:cNvSpPr>
            <a:spLocks noGrp="1"/>
          </p:cNvSpPr>
          <p:nvPr>
            <p:ph type="sldNum" sz="quarter" idx="12"/>
          </p:nvPr>
        </p:nvSpPr>
        <p:spPr/>
        <p:txBody>
          <a:bodyPr/>
          <a:lstStyle/>
          <a:p>
            <a:fld id="{7BF545AF-C626-4FE4-AAF5-C3C0FCFE186C}" type="slidenum">
              <a:rPr lang="en-ZA" smtClean="0"/>
              <a:t>19</a:t>
            </a:fld>
            <a:endParaRPr lang="en-ZA"/>
          </a:p>
        </p:txBody>
      </p:sp>
    </p:spTree>
    <p:extLst>
      <p:ext uri="{BB962C8B-B14F-4D97-AF65-F5344CB8AC3E}">
        <p14:creationId xmlns:p14="http://schemas.microsoft.com/office/powerpoint/2010/main" val="28663094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Human capital formation</a:t>
            </a:r>
            <a:endParaRPr lang="en-ZA" dirty="0"/>
          </a:p>
        </p:txBody>
      </p:sp>
      <p:sp>
        <p:nvSpPr>
          <p:cNvPr id="3" name="Content Placeholder 2"/>
          <p:cNvSpPr>
            <a:spLocks noGrp="1"/>
          </p:cNvSpPr>
          <p:nvPr>
            <p:ph idx="1"/>
          </p:nvPr>
        </p:nvSpPr>
        <p:spPr>
          <a:xfrm>
            <a:off x="457200" y="1412776"/>
            <a:ext cx="8229600" cy="4713387"/>
          </a:xfrm>
        </p:spPr>
        <p:txBody>
          <a:bodyPr>
            <a:normAutofit fontScale="85000" lnSpcReduction="20000"/>
          </a:bodyPr>
          <a:lstStyle/>
          <a:p>
            <a:r>
              <a:rPr lang="en-ZA" dirty="0" smtClean="0"/>
              <a:t>This is probably the most powerful driver of low growth in the context of high inequality</a:t>
            </a:r>
          </a:p>
          <a:p>
            <a:r>
              <a:rPr lang="en-ZA" dirty="0" smtClean="0"/>
              <a:t>Three broad arguments</a:t>
            </a:r>
          </a:p>
          <a:p>
            <a:pPr lvl="1"/>
            <a:r>
              <a:rPr lang="en-ZA" dirty="0" smtClean="0"/>
              <a:t>Distortions in credit markets mean that the poor spend less on education than they should</a:t>
            </a:r>
          </a:p>
          <a:p>
            <a:pPr lvl="1"/>
            <a:r>
              <a:rPr lang="en-ZA" dirty="0" smtClean="0"/>
              <a:t>Learning by doing model suggests that the poor are locked in low productivity jobs</a:t>
            </a:r>
          </a:p>
          <a:p>
            <a:pPr lvl="1"/>
            <a:r>
              <a:rPr lang="en-ZA" dirty="0" smtClean="0"/>
              <a:t>With the best will in the world, schools in poor communities do worse than in richer communities, even with progressivity in spending</a:t>
            </a:r>
          </a:p>
          <a:p>
            <a:r>
              <a:rPr lang="en-ZA" dirty="0" smtClean="0"/>
              <a:t>All three imply that when inequality rises, social mobility falls and this is bad for incentives, stability and long run growth</a:t>
            </a:r>
            <a:endParaRPr lang="en-ZA" dirty="0"/>
          </a:p>
        </p:txBody>
      </p:sp>
      <p:sp>
        <p:nvSpPr>
          <p:cNvPr id="4" name="Slide Number Placeholder 3"/>
          <p:cNvSpPr>
            <a:spLocks noGrp="1"/>
          </p:cNvSpPr>
          <p:nvPr>
            <p:ph type="sldNum" sz="quarter" idx="12"/>
          </p:nvPr>
        </p:nvSpPr>
        <p:spPr/>
        <p:txBody>
          <a:bodyPr/>
          <a:lstStyle/>
          <a:p>
            <a:fld id="{7BF545AF-C626-4FE4-AAF5-C3C0FCFE186C}" type="slidenum">
              <a:rPr lang="en-ZA" smtClean="0"/>
              <a:t>20</a:t>
            </a:fld>
            <a:endParaRPr lang="en-ZA"/>
          </a:p>
        </p:txBody>
      </p:sp>
    </p:spTree>
    <p:extLst>
      <p:ext uri="{BB962C8B-B14F-4D97-AF65-F5344CB8AC3E}">
        <p14:creationId xmlns:p14="http://schemas.microsoft.com/office/powerpoint/2010/main" val="30934025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Human capital formation</a:t>
            </a:r>
          </a:p>
        </p:txBody>
      </p:sp>
      <p:sp>
        <p:nvSpPr>
          <p:cNvPr id="3" name="Content Placeholder 2"/>
          <p:cNvSpPr>
            <a:spLocks noGrp="1"/>
          </p:cNvSpPr>
          <p:nvPr>
            <p:ph idx="1"/>
          </p:nvPr>
        </p:nvSpPr>
        <p:spPr>
          <a:xfrm>
            <a:off x="457200" y="1340768"/>
            <a:ext cx="8229600" cy="4785395"/>
          </a:xfrm>
        </p:spPr>
        <p:txBody>
          <a:bodyPr>
            <a:normAutofit fontScale="85000" lnSpcReduction="20000"/>
          </a:bodyPr>
          <a:lstStyle/>
          <a:p>
            <a:r>
              <a:rPr lang="en-ZA" dirty="0" smtClean="0"/>
              <a:t>Learning by doing model</a:t>
            </a:r>
          </a:p>
          <a:p>
            <a:pPr lvl="1"/>
            <a:r>
              <a:rPr lang="en-ZA" dirty="0" smtClean="0"/>
              <a:t>Productivity growth is largely determined by prior knowledge and on-the-job experience</a:t>
            </a:r>
          </a:p>
          <a:p>
            <a:pPr lvl="1"/>
            <a:r>
              <a:rPr lang="en-ZA" dirty="0" smtClean="0"/>
              <a:t>The poor are then locked in jobs that do not enable them to raise productivity significantly</a:t>
            </a:r>
          </a:p>
          <a:p>
            <a:pPr lvl="1"/>
            <a:r>
              <a:rPr lang="en-ZA" dirty="0" smtClean="0"/>
              <a:t>Trapped in low productivity jobs… for generations</a:t>
            </a:r>
          </a:p>
          <a:p>
            <a:r>
              <a:rPr lang="en-ZA" dirty="0" err="1"/>
              <a:t>Ridrigeuz</a:t>
            </a:r>
            <a:r>
              <a:rPr lang="en-ZA" dirty="0"/>
              <a:t>, 2000</a:t>
            </a:r>
          </a:p>
          <a:p>
            <a:pPr lvl="1"/>
            <a:r>
              <a:rPr lang="en-ZA" dirty="0"/>
              <a:t>Rising returns to education (</a:t>
            </a:r>
            <a:r>
              <a:rPr lang="en-ZA" dirty="0" err="1"/>
              <a:t>Servaas</a:t>
            </a:r>
            <a:r>
              <a:rPr lang="en-ZA" dirty="0"/>
              <a:t> van den Berg)</a:t>
            </a:r>
          </a:p>
          <a:p>
            <a:pPr lvl="1"/>
            <a:r>
              <a:rPr lang="en-ZA" dirty="0"/>
              <a:t>Diminishing marginal productivity of education spending</a:t>
            </a:r>
          </a:p>
          <a:p>
            <a:pPr lvl="1"/>
            <a:r>
              <a:rPr lang="en-ZA" dirty="0"/>
              <a:t>Some fixed costs</a:t>
            </a:r>
          </a:p>
          <a:p>
            <a:r>
              <a:rPr lang="en-ZA" dirty="0"/>
              <a:t>Then with high inequality, we will get divergence in skills set and rising inequality, reinforcing each other… </a:t>
            </a:r>
          </a:p>
          <a:p>
            <a:r>
              <a:rPr lang="en-ZA" dirty="0"/>
              <a:t>… </a:t>
            </a:r>
            <a:r>
              <a:rPr lang="en-ZA" dirty="0" err="1" smtClean="0"/>
              <a:t>KaBoom</a:t>
            </a:r>
            <a:endParaRPr lang="en-ZA" dirty="0"/>
          </a:p>
        </p:txBody>
      </p:sp>
      <p:sp>
        <p:nvSpPr>
          <p:cNvPr id="4" name="Slide Number Placeholder 3"/>
          <p:cNvSpPr>
            <a:spLocks noGrp="1"/>
          </p:cNvSpPr>
          <p:nvPr>
            <p:ph type="sldNum" sz="quarter" idx="12"/>
          </p:nvPr>
        </p:nvSpPr>
        <p:spPr/>
        <p:txBody>
          <a:bodyPr/>
          <a:lstStyle/>
          <a:p>
            <a:fld id="{7BF545AF-C626-4FE4-AAF5-C3C0FCFE186C}" type="slidenum">
              <a:rPr lang="en-ZA" smtClean="0"/>
              <a:t>21</a:t>
            </a:fld>
            <a:endParaRPr lang="en-ZA"/>
          </a:p>
        </p:txBody>
      </p:sp>
    </p:spTree>
    <p:extLst>
      <p:ext uri="{BB962C8B-B14F-4D97-AF65-F5344CB8AC3E}">
        <p14:creationId xmlns:p14="http://schemas.microsoft.com/office/powerpoint/2010/main" val="1334597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Human capital </a:t>
            </a:r>
            <a:r>
              <a:rPr lang="en-ZA" dirty="0" smtClean="0"/>
              <a:t>formation</a:t>
            </a:r>
            <a:endParaRPr lang="en-ZA" dirty="0"/>
          </a:p>
        </p:txBody>
      </p:sp>
      <p:sp>
        <p:nvSpPr>
          <p:cNvPr id="3" name="Content Placeholder 2"/>
          <p:cNvSpPr>
            <a:spLocks noGrp="1"/>
          </p:cNvSpPr>
          <p:nvPr>
            <p:ph idx="1"/>
          </p:nvPr>
        </p:nvSpPr>
        <p:spPr/>
        <p:txBody>
          <a:bodyPr>
            <a:normAutofit lnSpcReduction="10000"/>
          </a:bodyPr>
          <a:lstStyle/>
          <a:p>
            <a:r>
              <a:rPr lang="en-ZA" dirty="0"/>
              <a:t>Poor performing schools in poor communities</a:t>
            </a:r>
          </a:p>
          <a:p>
            <a:pPr lvl="1"/>
            <a:r>
              <a:rPr lang="en-ZA" dirty="0"/>
              <a:t>About two thirds of the deductive ability of a child is developed before school starts</a:t>
            </a:r>
          </a:p>
          <a:p>
            <a:pPr lvl="1"/>
            <a:r>
              <a:rPr lang="en-ZA" dirty="0"/>
              <a:t>Nutrition, parents’ education, how stimulating the home environment is, time that parents spend on ‘structured play’ are all determinants of educational success</a:t>
            </a:r>
          </a:p>
          <a:p>
            <a:pPr lvl="1"/>
            <a:r>
              <a:rPr lang="en-ZA" dirty="0"/>
              <a:t>In the UK, grade three school scores determine about 70% of earning potential at age 30</a:t>
            </a:r>
          </a:p>
          <a:p>
            <a:pPr lvl="1"/>
            <a:r>
              <a:rPr lang="en-ZA" dirty="0"/>
              <a:t>This cycle is really hard to break</a:t>
            </a:r>
          </a:p>
        </p:txBody>
      </p:sp>
      <p:sp>
        <p:nvSpPr>
          <p:cNvPr id="4" name="Slide Number Placeholder 3"/>
          <p:cNvSpPr>
            <a:spLocks noGrp="1"/>
          </p:cNvSpPr>
          <p:nvPr>
            <p:ph type="sldNum" sz="quarter" idx="12"/>
          </p:nvPr>
        </p:nvSpPr>
        <p:spPr/>
        <p:txBody>
          <a:bodyPr/>
          <a:lstStyle/>
          <a:p>
            <a:fld id="{7BF545AF-C626-4FE4-AAF5-C3C0FCFE186C}" type="slidenum">
              <a:rPr lang="en-ZA" smtClean="0"/>
              <a:t>22</a:t>
            </a:fld>
            <a:endParaRPr lang="en-ZA"/>
          </a:p>
        </p:txBody>
      </p:sp>
    </p:spTree>
    <p:extLst>
      <p:ext uri="{BB962C8B-B14F-4D97-AF65-F5344CB8AC3E}">
        <p14:creationId xmlns:p14="http://schemas.microsoft.com/office/powerpoint/2010/main" val="909321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Inequality and social mobility</a:t>
            </a:r>
            <a:endParaRPr lang="en-ZA" dirty="0"/>
          </a:p>
        </p:txBody>
      </p:sp>
      <p:sp>
        <p:nvSpPr>
          <p:cNvPr id="4" name="Slide Number Placeholder 3"/>
          <p:cNvSpPr>
            <a:spLocks noGrp="1"/>
          </p:cNvSpPr>
          <p:nvPr>
            <p:ph type="sldNum" sz="quarter" idx="12"/>
          </p:nvPr>
        </p:nvSpPr>
        <p:spPr/>
        <p:txBody>
          <a:bodyPr/>
          <a:lstStyle/>
          <a:p>
            <a:fld id="{7BF545AF-C626-4FE4-AAF5-C3C0FCFE186C}" type="slidenum">
              <a:rPr lang="en-ZA" smtClean="0"/>
              <a:t>23</a:t>
            </a:fld>
            <a:endParaRPr lang="en-ZA"/>
          </a:p>
        </p:txBody>
      </p:sp>
      <p:pic>
        <p:nvPicPr>
          <p:cNvPr id="3074" name="Picture 2" descr="C:\Users\04581.DBSA\Documents\Economics\income-inequality-and-social-mobility.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412776"/>
            <a:ext cx="6984776" cy="5063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00606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Technological change</a:t>
            </a:r>
            <a:endParaRPr lang="en-ZA" dirty="0"/>
          </a:p>
        </p:txBody>
      </p:sp>
      <p:sp>
        <p:nvSpPr>
          <p:cNvPr id="3" name="Content Placeholder 2"/>
          <p:cNvSpPr>
            <a:spLocks noGrp="1"/>
          </p:cNvSpPr>
          <p:nvPr>
            <p:ph idx="1"/>
          </p:nvPr>
        </p:nvSpPr>
        <p:spPr>
          <a:xfrm>
            <a:off x="457200" y="1412776"/>
            <a:ext cx="8229600" cy="4713387"/>
          </a:xfrm>
        </p:spPr>
        <p:txBody>
          <a:bodyPr>
            <a:normAutofit fontScale="70000" lnSpcReduction="20000"/>
          </a:bodyPr>
          <a:lstStyle/>
          <a:p>
            <a:r>
              <a:rPr lang="en-ZA" dirty="0" smtClean="0"/>
              <a:t>Skills biased technological change benefits skilled workers</a:t>
            </a:r>
          </a:p>
          <a:p>
            <a:r>
              <a:rPr lang="en-ZA" dirty="0" smtClean="0"/>
              <a:t>This effect is sometimes confused with China entering the global economy (trade effects)</a:t>
            </a:r>
          </a:p>
          <a:p>
            <a:r>
              <a:rPr lang="en-ZA" dirty="0" smtClean="0"/>
              <a:t>Most analysis suggests that the former has had a greater effect on wage differentials than the latter</a:t>
            </a:r>
          </a:p>
          <a:p>
            <a:r>
              <a:rPr lang="en-ZA" dirty="0" smtClean="0"/>
              <a:t>Other economists argue that skills biased technological change in combination with more open capital markets have had the effect of boosting skilled workers’ salaries and raised returns to those with investable cash</a:t>
            </a:r>
          </a:p>
          <a:p>
            <a:r>
              <a:rPr lang="en-ZA" dirty="0" smtClean="0"/>
              <a:t>Technological change introduces some wage inequality since not all firms acquire technology at the same time</a:t>
            </a:r>
          </a:p>
          <a:p>
            <a:r>
              <a:rPr lang="en-ZA" dirty="0" smtClean="0"/>
              <a:t>Technological change is good for growth</a:t>
            </a:r>
          </a:p>
          <a:p>
            <a:r>
              <a:rPr lang="en-ZA" dirty="0" smtClean="0"/>
              <a:t>When labour markets are flexible, the wage inequality introduced by technology dissipates quickly</a:t>
            </a:r>
            <a:endParaRPr lang="en-ZA" dirty="0"/>
          </a:p>
        </p:txBody>
      </p:sp>
      <p:sp>
        <p:nvSpPr>
          <p:cNvPr id="4" name="Slide Number Placeholder 3"/>
          <p:cNvSpPr>
            <a:spLocks noGrp="1"/>
          </p:cNvSpPr>
          <p:nvPr>
            <p:ph type="sldNum" sz="quarter" idx="12"/>
          </p:nvPr>
        </p:nvSpPr>
        <p:spPr/>
        <p:txBody>
          <a:bodyPr/>
          <a:lstStyle/>
          <a:p>
            <a:fld id="{7BF545AF-C626-4FE4-AAF5-C3C0FCFE186C}" type="slidenum">
              <a:rPr lang="en-ZA" smtClean="0"/>
              <a:t>24</a:t>
            </a:fld>
            <a:endParaRPr lang="en-ZA"/>
          </a:p>
        </p:txBody>
      </p:sp>
    </p:spTree>
    <p:extLst>
      <p:ext uri="{BB962C8B-B14F-4D97-AF65-F5344CB8AC3E}">
        <p14:creationId xmlns:p14="http://schemas.microsoft.com/office/powerpoint/2010/main" val="30483048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Division between labour and capital</a:t>
            </a:r>
            <a:endParaRPr lang="en-ZA" dirty="0"/>
          </a:p>
        </p:txBody>
      </p:sp>
      <p:sp>
        <p:nvSpPr>
          <p:cNvPr id="3" name="Content Placeholder 2"/>
          <p:cNvSpPr>
            <a:spLocks noGrp="1"/>
          </p:cNvSpPr>
          <p:nvPr>
            <p:ph idx="1"/>
          </p:nvPr>
        </p:nvSpPr>
        <p:spPr/>
        <p:txBody>
          <a:bodyPr>
            <a:normAutofit fontScale="92500" lnSpcReduction="20000"/>
          </a:bodyPr>
          <a:lstStyle/>
          <a:p>
            <a:r>
              <a:rPr lang="en-ZA" dirty="0" smtClean="0"/>
              <a:t>GDP can be split between gross operating surplus (returns to capital), remuneration (returns to labour) and taxes on production</a:t>
            </a:r>
          </a:p>
          <a:p>
            <a:r>
              <a:rPr lang="en-ZA" dirty="0" err="1" smtClean="0"/>
              <a:t>Rodrigeuz</a:t>
            </a:r>
            <a:r>
              <a:rPr lang="en-ZA" dirty="0" smtClean="0"/>
              <a:t> and Pineda, 1999</a:t>
            </a:r>
          </a:p>
          <a:p>
            <a:pPr lvl="1"/>
            <a:r>
              <a:rPr lang="en-ZA" dirty="0" smtClean="0"/>
              <a:t>Generally, commodity exporters have higher GOS than non-commodity exporters</a:t>
            </a:r>
          </a:p>
          <a:p>
            <a:pPr lvl="1"/>
            <a:r>
              <a:rPr lang="en-ZA" dirty="0" smtClean="0"/>
              <a:t>Generally countries with higher GOS spend less on human capital formation</a:t>
            </a:r>
          </a:p>
          <a:p>
            <a:pPr lvl="1"/>
            <a:r>
              <a:rPr lang="en-ZA" dirty="0" smtClean="0"/>
              <a:t>Generally countries with higher GOS grow more slowly (which is counter intuitive since we would think that higher profits lead to higher investment)</a:t>
            </a:r>
          </a:p>
        </p:txBody>
      </p:sp>
      <p:sp>
        <p:nvSpPr>
          <p:cNvPr id="4" name="Slide Number Placeholder 3"/>
          <p:cNvSpPr>
            <a:spLocks noGrp="1"/>
          </p:cNvSpPr>
          <p:nvPr>
            <p:ph type="sldNum" sz="quarter" idx="12"/>
          </p:nvPr>
        </p:nvSpPr>
        <p:spPr/>
        <p:txBody>
          <a:bodyPr/>
          <a:lstStyle/>
          <a:p>
            <a:fld id="{7BF545AF-C626-4FE4-AAF5-C3C0FCFE186C}" type="slidenum">
              <a:rPr lang="en-ZA" smtClean="0"/>
              <a:t>25</a:t>
            </a:fld>
            <a:endParaRPr lang="en-ZA"/>
          </a:p>
        </p:txBody>
      </p:sp>
    </p:spTree>
    <p:extLst>
      <p:ext uri="{BB962C8B-B14F-4D97-AF65-F5344CB8AC3E}">
        <p14:creationId xmlns:p14="http://schemas.microsoft.com/office/powerpoint/2010/main" val="5092017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 thought experiment</a:t>
            </a:r>
            <a:endParaRPr lang="en-ZA" dirty="0"/>
          </a:p>
        </p:txBody>
      </p:sp>
      <p:sp>
        <p:nvSpPr>
          <p:cNvPr id="3" name="Content Placeholder 2"/>
          <p:cNvSpPr>
            <a:spLocks noGrp="1"/>
          </p:cNvSpPr>
          <p:nvPr>
            <p:ph idx="1"/>
          </p:nvPr>
        </p:nvSpPr>
        <p:spPr/>
        <p:txBody>
          <a:bodyPr>
            <a:normAutofit fontScale="62500" lnSpcReduction="20000"/>
          </a:bodyPr>
          <a:lstStyle/>
          <a:p>
            <a:r>
              <a:rPr lang="en-ZA" dirty="0" smtClean="0"/>
              <a:t>Take a standard capital accumulation model with depreciation of capital</a:t>
            </a:r>
          </a:p>
          <a:p>
            <a:r>
              <a:rPr lang="en-ZA" dirty="0" smtClean="0"/>
              <a:t>Growth is a function of growth in the stock of capital, </a:t>
            </a:r>
            <a:r>
              <a:rPr lang="en-ZA" dirty="0" err="1" smtClean="0"/>
              <a:t>ala</a:t>
            </a:r>
            <a:r>
              <a:rPr lang="en-ZA" dirty="0" smtClean="0"/>
              <a:t> Cobb Douglas</a:t>
            </a:r>
          </a:p>
          <a:p>
            <a:r>
              <a:rPr lang="en-ZA" dirty="0" smtClean="0"/>
              <a:t>Now take only human capital</a:t>
            </a:r>
          </a:p>
          <a:p>
            <a:r>
              <a:rPr lang="en-ZA" dirty="0" smtClean="0"/>
              <a:t>The stock of human capital is a function of schooling years plus years of work experience less depreciation at a fixed rate</a:t>
            </a:r>
          </a:p>
          <a:p>
            <a:r>
              <a:rPr lang="en-ZA" dirty="0" smtClean="0"/>
              <a:t>If a person is employed, then they accumulate human capital (one year of work experience is greater than depreciation of the capital)</a:t>
            </a:r>
          </a:p>
          <a:p>
            <a:r>
              <a:rPr lang="en-ZA" dirty="0" smtClean="0"/>
              <a:t>If the person is unemployed, then the capital depreciates quickly</a:t>
            </a:r>
          </a:p>
          <a:p>
            <a:r>
              <a:rPr lang="en-ZA" dirty="0" smtClean="0"/>
              <a:t>This model explains the South African labour market</a:t>
            </a:r>
          </a:p>
          <a:p>
            <a:pPr lvl="1"/>
            <a:r>
              <a:rPr lang="en-ZA" dirty="0" smtClean="0"/>
              <a:t>While there has been an increase in years of schooling, no impact on growth</a:t>
            </a:r>
          </a:p>
          <a:p>
            <a:pPr lvl="1"/>
            <a:r>
              <a:rPr lang="en-ZA" dirty="0" smtClean="0"/>
              <a:t>This is because too many people take too long to find work</a:t>
            </a:r>
          </a:p>
          <a:p>
            <a:r>
              <a:rPr lang="en-ZA" dirty="0" smtClean="0"/>
              <a:t>Getting people into work will be better for growth than only investing in better education</a:t>
            </a:r>
            <a:endParaRPr lang="en-ZA" dirty="0"/>
          </a:p>
        </p:txBody>
      </p:sp>
      <p:sp>
        <p:nvSpPr>
          <p:cNvPr id="4" name="Slide Number Placeholder 3"/>
          <p:cNvSpPr>
            <a:spLocks noGrp="1"/>
          </p:cNvSpPr>
          <p:nvPr>
            <p:ph type="sldNum" sz="quarter" idx="12"/>
          </p:nvPr>
        </p:nvSpPr>
        <p:spPr/>
        <p:txBody>
          <a:bodyPr/>
          <a:lstStyle/>
          <a:p>
            <a:fld id="{7BF545AF-C626-4FE4-AAF5-C3C0FCFE186C}" type="slidenum">
              <a:rPr lang="en-ZA" smtClean="0"/>
              <a:t>26</a:t>
            </a:fld>
            <a:endParaRPr lang="en-ZA"/>
          </a:p>
        </p:txBody>
      </p:sp>
    </p:spTree>
    <p:extLst>
      <p:ext uri="{BB962C8B-B14F-4D97-AF65-F5344CB8AC3E}">
        <p14:creationId xmlns:p14="http://schemas.microsoft.com/office/powerpoint/2010/main" val="642476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ZA" dirty="0" smtClean="0">
                <a:solidFill>
                  <a:srgbClr val="FF0000"/>
                </a:solidFill>
              </a:rPr>
              <a:t>It wasn’t always like this (US data)</a:t>
            </a:r>
            <a:endParaRPr lang="en-ZA" dirty="0">
              <a:solidFill>
                <a:srgbClr val="FF0000"/>
              </a:solidFill>
            </a:endParaRPr>
          </a:p>
        </p:txBody>
      </p:sp>
      <p:sp>
        <p:nvSpPr>
          <p:cNvPr id="4" name="Slide Number Placeholder 3"/>
          <p:cNvSpPr>
            <a:spLocks noGrp="1"/>
          </p:cNvSpPr>
          <p:nvPr>
            <p:ph type="sldNum" sz="quarter" idx="12"/>
          </p:nvPr>
        </p:nvSpPr>
        <p:spPr/>
        <p:txBody>
          <a:bodyPr/>
          <a:lstStyle/>
          <a:p>
            <a:fld id="{7BF545AF-C626-4FE4-AAF5-C3C0FCFE186C}" type="slidenum">
              <a:rPr lang="en-ZA" smtClean="0"/>
              <a:t>27</a:t>
            </a:fld>
            <a:endParaRPr lang="en-ZA"/>
          </a:p>
        </p:txBody>
      </p:sp>
      <p:pic>
        <p:nvPicPr>
          <p:cNvPr id="4098" name="Picture 2" descr="C:\Users\04581.DBSA\Documents\Economics\income-inequality-in-the-u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436789"/>
            <a:ext cx="6480720" cy="5067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74285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1066130"/>
          </a:xfrm>
        </p:spPr>
        <p:txBody>
          <a:bodyPr/>
          <a:lstStyle/>
          <a:p>
            <a:r>
              <a:rPr lang="en-ZA" dirty="0" smtClean="0">
                <a:solidFill>
                  <a:srgbClr val="FF0000"/>
                </a:solidFill>
              </a:rPr>
              <a:t>It wasn’t always like this</a:t>
            </a:r>
            <a:endParaRPr lang="en-ZA" dirty="0">
              <a:solidFill>
                <a:srgbClr val="FF0000"/>
              </a:solidFill>
            </a:endParaRPr>
          </a:p>
        </p:txBody>
      </p:sp>
      <p:sp>
        <p:nvSpPr>
          <p:cNvPr id="4" name="Slide Number Placeholder 3"/>
          <p:cNvSpPr>
            <a:spLocks noGrp="1"/>
          </p:cNvSpPr>
          <p:nvPr>
            <p:ph type="sldNum" sz="quarter" idx="12"/>
          </p:nvPr>
        </p:nvSpPr>
        <p:spPr/>
        <p:txBody>
          <a:bodyPr/>
          <a:lstStyle/>
          <a:p>
            <a:fld id="{7BF545AF-C626-4FE4-AAF5-C3C0FCFE186C}" type="slidenum">
              <a:rPr lang="en-ZA" smtClean="0"/>
              <a:t>28</a:t>
            </a:fld>
            <a:endParaRPr lang="en-ZA"/>
          </a:p>
        </p:txBody>
      </p:sp>
      <p:pic>
        <p:nvPicPr>
          <p:cNvPr id="5122" name="Picture 2" descr="C:\Users\04581.DBSA\Documents\Economics\Changes in inequality OEC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340768"/>
            <a:ext cx="6984776" cy="52036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02850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6130"/>
          </a:xfrm>
        </p:spPr>
        <p:txBody>
          <a:bodyPr>
            <a:normAutofit fontScale="90000"/>
          </a:bodyPr>
          <a:lstStyle/>
          <a:p>
            <a:r>
              <a:rPr lang="en-ZA" dirty="0" smtClean="0">
                <a:solidFill>
                  <a:srgbClr val="FF0000"/>
                </a:solidFill>
              </a:rPr>
              <a:t>In fact, the last 30 years is an anomaly</a:t>
            </a:r>
            <a:endParaRPr lang="en-ZA" dirty="0">
              <a:solidFill>
                <a:srgbClr val="FF0000"/>
              </a:solidFill>
            </a:endParaRPr>
          </a:p>
        </p:txBody>
      </p:sp>
      <p:sp>
        <p:nvSpPr>
          <p:cNvPr id="3" name="Slide Number Placeholder 2"/>
          <p:cNvSpPr>
            <a:spLocks noGrp="1"/>
          </p:cNvSpPr>
          <p:nvPr>
            <p:ph type="sldNum" sz="quarter" idx="12"/>
          </p:nvPr>
        </p:nvSpPr>
        <p:spPr/>
        <p:txBody>
          <a:bodyPr/>
          <a:lstStyle/>
          <a:p>
            <a:fld id="{7BF545AF-C626-4FE4-AAF5-C3C0FCFE186C}" type="slidenum">
              <a:rPr lang="en-ZA" smtClean="0"/>
              <a:t>29</a:t>
            </a:fld>
            <a:endParaRPr lang="en-ZA"/>
          </a:p>
        </p:txBody>
      </p:sp>
      <p:pic>
        <p:nvPicPr>
          <p:cNvPr id="6146" name="Picture 2" descr="C:\Users\04581.DBSA\Documents\Economics\top-1-income-sha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340768"/>
            <a:ext cx="7056784" cy="4997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9746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ZA" dirty="0" smtClean="0">
                <a:solidFill>
                  <a:srgbClr val="FF0000"/>
                </a:solidFill>
              </a:rPr>
              <a:t>Turning to South Africa</a:t>
            </a:r>
            <a:endParaRPr lang="en-ZA" dirty="0">
              <a:solidFill>
                <a:srgbClr val="FF0000"/>
              </a:solidFill>
            </a:endParaRPr>
          </a:p>
        </p:txBody>
      </p:sp>
      <p:sp>
        <p:nvSpPr>
          <p:cNvPr id="6" name="Text Placeholder 5"/>
          <p:cNvSpPr>
            <a:spLocks noGrp="1"/>
          </p:cNvSpPr>
          <p:nvPr>
            <p:ph type="body" idx="1"/>
          </p:nvPr>
        </p:nvSpPr>
        <p:spPr/>
        <p:txBody>
          <a:bodyPr/>
          <a:lstStyle/>
          <a:p>
            <a:endParaRPr lang="en-ZA"/>
          </a:p>
        </p:txBody>
      </p:sp>
      <p:sp>
        <p:nvSpPr>
          <p:cNvPr id="4" name="Slide Number Placeholder 3"/>
          <p:cNvSpPr>
            <a:spLocks noGrp="1"/>
          </p:cNvSpPr>
          <p:nvPr>
            <p:ph type="sldNum" sz="quarter" idx="12"/>
          </p:nvPr>
        </p:nvSpPr>
        <p:spPr/>
        <p:txBody>
          <a:bodyPr/>
          <a:lstStyle/>
          <a:p>
            <a:fld id="{7BF545AF-C626-4FE4-AAF5-C3C0FCFE186C}" type="slidenum">
              <a:rPr lang="en-ZA" smtClean="0"/>
              <a:t>30</a:t>
            </a:fld>
            <a:endParaRPr lang="en-ZA"/>
          </a:p>
        </p:txBody>
      </p:sp>
    </p:spTree>
    <p:extLst>
      <p:ext uri="{BB962C8B-B14F-4D97-AF65-F5344CB8AC3E}">
        <p14:creationId xmlns:p14="http://schemas.microsoft.com/office/powerpoint/2010/main" val="2713313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r>
              <a:rPr lang="en-ZA" dirty="0" smtClean="0"/>
              <a:t>Economic Gordian Knot </a:t>
            </a:r>
            <a:endParaRPr lang="en-ZA" dirty="0"/>
          </a:p>
        </p:txBody>
      </p:sp>
      <p:graphicFrame>
        <p:nvGraphicFramePr>
          <p:cNvPr id="4" name="Content Placeholder 3"/>
          <p:cNvGraphicFramePr>
            <a:graphicFrameLocks noGrp="1"/>
          </p:cNvGraphicFramePr>
          <p:nvPr>
            <p:ph idx="1"/>
          </p:nvPr>
        </p:nvGraphicFramePr>
        <p:xfrm>
          <a:off x="457200" y="1374779"/>
          <a:ext cx="8186766" cy="49117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1" descr="C:\Users\kuben.naidoo\AppData\Local\Microsoft\Windows\Temporary Internet Files\Content.IE5\OWA83YY3\MC900078627[1].wmf"/>
          <p:cNvPicPr>
            <a:picLocks noChangeAspect="1" noChangeArrowheads="1"/>
          </p:cNvPicPr>
          <p:nvPr/>
        </p:nvPicPr>
        <p:blipFill>
          <a:blip r:embed="rId7" cstate="print"/>
          <a:srcRect/>
          <a:stretch>
            <a:fillRect/>
          </a:stretch>
        </p:blipFill>
        <p:spPr bwMode="auto">
          <a:xfrm>
            <a:off x="6786578" y="142852"/>
            <a:ext cx="2214546" cy="2643206"/>
          </a:xfrm>
          <a:prstGeom prst="rect">
            <a:avLst/>
          </a:prstGeom>
          <a:noFill/>
        </p:spPr>
      </p:pic>
      <p:sp>
        <p:nvSpPr>
          <p:cNvPr id="6" name="Slide Number Placeholder 5"/>
          <p:cNvSpPr>
            <a:spLocks noGrp="1"/>
          </p:cNvSpPr>
          <p:nvPr>
            <p:ph type="sldNum" sz="quarter" idx="12"/>
          </p:nvPr>
        </p:nvSpPr>
        <p:spPr/>
        <p:txBody>
          <a:bodyPr/>
          <a:lstStyle/>
          <a:p>
            <a:fld id="{44805B1A-B3F5-4037-88C8-CA919DF851D0}" type="slidenum">
              <a:rPr lang="en-ZA" smtClean="0"/>
              <a:pPr/>
              <a:t>31</a:t>
            </a:fld>
            <a:endParaRPr lang="en-ZA"/>
          </a:p>
        </p:txBody>
      </p:sp>
    </p:spTree>
    <p:extLst>
      <p:ext uri="{BB962C8B-B14F-4D97-AF65-F5344CB8AC3E}">
        <p14:creationId xmlns:p14="http://schemas.microsoft.com/office/powerpoint/2010/main" val="22448732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Economic Gordian Knot</a:t>
            </a:r>
            <a:endParaRPr lang="en-ZA" dirty="0"/>
          </a:p>
        </p:txBody>
      </p:sp>
      <p:sp>
        <p:nvSpPr>
          <p:cNvPr id="3" name="Content Placeholder 2"/>
          <p:cNvSpPr>
            <a:spLocks noGrp="1"/>
          </p:cNvSpPr>
          <p:nvPr>
            <p:ph idx="1"/>
          </p:nvPr>
        </p:nvSpPr>
        <p:spPr>
          <a:xfrm>
            <a:off x="214282" y="1357298"/>
            <a:ext cx="5857916" cy="4972072"/>
          </a:xfrm>
        </p:spPr>
        <p:txBody>
          <a:bodyPr>
            <a:normAutofit fontScale="62500" lnSpcReduction="20000"/>
          </a:bodyPr>
          <a:lstStyle/>
          <a:p>
            <a:r>
              <a:rPr lang="en-ZA" dirty="0" smtClean="0"/>
              <a:t>Product markets are uncompetitive due to history of isolation and siege mentality of the apartheid economy.</a:t>
            </a:r>
          </a:p>
          <a:p>
            <a:pPr lvl="1"/>
            <a:r>
              <a:rPr lang="en-ZA" dirty="0" smtClean="0"/>
              <a:t>This leads to high profit margins but low investment and innovation. It also stifles new firm entry.</a:t>
            </a:r>
          </a:p>
          <a:p>
            <a:r>
              <a:rPr lang="en-ZA" dirty="0" smtClean="0"/>
              <a:t>Uncompetitive labour markets keep new entrants out, with workers and capital sharing in the high profits.</a:t>
            </a:r>
          </a:p>
          <a:p>
            <a:pPr lvl="1"/>
            <a:r>
              <a:rPr lang="en-ZA" dirty="0" smtClean="0"/>
              <a:t>This leads to low employment and skews the economy towards skills intensive, high productivity sectors.</a:t>
            </a:r>
          </a:p>
          <a:p>
            <a:r>
              <a:rPr lang="en-ZA" dirty="0" smtClean="0"/>
              <a:t>Low savings mean that we are reliant on foreign capital inflows, which reinforce the oligopolistic nature of the economy.</a:t>
            </a:r>
          </a:p>
          <a:p>
            <a:pPr lvl="1"/>
            <a:r>
              <a:rPr lang="en-ZA" dirty="0" smtClean="0"/>
              <a:t>Capital chases high returns and also leads to high dividend outflows.</a:t>
            </a:r>
          </a:p>
          <a:p>
            <a:r>
              <a:rPr lang="en-ZA" dirty="0" smtClean="0"/>
              <a:t>Low skills profile and pattern of growth pushes up skills premiums, leading to labour market mismatch and high wage inequality.</a:t>
            </a:r>
            <a:endParaRPr lang="en-ZA" dirty="0"/>
          </a:p>
        </p:txBody>
      </p:sp>
      <p:pic>
        <p:nvPicPr>
          <p:cNvPr id="13314" name="Picture 2" descr="https://encrypted-tbn1.google.com/images?q=tbn:ANd9GcQ39lN1B6AxtfTJ-Qa-5f68K7JFy0RHSUAtN63FBccFriE-mYHA0g"/>
          <p:cNvPicPr>
            <a:picLocks noChangeAspect="1" noChangeArrowheads="1"/>
          </p:cNvPicPr>
          <p:nvPr/>
        </p:nvPicPr>
        <p:blipFill>
          <a:blip r:embed="rId2" cstate="print"/>
          <a:srcRect/>
          <a:stretch>
            <a:fillRect/>
          </a:stretch>
        </p:blipFill>
        <p:spPr bwMode="auto">
          <a:xfrm>
            <a:off x="6000760" y="1428736"/>
            <a:ext cx="2996280" cy="4786346"/>
          </a:xfrm>
          <a:prstGeom prst="rect">
            <a:avLst/>
          </a:prstGeom>
          <a:noFill/>
        </p:spPr>
      </p:pic>
      <p:sp>
        <p:nvSpPr>
          <p:cNvPr id="5" name="Slide Number Placeholder 4"/>
          <p:cNvSpPr>
            <a:spLocks noGrp="1"/>
          </p:cNvSpPr>
          <p:nvPr>
            <p:ph type="sldNum" sz="quarter" idx="12"/>
          </p:nvPr>
        </p:nvSpPr>
        <p:spPr/>
        <p:txBody>
          <a:bodyPr/>
          <a:lstStyle/>
          <a:p>
            <a:fld id="{44805B1A-B3F5-4037-88C8-CA919DF851D0}" type="slidenum">
              <a:rPr lang="en-ZA" smtClean="0"/>
              <a:pPr/>
              <a:t>32</a:t>
            </a:fld>
            <a:endParaRPr lang="en-ZA"/>
          </a:p>
        </p:txBody>
      </p:sp>
    </p:spTree>
    <p:extLst>
      <p:ext uri="{BB962C8B-B14F-4D97-AF65-F5344CB8AC3E}">
        <p14:creationId xmlns:p14="http://schemas.microsoft.com/office/powerpoint/2010/main" val="7943723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What to do about it is not obvious</a:t>
            </a:r>
            <a:endParaRPr lang="en-ZA" dirty="0"/>
          </a:p>
        </p:txBody>
      </p:sp>
      <p:sp>
        <p:nvSpPr>
          <p:cNvPr id="3" name="Content Placeholder 2"/>
          <p:cNvSpPr>
            <a:spLocks noGrp="1"/>
          </p:cNvSpPr>
          <p:nvPr>
            <p:ph idx="1"/>
          </p:nvPr>
        </p:nvSpPr>
        <p:spPr>
          <a:xfrm>
            <a:off x="214282" y="1357298"/>
            <a:ext cx="5357850" cy="5214974"/>
          </a:xfrm>
        </p:spPr>
        <p:txBody>
          <a:bodyPr>
            <a:noAutofit/>
          </a:bodyPr>
          <a:lstStyle/>
          <a:p>
            <a:r>
              <a:rPr lang="en-ZA" sz="2200" dirty="0" smtClean="0"/>
              <a:t>If we liberalise labour markets, we may well get even higher profits but no increase in investment or employment</a:t>
            </a:r>
          </a:p>
          <a:p>
            <a:r>
              <a:rPr lang="en-ZA" sz="2200" dirty="0" smtClean="0"/>
              <a:t>Liberalising product markets is hard and if we did, we may get lower profits and even lower savings (investment)</a:t>
            </a:r>
          </a:p>
          <a:p>
            <a:r>
              <a:rPr lang="en-ZA" sz="2200" dirty="0" smtClean="0"/>
              <a:t>Fixing the skills system is difficult and long term</a:t>
            </a:r>
          </a:p>
          <a:p>
            <a:r>
              <a:rPr lang="en-ZA" sz="2200" dirty="0" smtClean="0"/>
              <a:t>Raising savings too quickly will lead to lower consumption and a fall in employment and growth in the short term</a:t>
            </a:r>
          </a:p>
          <a:p>
            <a:r>
              <a:rPr lang="en-ZA" sz="2200" dirty="0" smtClean="0"/>
              <a:t>Growing exports may reduce reliance on foreign capital inflows but it may also just accelerate them, leading to overheating</a:t>
            </a:r>
            <a:endParaRPr lang="en-ZA" sz="2200" dirty="0"/>
          </a:p>
        </p:txBody>
      </p:sp>
      <p:pic>
        <p:nvPicPr>
          <p:cNvPr id="12290" name="Picture 2" descr="http://cdn6.fotosearch.com/bthumb/CSP/CSP677/k6770736.jpg"/>
          <p:cNvPicPr>
            <a:picLocks noChangeAspect="1" noChangeArrowheads="1"/>
          </p:cNvPicPr>
          <p:nvPr/>
        </p:nvPicPr>
        <p:blipFill>
          <a:blip r:embed="rId2" cstate="print"/>
          <a:srcRect/>
          <a:stretch>
            <a:fillRect/>
          </a:stretch>
        </p:blipFill>
        <p:spPr bwMode="auto">
          <a:xfrm>
            <a:off x="5572132" y="1571612"/>
            <a:ext cx="3357586" cy="4143404"/>
          </a:xfrm>
          <a:prstGeom prst="rect">
            <a:avLst/>
          </a:prstGeom>
          <a:noFill/>
        </p:spPr>
      </p:pic>
      <p:sp>
        <p:nvSpPr>
          <p:cNvPr id="5" name="Slide Number Placeholder 4"/>
          <p:cNvSpPr>
            <a:spLocks noGrp="1"/>
          </p:cNvSpPr>
          <p:nvPr>
            <p:ph type="sldNum" sz="quarter" idx="12"/>
          </p:nvPr>
        </p:nvSpPr>
        <p:spPr/>
        <p:txBody>
          <a:bodyPr/>
          <a:lstStyle/>
          <a:p>
            <a:fld id="{44805B1A-B3F5-4037-88C8-CA919DF851D0}" type="slidenum">
              <a:rPr lang="en-ZA" smtClean="0"/>
              <a:pPr/>
              <a:t>33</a:t>
            </a:fld>
            <a:endParaRPr lang="en-ZA"/>
          </a:p>
        </p:txBody>
      </p:sp>
    </p:spTree>
    <p:extLst>
      <p:ext uri="{BB962C8B-B14F-4D97-AF65-F5344CB8AC3E}">
        <p14:creationId xmlns:p14="http://schemas.microsoft.com/office/powerpoint/2010/main" val="318359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922114"/>
          </a:xfrm>
        </p:spPr>
        <p:txBody>
          <a:bodyPr/>
          <a:lstStyle/>
          <a:p>
            <a:r>
              <a:rPr lang="en-ZA" dirty="0" smtClean="0"/>
              <a:t>Sources of inequality in SA</a:t>
            </a:r>
            <a:endParaRPr lang="en-ZA" dirty="0"/>
          </a:p>
        </p:txBody>
      </p:sp>
      <p:sp>
        <p:nvSpPr>
          <p:cNvPr id="4" name="Slide Number Placeholder 3"/>
          <p:cNvSpPr>
            <a:spLocks noGrp="1"/>
          </p:cNvSpPr>
          <p:nvPr>
            <p:ph type="sldNum" sz="quarter" idx="12"/>
          </p:nvPr>
        </p:nvSpPr>
        <p:spPr/>
        <p:txBody>
          <a:bodyPr/>
          <a:lstStyle/>
          <a:p>
            <a:fld id="{7BF545AF-C626-4FE4-AAF5-C3C0FCFE186C}" type="slidenum">
              <a:rPr lang="en-ZA" smtClean="0"/>
              <a:t>34</a:t>
            </a:fld>
            <a:endParaRPr lang="en-ZA"/>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196752"/>
            <a:ext cx="6912768" cy="5444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34007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What can be done</a:t>
            </a:r>
            <a:endParaRPr lang="en-ZA" dirty="0"/>
          </a:p>
        </p:txBody>
      </p:sp>
      <p:sp>
        <p:nvSpPr>
          <p:cNvPr id="3" name="Content Placeholder 2"/>
          <p:cNvSpPr>
            <a:spLocks noGrp="1"/>
          </p:cNvSpPr>
          <p:nvPr>
            <p:ph idx="1"/>
          </p:nvPr>
        </p:nvSpPr>
        <p:spPr>
          <a:xfrm>
            <a:off x="457200" y="1268760"/>
            <a:ext cx="4402832" cy="5256584"/>
          </a:xfrm>
        </p:spPr>
        <p:txBody>
          <a:bodyPr>
            <a:normAutofit fontScale="62500" lnSpcReduction="20000"/>
          </a:bodyPr>
          <a:lstStyle/>
          <a:p>
            <a:r>
              <a:rPr lang="en-ZA" dirty="0" smtClean="0"/>
              <a:t>Difficult trade-offs</a:t>
            </a:r>
          </a:p>
          <a:p>
            <a:pPr lvl="1"/>
            <a:r>
              <a:rPr lang="en-ZA" dirty="0" smtClean="0"/>
              <a:t>Redistribution may have negative short run effects on growth</a:t>
            </a:r>
          </a:p>
          <a:p>
            <a:r>
              <a:rPr lang="en-ZA" dirty="0" smtClean="0"/>
              <a:t>Progressive taxation a necessity</a:t>
            </a:r>
          </a:p>
          <a:p>
            <a:pPr lvl="1"/>
            <a:r>
              <a:rPr lang="en-ZA" dirty="0" smtClean="0"/>
              <a:t>The more unequal a country is, the more steeply progressive its income tax system should be</a:t>
            </a:r>
          </a:p>
          <a:p>
            <a:r>
              <a:rPr lang="en-ZA" dirty="0" smtClean="0"/>
              <a:t>High expenditure on quality education</a:t>
            </a:r>
          </a:p>
          <a:p>
            <a:r>
              <a:rPr lang="en-ZA" dirty="0" smtClean="0"/>
              <a:t>Redistribution of assets</a:t>
            </a:r>
          </a:p>
          <a:p>
            <a:pPr lvl="1"/>
            <a:r>
              <a:rPr lang="en-ZA" dirty="0" smtClean="0"/>
              <a:t>Land, housing </a:t>
            </a:r>
            <a:r>
              <a:rPr lang="en-ZA" dirty="0" err="1" smtClean="0"/>
              <a:t>etc</a:t>
            </a:r>
            <a:endParaRPr lang="en-ZA" dirty="0" smtClean="0"/>
          </a:p>
          <a:p>
            <a:r>
              <a:rPr lang="en-ZA" dirty="0"/>
              <a:t>Get young people into work (</a:t>
            </a:r>
            <a:r>
              <a:rPr lang="en-ZA" dirty="0" smtClean="0"/>
              <a:t>faster)</a:t>
            </a:r>
            <a:endParaRPr lang="en-ZA" dirty="0"/>
          </a:p>
          <a:p>
            <a:r>
              <a:rPr lang="en-ZA" dirty="0" smtClean="0"/>
              <a:t>Firm regulation of the financial sector and of monopoly industries</a:t>
            </a:r>
          </a:p>
          <a:p>
            <a:r>
              <a:rPr lang="en-ZA" dirty="0"/>
              <a:t>Social safety </a:t>
            </a:r>
            <a:r>
              <a:rPr lang="en-ZA" dirty="0" smtClean="0"/>
              <a:t>nets</a:t>
            </a:r>
          </a:p>
          <a:p>
            <a:r>
              <a:rPr lang="en-ZA" dirty="0" smtClean="0"/>
              <a:t>Promote exports</a:t>
            </a:r>
          </a:p>
          <a:p>
            <a:r>
              <a:rPr lang="en-ZA" dirty="0" smtClean="0"/>
              <a:t>Fiscal policy that contributes towards national savings</a:t>
            </a:r>
            <a:endParaRPr lang="en-ZA" dirty="0"/>
          </a:p>
        </p:txBody>
      </p:sp>
      <p:sp>
        <p:nvSpPr>
          <p:cNvPr id="4" name="Slide Number Placeholder 3"/>
          <p:cNvSpPr>
            <a:spLocks noGrp="1"/>
          </p:cNvSpPr>
          <p:nvPr>
            <p:ph type="sldNum" sz="quarter" idx="12"/>
          </p:nvPr>
        </p:nvSpPr>
        <p:spPr/>
        <p:txBody>
          <a:bodyPr/>
          <a:lstStyle/>
          <a:p>
            <a:fld id="{7BF545AF-C626-4FE4-AAF5-C3C0FCFE186C}" type="slidenum">
              <a:rPr lang="en-ZA" smtClean="0"/>
              <a:t>35</a:t>
            </a:fld>
            <a:endParaRPr lang="en-ZA"/>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1196753"/>
            <a:ext cx="3888432" cy="496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8332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39784"/>
          </a:xfrm>
        </p:spPr>
        <p:txBody>
          <a:bodyPr/>
          <a:lstStyle/>
          <a:p>
            <a:r>
              <a:rPr lang="en-ZA" dirty="0" smtClean="0"/>
              <a:t>Policies that will not work</a:t>
            </a:r>
            <a:endParaRPr lang="en-ZA" dirty="0"/>
          </a:p>
        </p:txBody>
      </p:sp>
      <p:sp>
        <p:nvSpPr>
          <p:cNvPr id="3" name="Content Placeholder 2"/>
          <p:cNvSpPr>
            <a:spLocks noGrp="1"/>
          </p:cNvSpPr>
          <p:nvPr>
            <p:ph idx="1"/>
          </p:nvPr>
        </p:nvSpPr>
        <p:spPr>
          <a:xfrm>
            <a:off x="-36512" y="1142984"/>
            <a:ext cx="5394330" cy="5000660"/>
          </a:xfrm>
        </p:spPr>
        <p:txBody>
          <a:bodyPr>
            <a:noAutofit/>
          </a:bodyPr>
          <a:lstStyle/>
          <a:p>
            <a:pPr indent="-216000"/>
            <a:r>
              <a:rPr lang="en-ZA" sz="1600" dirty="0" smtClean="0"/>
              <a:t>Fixing the exchange rate will not work because our uncompetitive product and labour markets will mean that prices will rise to render us uncompetitive, ala Greece</a:t>
            </a:r>
          </a:p>
          <a:p>
            <a:pPr lvl="1"/>
            <a:r>
              <a:rPr lang="en-ZA" sz="1400" dirty="0" smtClean="0"/>
              <a:t>We have too low a savings rate to intervene too heavily in the currency</a:t>
            </a:r>
          </a:p>
          <a:p>
            <a:pPr indent="-216000"/>
            <a:r>
              <a:rPr lang="en-ZA" sz="1600" dirty="0" smtClean="0"/>
              <a:t>Curbing capital inflows might be necessary under extreme circumstances, but has not worked in Brazil </a:t>
            </a:r>
            <a:endParaRPr lang="en-ZA" sz="1600" dirty="0"/>
          </a:p>
          <a:p>
            <a:pPr indent="-216000"/>
            <a:r>
              <a:rPr lang="en-ZA" sz="1600" dirty="0" smtClean="0"/>
              <a:t>Curbing capital outflows – we do curb capital outflows. To do more would quickly result in less capital inflows, leading to a balance of payments crisis</a:t>
            </a:r>
          </a:p>
          <a:p>
            <a:pPr indent="-216000"/>
            <a:r>
              <a:rPr lang="en-ZA" sz="1600" dirty="0" smtClean="0"/>
              <a:t>General tariff increases or export taxes to encourage beneficiation will raise the cost structure of the economy, appreciating the real exchange rate, ultimately reducing exports</a:t>
            </a:r>
          </a:p>
          <a:p>
            <a:pPr indent="-216000"/>
            <a:r>
              <a:rPr lang="en-ZA" sz="1600" dirty="0" smtClean="0"/>
              <a:t>Nationalisation will result in both capital outflows, which we cannot afford, and lower investment in the economy in general</a:t>
            </a:r>
          </a:p>
          <a:p>
            <a:pPr indent="-216000"/>
            <a:r>
              <a:rPr lang="en-ZA" sz="1600" dirty="0" smtClean="0"/>
              <a:t>Wholesale labour market liberalisation is likely to result in social instability that would outweigh any competitiveness or employment gain</a:t>
            </a:r>
          </a:p>
        </p:txBody>
      </p:sp>
      <p:sp>
        <p:nvSpPr>
          <p:cNvPr id="10242" name="AutoShape 2" descr="data:image/jpeg;base64,/9j/4AAQSkZJRgABAQAAAQABAAD/2wCEAAkGBhISERUUExQUEhQQFBIVEBQUFBQUEhQVFRIVFRUUEhQXHCYeFxojGRQUHy8gIycpLC0sFR4xNTAqNSYrLCkBCQoKDgwOGg8PGi0lHyQsLCwpLCwsLCwsMCksLCwpMCktLCwsKSwsLCwsLCwsLCwsLCwsKSwsLCwsKSw0LCwsLP/AABEIAPkAygMBIgACEQEDEQH/xAAcAAEAAgMBAQEAAAAAAAAAAAAABgcDBAUBAgj/xAA5EAACAQIDBQYEBQMEAwAAAAAAAQIDEQQFIQYSMUFRBxMiYXGBMpGhsSNCUoLBFXKSFGKi4TNT0f/EABsBAQACAwEBAAAAAAAAAAAAAAAEBQIDBgEH/8QAMhEAAgIBAgUCAwcEAwAAAAAAAAECAxEEEgUhMUFREyJhgbEjMjNxkaHhQsHR8TRS8P/aAAwDAQACEQMRAD8AngAPnB0oAAAAAAAAAAAABoZlnlGgvxJpPkuZxa239GP5ZNdUb69NbYsxi2YucV1ZKQaGWZ1Srq8Hr0fE3zVKLi8SWGZJp9AADEAAAAAAAAAAAAAAAAAAAAAAAAAAAA8nwfoegArzGZBKrUc6stN58fU62X4Og33Thy0bR0s8ypSW8m1Z30MVPFQlZaRlFcebOkotdkE0YqCSNSeRSo1Iyp9foSijO6TfuaNLGKXDVrkbdKtHg2k+aejInEYJpSR5FKJmBinioLjKK90YpZnSXGpD/JFQoSfRGeUbQPITTV07p8Gj0xAAAAAAAAAAAAAAAAAAAAAAAAAAObn2cLDUnO28+SM4QlOSjHqzxtJZZuYpxUG5NJW1bIB/WKEZSkpqclL6EW2i2txGKvFy3Ifpjovc42DpuPM6nRcNnVF7317FdPXYeIouHI9pKKrR7yLSevDQ3e0/BwqUI4mjJpx0lu6XXIr/ACrN1JRg14lZXLAy5qpSlRnrGUXa/WxPgvTlsaI1lrs9xT9SvOXGpL5s+qTd9W37mXGYPcrTpvTdk7CMbE+KjjKREk3nqTfY3aTdao1Ho/hb5E7TKInmShNPVWLG2U2yjUtTqNJ6KL6+pznFeHZ+2qX5r+5Z6TU/0T+RMQLg5gswAAAAAAAAAAAAAAAAAAAAARrbyuo4fzb0JK2V92gZ5Tk1Tj4nHjYseG1OzURwunMj6mSjWyt8ZWs7+ZloVU1c+q+E3ovQ4lKvKEvujuGUOckgwuJ3ZKXRpln5FmsaijJPVWuVHCtc7Wz2cypStfRmm2GVldTOLOz2g4LcxCqR4TSZyaS31dHZ2jx3f0k+LiRzKcRq4P2PKJ55M9sjyyamcUWloYcBmlrcmuDJHh5RVeCmk02k78LHztzsK8PLvqKbpS1aS+G/8HlmphC1Vy79P8HsapShuXYnmx21irxVOelRLTpIlZ+f8mzidKUX+lpp8y5tmtoo4qn0mviXXTic1xTh/pP1a17X1+BZaTUb1tl1O0ACjJ4AAAAAAAAAAAAAAAAABz8+x/c0JS52svVlPVXvybet2T3tDzRKMaS4vVkChFvyR2PBqNlG9rm/oU2ts3T2+DNRouTUVxeh9bYdn8sPTjWheSa/EVvhfU7Wx+W95iI81DV9CysRh4zi4yV4yVmvI18R4hKi6MY9O5lpdOpwbl8j81U6jibXf31XE623OTU8NXlCDTT1Vnw8iMKoW1disgpLoyJOLi8MkFLN/DZvyNKGJcZ7y6nM32Zaak+BkoJPKPNx3J4/fkn0Lm2cqqvg4b6Urx3ZJ/yUnluBle7LD2DzN06ndSd1Ph0TK3iundtO5dY8yTpLVGe19zj7YbFPDTdWkm6Unqlru/8ARx8rzOpQkpweifL+S769CM4uMldSVmnwKp2u2Wlg5upTW9Rk9V+n1IvDuIK1ejd17fE3anTOL9SBYmz20EMVTTTW+l4o87nWKUyfNXSmqlJ2a4x5Mt3Js0jiKamufxLoys4loHp5b4fdf7EjTaj1Vh9TeABUkwAAAAAAAAAAAAHzUnZNvkmz6MVan3jhS4OvLc5XtZym16RizbTB2TjBd2Yzlti2VHtDjHVryl5u3oadKNz9BR2HwW5u9zH1esvVvqU92iZNDL8VGMNYVFvKPNH0COIJRSOea3NslGxWWd3R33xqfY0NtdsVRTpU3+I1ZtflI+tssROCjH8OKVlbj8zk1MNvycpat6tsqKuGysvd1/yRMnqYwgoVnEr0e8bcnvN8W3qYKmUxtxSOlmWVJ6xe6/I4WNwVSPF3ReckQOpmpYaDdrps26OE3Tg0qjTud/BZjFx8WjCwDfw6R1cCt1qSeqdzkYWe89EdumpKPANZWB0ZamX19+nCXWKufeLwkakHCaUoyTTTOfsxUvhoPyOqfO7lstkl2Z0cHmKyUttZsvPBVd6N3Sm/C+nkyXdmdGtLek3u0ra7ztd+RMswy6nXg4VFvRfIjue5fKioKleMErWXDQua+JK6pU2rL8/+7kVaP7TfF4JW5LqvmEyE5Zjr1EqjZM6MUlpwKvUUxr6ZJzWD7ABEPAAAAAAAAeTkkm3okm2+SSXEA9PmvXdHdkt1VGrxk4puEHp4b8HK3y9TDicdCCjvO2+4qPO7k0l90bWHUGk528XKXF26lvodPOMt7WMdDTY1JY7G7h9qe7qU4V7WrtRp1OHj4qM1wV+TRUnanGpUzCUptOCilSSfLq+mtydZrlscTOD3rQoVFPdX5pR+FX5JMrTPcw/1GMqSveMZOMfSOl/oX2m1MrLfTXPHX+yK7UVQhHcu5p06dkkbMImNvU2KRalfg1sStNSPZlU4riiQZlHwM5OSZHUxVXu4Jvq+S9TXZYoJyl0NsK3LkiM902zZweH8WpYOI7J8SvgnT9yHYzL5YetKnOzlB2duBHo1VVzxCWTOymVfVEhyyklY7Cg5aJavRHJydXsSnI8E51o/7dWb7rFXW5Psa4Q3ySRLNnsE6WHhB8Utfc6IQPnk5OcnJ9zoksLAMdegpqzXEyAxR6R6rs7Fu/nodTCJxSS1XDzRtOn/ANHlOlZ36kyzUb44ZkZAAQzEAAAAAAHMzvM+6UVu7/eOSktXaCg5Tla3islw53Om0cDAUFicWpucFBVVSjF28VKnepWa15yjCPPmWXDtMrrMy6L6kfUWbI8upqZvJ1K2HlGLpQhKEqkZO8oqlC8YtaO7ajpJKx1sTgo4iFJOpKk466KN2nK0mr80yNZ7tJVeOVRQU463TaTdHctDfXCK8aa5ve6aG/jtoJbylVp91uwUoQ3l4lfRRtpZv6Jl/bykY6f3QNmlmUMPg60nNSnhlU71K91Uu4xUr63btr5lZZVHw7z4ydyS7cYyPcRjTW7LH1u8qNfmjSSipNdHJ/Q4kYJKy4LRGzhtKip2L+p/T+ckHWTbkovseN6menI11xMkC1IJk7jvHuri3oWHsvs9DDUlZLflrN8/Qiex+FU8Sr8I6ljnL8b1D3KpdOrLbRVrbvMeKk1CTXFRdvkfnrMa0pVpym7ycnd+5f8Amtfco1JPlCX2Pz3jJ3lJ9W39TLgcfvy/I81z5JEgyjEWSLA2KV5SfkVrlb0J/sHifG4/qRa8Ry9NPHgiaX8VZJyADhi8AAAAAAAAAAAAAAANbMa+5TlJXvZKCi7Sc5NRgovk3JxITj9j6laShRlanSqKHeyle81/5q1lrbfTStyj5krzHEvfW7q6SU0tNa9Vulh0/wC1d7U9kb+EwypwjBcIJJedub83x9y5hc9HRHC90ufy7EJx9ax+Fy+ZGKmxzrLfnOUat0uCS3VZNtLm7NpLhdHd/oeHvBulFulHdg2r6e+jfr1N8w43FKlTnUfCnGUn7K9iBZqbbpc3+Xz7EqMVCOEVbtVi++zGo/y4aKow6XV3K3vKXyNKUjBR5yespylKb6yk239z7lI7mitVVxguyKCyW6TYizJCRrwmdPI8udeqoL9z8uZnZYoRcpdEeQi5NJEp2DwT8dRqyasiZGvgsHGlCMI6KKM5werv9e1zL+qGyKiRntDzDusFPrO0fmUfUnwLY7Xa1sPTXWf8FSt6o6Xg8EtPnyyt1kszx8DuZbOyJRstjtytB+dvqRTAy0Z1Mvr2kn0aLO6KlBxfci1vEky60wYMBV3qcH1ivsZz59JbW0dAgADwAAAAAAAAAA8nKybeiS1fQ9OPtLW8EaV7f6iShJ/pp8asv8U/mbtPV6tkYeWYWT2RcjFlSdSopvnfEST4p1FuYdftoRT9ZndNHJ6Pg37JOs9926cIR9oqKN43a231bm10XJfkjXp4bYLPUEZ2+x+5htxcaslH9q1f8EmK27Qsfv4lU09KMEn/AHS8T+ljbwyr1dRHwuf6fyY6qe2tkcTE5HxFntQ7coz4i9Sd9nWD0qVPSK+V2V+5WLd2QwXd4SndWc1vy/dqvpYp+MW7NPt8vBN0Uc2Z8HZABx5cFedr7/Cpf3Mqqn8RaXbE/wAOj6y+xVlDmzs+E/8AGXz+pT6v8Q62Efh9zqZVS36kYr8zX3OTQ0giWbAYHvMTF8oasl6mxV1Sl4NVUd00i1MJR3IRj+lJGUIHBN5eWXoAB4AAAAAAAAAARXFOVbEzje6g1RptX0dTxVGl5U42b6slVzCsJDe37eLjfzta9uttCVpr1Q5Sxzw0jTbX6iS+Jliumi5LoegEU3GDH42NGnOpN2jTi2/4S827L3KWxGKlVnOpJ+KpJyl6t8PbRexPe0nM92nCinrUbnNafDDh/wAn9CvZHWcGo2VO19ZfRfyVOsszLb4Pd4+5z6mLeFSXhLsgGTBYR1K0Ka17ycYr3dn9Ll4UqailFcIpJei0RVXZ7he9xsZW0oRlN+vwx+rfyLXOV43bm2NfhfX/AEW2ihiLkAAURPK27ZJ+CivORWEOBY/bHUvKjHykyt48kdrwtY0sfn9Sm1X4rOonaKLK7L8BaE6j/NoitUrtLrYvLZvAKjhqcV+lN+rI3F7dtOzyzbo45nnwdMAHJloAAAAAAAAAeTlZN9EVFtftZiZylCP4alJPeUWqkVHhCM+KXFvzbLeIptRsj3r7ykvF+eGni6uN9L+RacNvqqs+0XXuRNVXKcfazh5Jn+Y0aMasksbh+EpRf40PKT4p+pLsn2uw2JsoT3Z86c/DNPpZ8fYheBxlShJuDdCqtHdfhzXDdqx4O/XiuvIyYvEYbFNKrSjh8RrrG6hNW/K7WevLjqXt/DdPqFuhyfw6foV8NVbU9suZZDmkalbOaEL71alG2rvUitH5XKuxGzNXu5SVaP4bek21fzh69DlUsLSb3akpUpK2/a7XqrEGPA/+0/2/k3viC7I+u07PaWIxUJ4ecn3dPu5aOKupuScL8U1L6EeweetaVNeV0tfdEgezeEqSbdeUVpabitf2vU5mM2Sgk3SxEKttVFxcZP05P5l/TXGqtVx6IgTs3ycvJtUqsZK8Xe/QyteFr1sRqFCcHeOnp/KOtgsx3/DJWkuXXzRtPCy+ynA2oVarWtSpuRf+2C1/5S+hOTmbM5b3GFpU2rSUbz/vl4pfV/Q6ZwWst9W+U15/boX9MdkEgAekU2lQ9rlW+JgukCDUF4kTbtYS/wBWv7EQ7Bw1O40HLSw/IpNR+Kzt5Hhe9xVKHWSL0pwskuiX2Kt7Ncs38Q6jWlNfVlqFBxi3dco+F9Sw0kcQz5AAKYlgAAAAAAAAAAAGhmmS0q8bTjraykrby9yE5zspVpJ6d9Tvx/NHR8LK6LFDRM02tt079r5eDTbRCxcykcxxNVLdu5QfC/xK3J9TiyqXfF+RdeebIUcQv/XL9UVdP1j/APLEIzHspxCk3TnTmuKu3CT+at9To6OKU2L3Pa/j/krJ6ScHy5ohqvwfA9ba4G/mGz2IoSUakd2TV0pNarrGSeqNOdOUfii158V8yxjNSWYvKNDilyZpTqWZ19kcNCrjcPGSTXexb5cLy+6OfVoqWqOr2fxX9SoprnJx9VFswvnimbXh/Qyrj70viXmADgi+B5OVlfoemhn1Zww9WS4qD+xlGO5pBvBSm2eZd/i6kuSdo+iOXg4/U+MS7yb6s28BT8UV5o76MVXWorsiib3TyXBsFlPc4ZSfxVXd+nIkxrZbC1KC6Rj9jZOEusdlkpPuy8itqwAAaj0AAAAAAAAAAAAAAAAAAj21WxdLG7spTnTnTTUGrONm72cX59GiIYrs/wATQi1TtWV+Mfi/wf8ABaAJ1GvupSinleGaLNPCfNlE47Byg7Tg6cvNOLJF2ZZTGeKlVknehG8ZLRXl4bS9r8Cz8ThIVFacIzXSUVJfU1suyWjh3LuoKHeNOSV7XV7WT4cSddxX1aZQ24b/AENENK4TTzyN4AFGTgc/PlfD1V1g0dA5m0dTdw830RnX99Y8oPoUBjYOEnfWzOjs3ik60N9Wimrn3nMU3vK1pGLASjHjp0O8zvr+RQv2TL+wlRShFx4WVjKQHZXaVwioye9Dl1ROcLiY1IqUeDOHvolTJxZeRkpLKMoANBkAAAAAAAAAAAAAAAAAAAAAAAAAAADFisNGpFwkrqWjRlATxzBUW2mzkMPO0b2ldq5D61Bo/QWYZTSrq1SKl06oi2N7M6Mvgm4/U6LScUhGCjbnPkgXaXc8xK2yeq09am6l7lm9n+ZOpGUXru8Ga+E7L6UXeVRy9CVZVktLDxtTja/F82atfrKLoYj1PdPVZB+7obwAKInAAAAAAAAAAAAAAAAAAAAAAAAAAAAAAAAAHoPAAAAAAAAAAAAAAf/Z"/>
          <p:cNvSpPr>
            <a:spLocks noChangeAspect="1" noChangeArrowheads="1"/>
          </p:cNvSpPr>
          <p:nvPr/>
        </p:nvSpPr>
        <p:spPr bwMode="auto">
          <a:xfrm>
            <a:off x="63500" y="-1144588"/>
            <a:ext cx="1924050" cy="2371726"/>
          </a:xfrm>
          <a:prstGeom prst="rect">
            <a:avLst/>
          </a:prstGeom>
          <a:noFill/>
        </p:spPr>
        <p:txBody>
          <a:bodyPr vert="horz" wrap="square" lIns="91440" tIns="45720" rIns="91440" bIns="45720" numCol="1" anchor="t" anchorCtr="0" compatLnSpc="1">
            <a:prstTxWarp prst="textNoShape">
              <a:avLst/>
            </a:prstTxWarp>
          </a:bodyPr>
          <a:lstStyle/>
          <a:p>
            <a:endParaRPr lang="en-ZA"/>
          </a:p>
        </p:txBody>
      </p:sp>
      <p:sp>
        <p:nvSpPr>
          <p:cNvPr id="10244" name="AutoShape 4" descr="data:image/jpeg;base64,/9j/4AAQSkZJRgABAQAAAQABAAD/2wCEAAkGBhISERUUExQUEhQQFBIVEBQUFBQUEhQVFRIVFRUUEhQXHCYeFxojGRQUHy8gIycpLC0sFR4xNTAqNSYrLCkBCQoKDgwOGg8PGi0lHyQsLCwpLCwsLCwsMCksLCwpMCktLCwsKSwsLCwsLCwsLCwsLCwsKSwsLCwsKSw0LCwsLP/AABEIAPkAygMBIgACEQEDEQH/xAAcAAEAAgMBAQEAAAAAAAAAAAAABgcDBAUBAgj/xAA5EAACAQIDBQYEBQMEAwAAAAAAAQIDEQQFIQYSMUFRBxMiYXGBMpGhsSNCUoLBFXKSFGKi4TNT0f/EABsBAQACAwEBAAAAAAAAAAAAAAAEBQIDBgEH/8QAMhEAAgIBAgUCAwcEAwAAAAAAAAECAxEEEgUhMUFREyJhgbEjMjNxkaHhQsHR8TRS8P/aAAwDAQACEQMRAD8AngAPnB0oAAAAAAAAAAAABoZlnlGgvxJpPkuZxa239GP5ZNdUb69NbYsxi2YucV1ZKQaGWZ1Srq8Hr0fE3zVKLi8SWGZJp9AADEAAAAAAAAAAAAAAAAAAAAAAAAAAAA8nwfoegArzGZBKrUc6stN58fU62X4Og33Thy0bR0s8ypSW8m1Z30MVPFQlZaRlFcebOkotdkE0YqCSNSeRSo1Iyp9foSijO6TfuaNLGKXDVrkbdKtHg2k+aejInEYJpSR5FKJmBinioLjKK90YpZnSXGpD/JFQoSfRGeUbQPITTV07p8Gj0xAAAAAAAAAAAAAAAAAAAAAAAAAAObn2cLDUnO28+SM4QlOSjHqzxtJZZuYpxUG5NJW1bIB/WKEZSkpqclL6EW2i2txGKvFy3Ifpjovc42DpuPM6nRcNnVF7317FdPXYeIouHI9pKKrR7yLSevDQ3e0/BwqUI4mjJpx0lu6XXIr/ACrN1JRg14lZXLAy5qpSlRnrGUXa/WxPgvTlsaI1lrs9xT9SvOXGpL5s+qTd9W37mXGYPcrTpvTdk7CMbE+KjjKREk3nqTfY3aTdao1Ho/hb5E7TKInmShNPVWLG2U2yjUtTqNJ6KL6+pznFeHZ+2qX5r+5Z6TU/0T+RMQLg5gswAAAAAAAAAAAAAAAAAAAAARrbyuo4fzb0JK2V92gZ5Tk1Tj4nHjYseG1OzURwunMj6mSjWyt8ZWs7+ZloVU1c+q+E3ovQ4lKvKEvujuGUOckgwuJ3ZKXRpln5FmsaijJPVWuVHCtc7Wz2cypStfRmm2GVldTOLOz2g4LcxCqR4TSZyaS31dHZ2jx3f0k+LiRzKcRq4P2PKJ55M9sjyyamcUWloYcBmlrcmuDJHh5RVeCmk02k78LHztzsK8PLvqKbpS1aS+G/8HlmphC1Vy79P8HsapShuXYnmx21irxVOelRLTpIlZ+f8mzidKUX+lpp8y5tmtoo4qn0mviXXTic1xTh/pP1a17X1+BZaTUb1tl1O0ACjJ4AAAAAAAAAAAAAAAAABz8+x/c0JS52svVlPVXvybet2T3tDzRKMaS4vVkChFvyR2PBqNlG9rm/oU2ts3T2+DNRouTUVxeh9bYdn8sPTjWheSa/EVvhfU7Wx+W95iI81DV9CysRh4zi4yV4yVmvI18R4hKi6MY9O5lpdOpwbl8j81U6jibXf31XE623OTU8NXlCDTT1Vnw8iMKoW1disgpLoyJOLi8MkFLN/DZvyNKGJcZ7y6nM32Zaak+BkoJPKPNx3J4/fkn0Lm2cqqvg4b6Urx3ZJ/yUnluBle7LD2DzN06ndSd1Ph0TK3iundtO5dY8yTpLVGe19zj7YbFPDTdWkm6Unqlru/8ARx8rzOpQkpweifL+S769CM4uMldSVmnwKp2u2Wlg5upTW9Rk9V+n1IvDuIK1ejd17fE3anTOL9SBYmz20EMVTTTW+l4o87nWKUyfNXSmqlJ2a4x5Mt3Js0jiKamufxLoys4loHp5b4fdf7EjTaj1Vh9TeABUkwAAAAAAAAAAAAHzUnZNvkmz6MVan3jhS4OvLc5XtZym16RizbTB2TjBd2Yzlti2VHtDjHVryl5u3oadKNz9BR2HwW5u9zH1esvVvqU92iZNDL8VGMNYVFvKPNH0COIJRSOea3NslGxWWd3R33xqfY0NtdsVRTpU3+I1ZtflI+tssROCjH8OKVlbj8zk1MNvycpat6tsqKuGysvd1/yRMnqYwgoVnEr0e8bcnvN8W3qYKmUxtxSOlmWVJ6xe6/I4WNwVSPF3ReckQOpmpYaDdrps26OE3Tg0qjTud/BZjFx8WjCwDfw6R1cCt1qSeqdzkYWe89EdumpKPANZWB0ZamX19+nCXWKufeLwkakHCaUoyTTTOfsxUvhoPyOqfO7lstkl2Z0cHmKyUttZsvPBVd6N3Sm/C+nkyXdmdGtLek3u0ra7ztd+RMswy6nXg4VFvRfIjue5fKioKleMErWXDQua+JK6pU2rL8/+7kVaP7TfF4JW5LqvmEyE5Zjr1EqjZM6MUlpwKvUUxr6ZJzWD7ABEPAAAAAAAAeTkkm3okm2+SSXEA9PmvXdHdkt1VGrxk4puEHp4b8HK3y9TDicdCCjvO2+4qPO7k0l90bWHUGk528XKXF26lvodPOMt7WMdDTY1JY7G7h9qe7qU4V7WrtRp1OHj4qM1wV+TRUnanGpUzCUptOCilSSfLq+mtydZrlscTOD3rQoVFPdX5pR+FX5JMrTPcw/1GMqSveMZOMfSOl/oX2m1MrLfTXPHX+yK7UVQhHcu5p06dkkbMImNvU2KRalfg1sStNSPZlU4riiQZlHwM5OSZHUxVXu4Jvq+S9TXZYoJyl0NsK3LkiM902zZweH8WpYOI7J8SvgnT9yHYzL5YetKnOzlB2duBHo1VVzxCWTOymVfVEhyyklY7Cg5aJavRHJydXsSnI8E51o/7dWb7rFXW5Psa4Q3ySRLNnsE6WHhB8Utfc6IQPnk5OcnJ9zoksLAMdegpqzXEyAxR6R6rs7Fu/nodTCJxSS1XDzRtOn/ANHlOlZ36kyzUb44ZkZAAQzEAAAAAAHMzvM+6UVu7/eOSktXaCg5Tla3islw53Om0cDAUFicWpucFBVVSjF28VKnepWa15yjCPPmWXDtMrrMy6L6kfUWbI8upqZvJ1K2HlGLpQhKEqkZO8oqlC8YtaO7ajpJKx1sTgo4iFJOpKk466KN2nK0mr80yNZ7tJVeOVRQU463TaTdHctDfXCK8aa5ve6aG/jtoJbylVp91uwUoQ3l4lfRRtpZv6Jl/bykY6f3QNmlmUMPg60nNSnhlU71K91Uu4xUr63btr5lZZVHw7z4ydyS7cYyPcRjTW7LH1u8qNfmjSSipNdHJ/Q4kYJKy4LRGzhtKip2L+p/T+ckHWTbkovseN6menI11xMkC1IJk7jvHuri3oWHsvs9DDUlZLflrN8/Qiex+FU8Sr8I6ljnL8b1D3KpdOrLbRVrbvMeKk1CTXFRdvkfnrMa0pVpym7ycnd+5f8Amtfco1JPlCX2Pz3jJ3lJ9W39TLgcfvy/I81z5JEgyjEWSLA2KV5SfkVrlb0J/sHifG4/qRa8Ry9NPHgiaX8VZJyADhi8AAAAAAAAAAAAAAANbMa+5TlJXvZKCi7Sc5NRgovk3JxITj9j6laShRlanSqKHeyle81/5q1lrbfTStyj5krzHEvfW7q6SU0tNa9Vulh0/wC1d7U9kb+EwypwjBcIJJedub83x9y5hc9HRHC90ufy7EJx9ax+Fy+ZGKmxzrLfnOUat0uCS3VZNtLm7NpLhdHd/oeHvBulFulHdg2r6e+jfr1N8w43FKlTnUfCnGUn7K9iBZqbbpc3+Xz7EqMVCOEVbtVi++zGo/y4aKow6XV3K3vKXyNKUjBR5yespylKb6yk239z7lI7mitVVxguyKCyW6TYizJCRrwmdPI8udeqoL9z8uZnZYoRcpdEeQi5NJEp2DwT8dRqyasiZGvgsHGlCMI6KKM5werv9e1zL+qGyKiRntDzDusFPrO0fmUfUnwLY7Xa1sPTXWf8FSt6o6Xg8EtPnyyt1kszx8DuZbOyJRstjtytB+dvqRTAy0Z1Mvr2kn0aLO6KlBxfci1vEky60wYMBV3qcH1ivsZz59JbW0dAgADwAAAAAAAAAA8nKybeiS1fQ9OPtLW8EaV7f6iShJ/pp8asv8U/mbtPV6tkYeWYWT2RcjFlSdSopvnfEST4p1FuYdftoRT9ZndNHJ6Pg37JOs9926cIR9oqKN43a231bm10XJfkjXp4bYLPUEZ2+x+5htxcaslH9q1f8EmK27Qsfv4lU09KMEn/AHS8T+ljbwyr1dRHwuf6fyY6qe2tkcTE5HxFntQ7coz4i9Sd9nWD0qVPSK+V2V+5WLd2QwXd4SndWc1vy/dqvpYp+MW7NPt8vBN0Uc2Z8HZABx5cFedr7/Cpf3Mqqn8RaXbE/wAOj6y+xVlDmzs+E/8AGXz+pT6v8Q62Efh9zqZVS36kYr8zX3OTQ0giWbAYHvMTF8oasl6mxV1Sl4NVUd00i1MJR3IRj+lJGUIHBN5eWXoAB4AAAAAAAAAARXFOVbEzje6g1RptX0dTxVGl5U42b6slVzCsJDe37eLjfzta9uttCVpr1Q5Sxzw0jTbX6iS+Jliumi5LoegEU3GDH42NGnOpN2jTi2/4S827L3KWxGKlVnOpJ+KpJyl6t8PbRexPe0nM92nCinrUbnNafDDh/wAn9CvZHWcGo2VO19ZfRfyVOsszLb4Pd4+5z6mLeFSXhLsgGTBYR1K0Ka17ycYr3dn9Ll4UqailFcIpJei0RVXZ7he9xsZW0oRlN+vwx+rfyLXOV43bm2NfhfX/AEW2ihiLkAAURPK27ZJ+CivORWEOBY/bHUvKjHykyt48kdrwtY0sfn9Sm1X4rOonaKLK7L8BaE6j/NoitUrtLrYvLZvAKjhqcV+lN+rI3F7dtOzyzbo45nnwdMAHJloAAAAAAAAAeTlZN9EVFtftZiZylCP4alJPeUWqkVHhCM+KXFvzbLeIptRsj3r7ykvF+eGni6uN9L+RacNvqqs+0XXuRNVXKcfazh5Jn+Y0aMasksbh+EpRf40PKT4p+pLsn2uw2JsoT3Z86c/DNPpZ8fYheBxlShJuDdCqtHdfhzXDdqx4O/XiuvIyYvEYbFNKrSjh8RrrG6hNW/K7WevLjqXt/DdPqFuhyfw6foV8NVbU9suZZDmkalbOaEL71alG2rvUitH5XKuxGzNXu5SVaP4bek21fzh69DlUsLSb3akpUpK2/a7XqrEGPA/+0/2/k3viC7I+u07PaWIxUJ4ecn3dPu5aOKupuScL8U1L6EeweetaVNeV0tfdEgezeEqSbdeUVpabitf2vU5mM2Sgk3SxEKttVFxcZP05P5l/TXGqtVx6IgTs3ycvJtUqsZK8Xe/QyteFr1sRqFCcHeOnp/KOtgsx3/DJWkuXXzRtPCy+ynA2oVarWtSpuRf+2C1/5S+hOTmbM5b3GFpU2rSUbz/vl4pfV/Q6ZwWst9W+U15/boX9MdkEgAekU2lQ9rlW+JgukCDUF4kTbtYS/wBWv7EQ7Bw1O40HLSw/IpNR+Kzt5Hhe9xVKHWSL0pwskuiX2Kt7Ncs38Q6jWlNfVlqFBxi3dco+F9Sw0kcQz5AAKYlgAAAAAAAAAAAGhmmS0q8bTjraykrby9yE5zspVpJ6d9Tvx/NHR8LK6LFDRM02tt079r5eDTbRCxcykcxxNVLdu5QfC/xK3J9TiyqXfF+RdeebIUcQv/XL9UVdP1j/APLEIzHspxCk3TnTmuKu3CT+at9To6OKU2L3Pa/j/krJ6ScHy5ohqvwfA9ba4G/mGz2IoSUakd2TV0pNarrGSeqNOdOUfii158V8yxjNSWYvKNDilyZpTqWZ19kcNCrjcPGSTXexb5cLy+6OfVoqWqOr2fxX9SoprnJx9VFswvnimbXh/Qyrj70viXmADgi+B5OVlfoemhn1Zww9WS4qD+xlGO5pBvBSm2eZd/i6kuSdo+iOXg4/U+MS7yb6s28BT8UV5o76MVXWorsiib3TyXBsFlPc4ZSfxVXd+nIkxrZbC1KC6Rj9jZOEusdlkpPuy8itqwAAaj0AAAAAAAAAAAAAAAAAAj21WxdLG7spTnTnTTUGrONm72cX59GiIYrs/wATQi1TtWV+Mfi/wf8ABaAJ1GvupSinleGaLNPCfNlE47Byg7Tg6cvNOLJF2ZZTGeKlVknehG8ZLRXl4bS9r8Cz8ThIVFacIzXSUVJfU1suyWjh3LuoKHeNOSV7XV7WT4cSddxX1aZQ24b/AENENK4TTzyN4AFGTgc/PlfD1V1g0dA5m0dTdw830RnX99Y8oPoUBjYOEnfWzOjs3ik60N9Wimrn3nMU3vK1pGLASjHjp0O8zvr+RQv2TL+wlRShFx4WVjKQHZXaVwioye9Dl1ROcLiY1IqUeDOHvolTJxZeRkpLKMoANBkAAAAAAAAAAAAAAAAAAAAAAAAAAADFisNGpFwkrqWjRlATxzBUW2mzkMPO0b2ldq5D61Bo/QWYZTSrq1SKl06oi2N7M6Mvgm4/U6LScUhGCjbnPkgXaXc8xK2yeq09am6l7lm9n+ZOpGUXru8Ga+E7L6UXeVRy9CVZVktLDxtTja/F82atfrKLoYj1PdPVZB+7obwAKInAAAAAAAAAAAAAAAAAAAAAAAAAAAAAAAAAHoPAAAAAAAAAAAAAAf/Z"/>
          <p:cNvSpPr>
            <a:spLocks noChangeAspect="1" noChangeArrowheads="1"/>
          </p:cNvSpPr>
          <p:nvPr/>
        </p:nvSpPr>
        <p:spPr bwMode="auto">
          <a:xfrm>
            <a:off x="63500" y="-1144588"/>
            <a:ext cx="1924050" cy="2371726"/>
          </a:xfrm>
          <a:prstGeom prst="rect">
            <a:avLst/>
          </a:prstGeom>
          <a:noFill/>
        </p:spPr>
        <p:txBody>
          <a:bodyPr vert="horz" wrap="square" lIns="91440" tIns="45720" rIns="91440" bIns="45720" numCol="1" anchor="t" anchorCtr="0" compatLnSpc="1">
            <a:prstTxWarp prst="textNoShape">
              <a:avLst/>
            </a:prstTxWarp>
          </a:bodyPr>
          <a:lstStyle/>
          <a:p>
            <a:endParaRPr lang="en-ZA"/>
          </a:p>
        </p:txBody>
      </p:sp>
      <p:pic>
        <p:nvPicPr>
          <p:cNvPr id="10246" name="Picture 6" descr="http://heartstandards.files.wordpress.com/2010/03/shoot-yourself-in-the-foot1.jpg"/>
          <p:cNvPicPr>
            <a:picLocks noChangeAspect="1" noChangeArrowheads="1"/>
          </p:cNvPicPr>
          <p:nvPr/>
        </p:nvPicPr>
        <p:blipFill>
          <a:blip r:embed="rId2" cstate="print"/>
          <a:srcRect/>
          <a:stretch>
            <a:fillRect/>
          </a:stretch>
        </p:blipFill>
        <p:spPr bwMode="auto">
          <a:xfrm>
            <a:off x="5357818" y="1285860"/>
            <a:ext cx="3622040" cy="4714908"/>
          </a:xfrm>
          <a:prstGeom prst="rect">
            <a:avLst/>
          </a:prstGeom>
          <a:noFill/>
        </p:spPr>
      </p:pic>
      <p:sp>
        <p:nvSpPr>
          <p:cNvPr id="7" name="Slide Number Placeholder 6"/>
          <p:cNvSpPr>
            <a:spLocks noGrp="1"/>
          </p:cNvSpPr>
          <p:nvPr>
            <p:ph type="sldNum" sz="quarter" idx="12"/>
          </p:nvPr>
        </p:nvSpPr>
        <p:spPr/>
        <p:txBody>
          <a:bodyPr/>
          <a:lstStyle/>
          <a:p>
            <a:fld id="{44805B1A-B3F5-4037-88C8-CA919DF851D0}" type="slidenum">
              <a:rPr lang="en-ZA" smtClean="0"/>
              <a:pPr/>
              <a:t>36</a:t>
            </a:fld>
            <a:endParaRPr lang="en-ZA"/>
          </a:p>
        </p:txBody>
      </p:sp>
    </p:spTree>
    <p:extLst>
      <p:ext uri="{BB962C8B-B14F-4D97-AF65-F5344CB8AC3E}">
        <p14:creationId xmlns:p14="http://schemas.microsoft.com/office/powerpoint/2010/main" val="35185012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Conclusion</a:t>
            </a:r>
            <a:endParaRPr lang="en-ZA" dirty="0"/>
          </a:p>
        </p:txBody>
      </p:sp>
      <p:sp>
        <p:nvSpPr>
          <p:cNvPr id="3" name="Content Placeholder 2"/>
          <p:cNvSpPr>
            <a:spLocks noGrp="1"/>
          </p:cNvSpPr>
          <p:nvPr>
            <p:ph idx="1"/>
          </p:nvPr>
        </p:nvSpPr>
        <p:spPr>
          <a:xfrm>
            <a:off x="457200" y="1268760"/>
            <a:ext cx="8229600" cy="5112568"/>
          </a:xfrm>
        </p:spPr>
        <p:txBody>
          <a:bodyPr>
            <a:normAutofit fontScale="55000" lnSpcReduction="20000"/>
          </a:bodyPr>
          <a:lstStyle/>
          <a:p>
            <a:r>
              <a:rPr lang="en-ZA" dirty="0" smtClean="0"/>
              <a:t>There are strong theoretical and empirical reasons to believe that inequality is not good for growth</a:t>
            </a:r>
          </a:p>
          <a:p>
            <a:r>
              <a:rPr lang="en-ZA" dirty="0" smtClean="0"/>
              <a:t>South Africa’s low growth trap is at least in part caused by high levels of inequality, leading to</a:t>
            </a:r>
          </a:p>
          <a:p>
            <a:pPr lvl="1"/>
            <a:r>
              <a:rPr lang="en-ZA" dirty="0" smtClean="0"/>
              <a:t>Excessive consumption, and less fixed investment</a:t>
            </a:r>
          </a:p>
          <a:p>
            <a:pPr lvl="1"/>
            <a:r>
              <a:rPr lang="en-ZA" dirty="0" smtClean="0"/>
              <a:t>Insufficient investment in human capital</a:t>
            </a:r>
          </a:p>
          <a:p>
            <a:pPr lvl="1"/>
            <a:r>
              <a:rPr lang="en-ZA" dirty="0" smtClean="0"/>
              <a:t>Declining social mobility</a:t>
            </a:r>
          </a:p>
          <a:p>
            <a:pPr lvl="1"/>
            <a:r>
              <a:rPr lang="en-ZA" dirty="0" smtClean="0"/>
              <a:t>Weakening of institutions</a:t>
            </a:r>
          </a:p>
          <a:p>
            <a:pPr lvl="1"/>
            <a:r>
              <a:rPr lang="en-ZA" dirty="0" smtClean="0"/>
              <a:t>Potential for instability</a:t>
            </a:r>
          </a:p>
          <a:p>
            <a:r>
              <a:rPr lang="en-ZA" dirty="0" smtClean="0"/>
              <a:t>It will be in everyone’s interest, including the rich, if there was less inequality</a:t>
            </a:r>
          </a:p>
          <a:p>
            <a:r>
              <a:rPr lang="en-ZA" dirty="0" smtClean="0"/>
              <a:t>Today’s economists think that inequality is a given product of growth</a:t>
            </a:r>
          </a:p>
          <a:p>
            <a:pPr lvl="1"/>
            <a:r>
              <a:rPr lang="en-ZA" dirty="0" smtClean="0"/>
              <a:t>This is not true. With 400 years of capitalism, rising inequality is actually an anomaly, and I would argue at great cost to society.</a:t>
            </a:r>
          </a:p>
          <a:p>
            <a:r>
              <a:rPr lang="en-ZA" dirty="0" smtClean="0"/>
              <a:t>Redistribution is necessary to support growth, especially in South Africa</a:t>
            </a:r>
          </a:p>
          <a:p>
            <a:r>
              <a:rPr lang="en-ZA" dirty="0" smtClean="0"/>
              <a:t>One should be cautious because </a:t>
            </a:r>
          </a:p>
          <a:p>
            <a:pPr lvl="1"/>
            <a:r>
              <a:rPr lang="en-ZA" dirty="0" smtClean="0"/>
              <a:t>Redistribution may have negative effects in the short term</a:t>
            </a:r>
          </a:p>
          <a:p>
            <a:pPr lvl="1"/>
            <a:r>
              <a:rPr lang="en-ZA" dirty="0" smtClean="0"/>
              <a:t>If human capital is more important, then the redistribution of income or assets may not make much difference</a:t>
            </a:r>
            <a:endParaRPr lang="en-ZA" dirty="0"/>
          </a:p>
        </p:txBody>
      </p:sp>
      <p:sp>
        <p:nvSpPr>
          <p:cNvPr id="4" name="Slide Number Placeholder 3"/>
          <p:cNvSpPr>
            <a:spLocks noGrp="1"/>
          </p:cNvSpPr>
          <p:nvPr>
            <p:ph type="sldNum" sz="quarter" idx="12"/>
          </p:nvPr>
        </p:nvSpPr>
        <p:spPr/>
        <p:txBody>
          <a:bodyPr/>
          <a:lstStyle/>
          <a:p>
            <a:fld id="{7BF545AF-C626-4FE4-AAF5-C3C0FCFE186C}" type="slidenum">
              <a:rPr lang="en-ZA" smtClean="0"/>
              <a:t>37</a:t>
            </a:fld>
            <a:endParaRPr lang="en-ZA"/>
          </a:p>
        </p:txBody>
      </p:sp>
    </p:spTree>
    <p:extLst>
      <p:ext uri="{BB962C8B-B14F-4D97-AF65-F5344CB8AC3E}">
        <p14:creationId xmlns:p14="http://schemas.microsoft.com/office/powerpoint/2010/main" val="35451330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ZA" dirty="0" smtClean="0">
                <a:solidFill>
                  <a:srgbClr val="FF0000"/>
                </a:solidFill>
              </a:rPr>
              <a:t>Thanks</a:t>
            </a:r>
            <a:endParaRPr lang="en-ZA" dirty="0">
              <a:solidFill>
                <a:srgbClr val="FF0000"/>
              </a:solidFill>
            </a:endParaRPr>
          </a:p>
        </p:txBody>
      </p:sp>
      <p:sp>
        <p:nvSpPr>
          <p:cNvPr id="6" name="Text Placeholder 5"/>
          <p:cNvSpPr>
            <a:spLocks noGrp="1"/>
          </p:cNvSpPr>
          <p:nvPr>
            <p:ph type="body" idx="1"/>
          </p:nvPr>
        </p:nvSpPr>
        <p:spPr/>
        <p:txBody>
          <a:bodyPr/>
          <a:lstStyle/>
          <a:p>
            <a:endParaRPr lang="en-ZA" dirty="0"/>
          </a:p>
        </p:txBody>
      </p:sp>
      <p:sp>
        <p:nvSpPr>
          <p:cNvPr id="4" name="Slide Number Placeholder 3"/>
          <p:cNvSpPr>
            <a:spLocks noGrp="1"/>
          </p:cNvSpPr>
          <p:nvPr>
            <p:ph type="sldNum" sz="quarter" idx="12"/>
          </p:nvPr>
        </p:nvSpPr>
        <p:spPr/>
        <p:txBody>
          <a:bodyPr/>
          <a:lstStyle/>
          <a:p>
            <a:fld id="{7BF545AF-C626-4FE4-AAF5-C3C0FCFE186C}" type="slidenum">
              <a:rPr lang="en-ZA" smtClean="0"/>
              <a:t>38</a:t>
            </a:fld>
            <a:endParaRPr lang="en-ZA"/>
          </a:p>
        </p:txBody>
      </p:sp>
    </p:spTree>
    <p:extLst>
      <p:ext uri="{BB962C8B-B14F-4D97-AF65-F5344CB8AC3E}">
        <p14:creationId xmlns:p14="http://schemas.microsoft.com/office/powerpoint/2010/main" val="19001138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418</TotalTime>
  <Words>3026</Words>
  <Application>Microsoft Office PowerPoint</Application>
  <PresentationFormat>On-screen Show (4:3)</PresentationFormat>
  <Paragraphs>290</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Is inequality good for growth?</vt:lpstr>
      <vt:lpstr>Hypothesis and conclusion</vt:lpstr>
      <vt:lpstr>Lots of evidence that inequality is bad, including for the rich</vt:lpstr>
      <vt:lpstr>But is inequality good for growth?  What do the models say</vt:lpstr>
      <vt:lpstr>Is inequality good for growth?  What do the models say</vt:lpstr>
      <vt:lpstr>Inequality is good for growth?</vt:lpstr>
      <vt:lpstr>What does the empirical research suggest?</vt:lpstr>
      <vt:lpstr>What does the empirical research suggest?</vt:lpstr>
      <vt:lpstr>Mechanisms by which inequality affects growth</vt:lpstr>
      <vt:lpstr>Macroeconomic stability</vt:lpstr>
      <vt:lpstr>Unequal countries do not have long growth spells (Berg, Ostry et al, 2011)</vt:lpstr>
      <vt:lpstr>Income distribution is critical in determining length of growth spells</vt:lpstr>
      <vt:lpstr>Macroeconomic volatility</vt:lpstr>
      <vt:lpstr>Macroeconomic stability</vt:lpstr>
      <vt:lpstr>Political economy</vt:lpstr>
      <vt:lpstr>Is redistribution good for growth?</vt:lpstr>
      <vt:lpstr>Credit market failures</vt:lpstr>
      <vt:lpstr>Credit market failures</vt:lpstr>
      <vt:lpstr>Credit market failures</vt:lpstr>
      <vt:lpstr>Human capital formation</vt:lpstr>
      <vt:lpstr>Human capital formation</vt:lpstr>
      <vt:lpstr>Human capital formation</vt:lpstr>
      <vt:lpstr>Inequality and social mobility</vt:lpstr>
      <vt:lpstr>Technological change</vt:lpstr>
      <vt:lpstr>Division between labour and capital</vt:lpstr>
      <vt:lpstr>A thought experiment</vt:lpstr>
      <vt:lpstr>It wasn’t always like this (US data)</vt:lpstr>
      <vt:lpstr>It wasn’t always like this</vt:lpstr>
      <vt:lpstr>In fact, the last 30 years is an anomaly</vt:lpstr>
      <vt:lpstr>Turning to South Africa</vt:lpstr>
      <vt:lpstr>Economic Gordian Knot </vt:lpstr>
      <vt:lpstr>Economic Gordian Knot</vt:lpstr>
      <vt:lpstr>What to do about it is not obvious</vt:lpstr>
      <vt:lpstr>Sources of inequality in SA</vt:lpstr>
      <vt:lpstr>What can be done</vt:lpstr>
      <vt:lpstr>Policies that will not work</vt:lpstr>
      <vt:lpstr>Conclusion</vt:lpstr>
      <vt:lpstr>Thanks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inequality good for growth?</dc:title>
  <dc:creator>Kuben Naidoo</dc:creator>
  <cp:lastModifiedBy>Setup</cp:lastModifiedBy>
  <cp:revision>33</cp:revision>
  <dcterms:created xsi:type="dcterms:W3CDTF">2012-09-17T14:12:40Z</dcterms:created>
  <dcterms:modified xsi:type="dcterms:W3CDTF">2012-10-18T11:34:25Z</dcterms:modified>
</cp:coreProperties>
</file>