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8"/>
  </p:notesMasterIdLst>
  <p:handoutMasterIdLst>
    <p:handoutMasterId r:id="rId49"/>
  </p:handoutMasterIdLst>
  <p:sldIdLst>
    <p:sldId id="256" r:id="rId2"/>
    <p:sldId id="257" r:id="rId3"/>
    <p:sldId id="314" r:id="rId4"/>
    <p:sldId id="304" r:id="rId5"/>
    <p:sldId id="264" r:id="rId6"/>
    <p:sldId id="310" r:id="rId7"/>
    <p:sldId id="260" r:id="rId8"/>
    <p:sldId id="261" r:id="rId9"/>
    <p:sldId id="262" r:id="rId10"/>
    <p:sldId id="265" r:id="rId11"/>
    <p:sldId id="317" r:id="rId12"/>
    <p:sldId id="267" r:id="rId13"/>
    <p:sldId id="268" r:id="rId14"/>
    <p:sldId id="311" r:id="rId15"/>
    <p:sldId id="312" r:id="rId16"/>
    <p:sldId id="313" r:id="rId17"/>
    <p:sldId id="318" r:id="rId18"/>
    <p:sldId id="273" r:id="rId19"/>
    <p:sldId id="274" r:id="rId20"/>
    <p:sldId id="275" r:id="rId21"/>
    <p:sldId id="276" r:id="rId22"/>
    <p:sldId id="320" r:id="rId23"/>
    <p:sldId id="303" r:id="rId24"/>
    <p:sldId id="306" r:id="rId25"/>
    <p:sldId id="305" r:id="rId26"/>
    <p:sldId id="308" r:id="rId27"/>
    <p:sldId id="307" r:id="rId28"/>
    <p:sldId id="338" r:id="rId29"/>
    <p:sldId id="334" r:id="rId30"/>
    <p:sldId id="339" r:id="rId31"/>
    <p:sldId id="335" r:id="rId32"/>
    <p:sldId id="341" r:id="rId33"/>
    <p:sldId id="343" r:id="rId34"/>
    <p:sldId id="342" r:id="rId35"/>
    <p:sldId id="336" r:id="rId36"/>
    <p:sldId id="309" r:id="rId37"/>
    <p:sldId id="325" r:id="rId38"/>
    <p:sldId id="326" r:id="rId39"/>
    <p:sldId id="321" r:id="rId40"/>
    <p:sldId id="331" r:id="rId41"/>
    <p:sldId id="323" r:id="rId42"/>
    <p:sldId id="315" r:id="rId43"/>
    <p:sldId id="329" r:id="rId44"/>
    <p:sldId id="344" r:id="rId45"/>
    <p:sldId id="345" r:id="rId46"/>
    <p:sldId id="316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9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notesMaster" Target="notesMasters/notesMaster1.xml"/><Relationship Id="rId4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9FC411-0922-9C4D-AD82-82041CDBD409}" type="datetimeFigureOut">
              <a:rPr lang="en-US" smtClean="0"/>
              <a:t>2014/03/26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80D44-6B58-404E-9474-44E4DB6FF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5020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55E1CC-ECB5-7B40-9396-F34BFDDFB835}" type="datetimeFigureOut">
              <a:rPr lang="en-US" smtClean="0"/>
              <a:t>2014/03/26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C6B9C4-57AD-9D4C-9AD3-A682ACFBD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014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AF5F28-FA9F-A94F-BA2D-5F6CB4B888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78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Neoclassical</a:t>
            </a:r>
            <a:r>
              <a:rPr lang="en-US" baseline="0" dirty="0" smtClean="0"/>
              <a:t> models are built on the assumptions that individuals make their own decisions based on self-interest, that they seek to </a:t>
            </a:r>
            <a:r>
              <a:rPr lang="en-US" baseline="0" dirty="0" err="1" smtClean="0"/>
              <a:t>maximise</a:t>
            </a:r>
            <a:r>
              <a:rPr lang="en-US" baseline="0" dirty="0" smtClean="0"/>
              <a:t> their welfare and that the result is a stable system of equilibrium</a:t>
            </a:r>
          </a:p>
          <a:p>
            <a:r>
              <a:rPr lang="en-US" baseline="0" dirty="0" smtClean="0"/>
              <a:t>Consumers are also driven by competitive behaviour – competitive people display their social status with luxury or </a:t>
            </a:r>
            <a:r>
              <a:rPr lang="en-US" baseline="0" dirty="0" err="1" smtClean="0"/>
              <a:t>veblen</a:t>
            </a:r>
            <a:r>
              <a:rPr lang="en-US" baseline="0" dirty="0" smtClean="0"/>
              <a:t> goods.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6B9C4-57AD-9D4C-9AD3-A682ACFBDE9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552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6B9C4-57AD-9D4C-9AD3-A682ACFBDE9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088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Every abundance creates a new scarcity – Economist Herbert Simon 1971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Normally our scarcity of money makes</a:t>
            </a:r>
            <a:r>
              <a:rPr lang="en-US" baseline="0" dirty="0" smtClean="0"/>
              <a:t> us choose from the products available to us, we buy what we can afford. But in the digital age, so much is offered for free online.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Free has given rise to Nonmonetary economies</a:t>
            </a:r>
          </a:p>
          <a:p>
            <a:r>
              <a:rPr lang="en-US" baseline="0" dirty="0" err="1" smtClean="0"/>
              <a:t>Pagerank</a:t>
            </a:r>
            <a:r>
              <a:rPr lang="en-US" baseline="0" dirty="0" smtClean="0"/>
              <a:t> – incoming links counts as votes when consumers select to consume that information, and when linked from another site, it’s like saying, leave my site and read this on another site – giving that site reputation.</a:t>
            </a:r>
          </a:p>
          <a:p>
            <a:r>
              <a:rPr lang="en-US" baseline="0" dirty="0" smtClean="0"/>
              <a:t>Reputation: where you choose to spend time consuming info</a:t>
            </a:r>
          </a:p>
          <a:p>
            <a:r>
              <a:rPr lang="en-US" baseline="0" dirty="0" smtClean="0"/>
              <a:t>Attention: how long you spend there</a:t>
            </a:r>
          </a:p>
          <a:p>
            <a:r>
              <a:rPr lang="en-US" baseline="0" dirty="0" smtClean="0"/>
              <a:t>Quantification of reputation and attention is a global </a:t>
            </a:r>
            <a:r>
              <a:rPr lang="en-US" baseline="0" dirty="0" err="1" smtClean="0"/>
              <a:t>endeavour</a:t>
            </a:r>
            <a:r>
              <a:rPr lang="en-US" baseline="0" dirty="0" smtClean="0"/>
              <a:t> – however people turn that into money.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6B9C4-57AD-9D4C-9AD3-A682ACFBDE9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90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Napa is America’s happiest town (in the heart of the </a:t>
            </a:r>
            <a:r>
              <a:rPr lang="en-US" sz="1200" dirty="0" err="1" smtClean="0"/>
              <a:t>winelands</a:t>
            </a:r>
            <a:r>
              <a:rPr lang="en-US" sz="1200" dirty="0" smtClean="0"/>
              <a:t>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6B9C4-57AD-9D4C-9AD3-A682ACFBDE9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423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2014/03/26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521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2014/03/26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53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2014/03/26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48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t>2014/03/26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03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2014/03/26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654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2014/03/26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576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2014/03/26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868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2014/03/26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389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t>2014/03/26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233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2014/03/26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732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2014/03/26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069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4986D-6BE9-4264-908F-02DB36FD8D6C}" type="datetime1">
              <a:rPr lang="en-US" smtClean="0"/>
              <a:t>2014/03/26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737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1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1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36.png"/><Relationship Id="rId9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1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815500"/>
            <a:ext cx="8229600" cy="55682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endParaRPr lang="en-US" sz="5400" b="1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r>
              <a:rPr lang="en-US" sz="5000" b="1" dirty="0" smtClean="0">
                <a:solidFill>
                  <a:schemeClr val="tx1"/>
                </a:solidFill>
                <a:latin typeface="Helvetica"/>
                <a:cs typeface="Helvetica"/>
              </a:rPr>
              <a:t>The Free Economy and some implications for Economic Theory</a:t>
            </a:r>
          </a:p>
          <a:p>
            <a:endParaRPr lang="en-US" sz="3200" b="1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endParaRPr lang="en-US" sz="2800" b="1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r>
              <a:rPr lang="en-US" sz="2800" b="1" dirty="0" smtClean="0">
                <a:solidFill>
                  <a:schemeClr val="tx1"/>
                </a:solidFill>
                <a:latin typeface="Helvetica"/>
                <a:cs typeface="Helvetica"/>
              </a:rPr>
              <a:t>27 March 2014</a:t>
            </a:r>
            <a:endParaRPr lang="en-US" sz="2800" b="1" dirty="0">
              <a:solidFill>
                <a:schemeClr val="tx1"/>
              </a:solidFill>
              <a:latin typeface="Helvetica"/>
              <a:cs typeface="Helvetica"/>
            </a:endParaRPr>
          </a:p>
          <a:p>
            <a:endParaRPr lang="en-US" sz="3200" b="1" dirty="0">
              <a:solidFill>
                <a:schemeClr val="tx1"/>
              </a:solidFill>
              <a:latin typeface="Helvetica"/>
              <a:cs typeface="Helvetic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312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Law of Accelerating </a:t>
            </a:r>
            <a:r>
              <a:rPr lang="en-ZA" dirty="0"/>
              <a:t>R</a:t>
            </a:r>
            <a:r>
              <a:rPr lang="en-ZA" dirty="0" smtClean="0"/>
              <a:t>eturns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ZA" dirty="0" smtClean="0"/>
              <a:t>Technology change is </a:t>
            </a:r>
            <a:r>
              <a:rPr lang="en-ZA" b="1" dirty="0" smtClean="0"/>
              <a:t>exponential</a:t>
            </a:r>
            <a:r>
              <a:rPr lang="en-ZA" dirty="0" smtClean="0"/>
              <a:t>, </a:t>
            </a:r>
          </a:p>
          <a:p>
            <a:pPr marL="0" indent="0" algn="ctr">
              <a:buNone/>
            </a:pPr>
            <a:r>
              <a:rPr lang="en-ZA" dirty="0" smtClean="0"/>
              <a:t>contrary to the common sense linear view</a:t>
            </a:r>
          </a:p>
          <a:p>
            <a:pPr marL="0" indent="0" algn="ctr">
              <a:buNone/>
            </a:pPr>
            <a:endParaRPr lang="en-ZA" dirty="0"/>
          </a:p>
          <a:p>
            <a:pPr marL="0" indent="0" algn="ctr">
              <a:buNone/>
            </a:pPr>
            <a:r>
              <a:rPr lang="en-ZA" dirty="0" smtClean="0"/>
              <a:t>Information technologies (of all kinds) </a:t>
            </a:r>
          </a:p>
          <a:p>
            <a:pPr marL="0" indent="0" algn="ctr">
              <a:buNone/>
            </a:pPr>
            <a:r>
              <a:rPr lang="en-ZA" dirty="0" smtClean="0"/>
              <a:t>double their power (price, capacity, bandwidth) </a:t>
            </a:r>
            <a:r>
              <a:rPr lang="en-ZA" b="1" dirty="0" smtClean="0"/>
              <a:t>every year</a:t>
            </a:r>
          </a:p>
          <a:p>
            <a:pPr marL="0" indent="0" algn="ctr">
              <a:buNone/>
            </a:pPr>
            <a:endParaRPr lang="en-ZA" b="1" dirty="0"/>
          </a:p>
          <a:p>
            <a:pPr marL="0" indent="0" algn="ctr">
              <a:buNone/>
            </a:pPr>
            <a:r>
              <a:rPr lang="en-ZA" dirty="0" smtClean="0"/>
              <a:t>Accelerating returns will drive economic growth through powerful </a:t>
            </a:r>
            <a:r>
              <a:rPr lang="en-ZA" b="1" dirty="0" smtClean="0"/>
              <a:t>deflation</a:t>
            </a:r>
          </a:p>
          <a:p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694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4625"/>
            <a:ext cx="8229600" cy="1349375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Moore’s Law is only one example</a:t>
            </a:r>
            <a:br>
              <a:rPr lang="en-US" sz="4000" dirty="0" smtClean="0"/>
            </a:br>
            <a:r>
              <a:rPr lang="en-US" sz="3100" dirty="0" smtClean="0"/>
              <a:t>Exponential Growth of Computing for 110 Years</a:t>
            </a:r>
            <a:br>
              <a:rPr lang="en-US" sz="3100" dirty="0" smtClean="0"/>
            </a:br>
            <a:r>
              <a:rPr lang="en-US" sz="2000" dirty="0" smtClean="0"/>
              <a:t>Moore’s Law was the fifth, not the first, paradigm to bring exponential growth in computing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325" y="1655763"/>
            <a:ext cx="7988300" cy="516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029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Moore’s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unit of computer processing power halves in price every </a:t>
            </a:r>
            <a:r>
              <a:rPr lang="en-US" dirty="0"/>
              <a:t>2</a:t>
            </a:r>
            <a:r>
              <a:rPr lang="en-US" dirty="0" smtClean="0"/>
              <a:t> years</a:t>
            </a:r>
          </a:p>
          <a:p>
            <a:pPr marL="0" indent="0">
              <a:buNone/>
            </a:pPr>
            <a:endParaRPr lang="en-US" sz="1000" dirty="0" smtClean="0"/>
          </a:p>
          <a:p>
            <a:r>
              <a:rPr lang="en-US" dirty="0" smtClean="0"/>
              <a:t>Add to that bandwidth and storage</a:t>
            </a:r>
          </a:p>
          <a:p>
            <a:pPr marL="0" indent="0">
              <a:buNone/>
            </a:pPr>
            <a:endParaRPr lang="en-US" sz="1000" dirty="0" smtClean="0"/>
          </a:p>
          <a:p>
            <a:r>
              <a:rPr lang="en-US" dirty="0" smtClean="0"/>
              <a:t>The cost of information at every level incurs deflation at 50% pa</a:t>
            </a:r>
          </a:p>
          <a:p>
            <a:pPr marL="0" indent="0">
              <a:buNone/>
            </a:pPr>
            <a:endParaRPr lang="en-US" sz="1000" dirty="0" smtClean="0"/>
          </a:p>
          <a:p>
            <a:r>
              <a:rPr lang="en-US" dirty="0" smtClean="0"/>
              <a:t>Whatever it costs to play a video today, will cost halve as much in a year</a:t>
            </a:r>
          </a:p>
          <a:p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4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250" y="396875"/>
            <a:ext cx="8464550" cy="5729289"/>
          </a:xfrm>
        </p:spPr>
        <p:txBody>
          <a:bodyPr/>
          <a:lstStyle/>
          <a:p>
            <a:pPr marL="0" indent="0">
              <a:buNone/>
            </a:pPr>
            <a:r>
              <a:rPr lang="en-ZA" dirty="0" smtClean="0"/>
              <a:t>Take 30 </a:t>
            </a:r>
            <a:r>
              <a:rPr lang="en-ZA" b="1" dirty="0" smtClean="0"/>
              <a:t>linear</a:t>
            </a:r>
            <a:r>
              <a:rPr lang="en-ZA" dirty="0" smtClean="0"/>
              <a:t> steps:</a:t>
            </a:r>
          </a:p>
          <a:p>
            <a:pPr marL="0" indent="0">
              <a:buNone/>
            </a:pPr>
            <a:r>
              <a:rPr lang="en-ZA" dirty="0" smtClean="0"/>
              <a:t>			1, 2, 3, 4, 5, 6 … 30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r>
              <a:rPr lang="en-ZA" dirty="0" smtClean="0"/>
              <a:t>Take 30</a:t>
            </a:r>
            <a:r>
              <a:rPr lang="en-ZA" b="1" dirty="0" smtClean="0"/>
              <a:t> exponential </a:t>
            </a:r>
            <a:r>
              <a:rPr lang="en-ZA" dirty="0" smtClean="0"/>
              <a:t>steps:</a:t>
            </a:r>
            <a:endParaRPr lang="en-ZA" dirty="0"/>
          </a:p>
          <a:p>
            <a:pPr marL="0" indent="0">
              <a:buNone/>
            </a:pPr>
            <a:r>
              <a:rPr lang="en-ZA" dirty="0" smtClean="0"/>
              <a:t>		1, 2, 4, 8, 16, 32, 64 …</a:t>
            </a:r>
          </a:p>
          <a:p>
            <a:pPr marL="0" indent="0">
              <a:buNone/>
            </a:pPr>
            <a:r>
              <a:rPr lang="en-ZA" dirty="0" smtClean="0"/>
              <a:t>		1,073,741,824 meters =</a:t>
            </a:r>
          </a:p>
          <a:p>
            <a:pPr marL="0" indent="0">
              <a:buNone/>
            </a:pPr>
            <a:r>
              <a:rPr lang="en-ZA" dirty="0" smtClean="0"/>
              <a:t>		</a:t>
            </a:r>
          </a:p>
          <a:p>
            <a:pPr marL="0" indent="0">
              <a:buNone/>
            </a:pPr>
            <a:r>
              <a:rPr lang="en-ZA" b="1" dirty="0"/>
              <a:t>	</a:t>
            </a:r>
            <a:r>
              <a:rPr lang="en-ZA" b="1" dirty="0" smtClean="0"/>
              <a:t>	&gt;26 X around the Earth</a:t>
            </a:r>
            <a:endParaRPr lang="en-ZA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625" y="2968625"/>
            <a:ext cx="3889375" cy="387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649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alphaModFix amt="31000"/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Exponential Growth of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4200"/>
            <a:ext cx="8229600" cy="486092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500" dirty="0" smtClean="0"/>
              <a:t>5 </a:t>
            </a:r>
            <a:r>
              <a:rPr lang="en-US" sz="3500" dirty="0" err="1" smtClean="0"/>
              <a:t>Exabytes</a:t>
            </a:r>
            <a:r>
              <a:rPr lang="en-US" sz="3500" dirty="0" smtClean="0"/>
              <a:t> = 5 Billion Gigabytes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3500" dirty="0" smtClean="0"/>
              <a:t>From the start of time ⟶ ∼ 2003</a:t>
            </a:r>
          </a:p>
          <a:p>
            <a:pPr marL="0" indent="0" algn="ctr">
              <a:buNone/>
            </a:pPr>
            <a:r>
              <a:rPr lang="en-US" sz="3500" dirty="0" smtClean="0"/>
              <a:t>In 2010 ∼ 2 days</a:t>
            </a:r>
          </a:p>
          <a:p>
            <a:pPr marL="0" indent="0" algn="ctr">
              <a:buNone/>
            </a:pPr>
            <a:r>
              <a:rPr lang="en-US" sz="3500" dirty="0" smtClean="0"/>
              <a:t>In 2013 ∼ 10 minutes</a:t>
            </a:r>
            <a:endParaRPr lang="en-US" sz="3500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sz="800" dirty="0" smtClean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endParaRPr lang="en-US" sz="1000" dirty="0" smtClean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 smtClean="0"/>
              <a:t>Source: Eric Schmidt, Abu Dhabi Media Summit, 2010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170787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21701"/>
            <a:ext cx="8229600" cy="5513727"/>
          </a:xfrm>
        </p:spPr>
        <p:txBody>
          <a:bodyPr>
            <a:normAutofit/>
          </a:bodyPr>
          <a:lstStyle/>
          <a:p>
            <a:r>
              <a:rPr lang="en-US" sz="3000" dirty="0" smtClean="0"/>
              <a:t>Zero friction to move/copy</a:t>
            </a:r>
          </a:p>
          <a:p>
            <a:r>
              <a:rPr lang="en-US" sz="3000" dirty="0" smtClean="0"/>
              <a:t>Zero marginal cost</a:t>
            </a:r>
          </a:p>
          <a:p>
            <a:r>
              <a:rPr lang="en-US" sz="3000" dirty="0" smtClean="0"/>
              <a:t>Apply computation</a:t>
            </a:r>
          </a:p>
          <a:p>
            <a:r>
              <a:rPr lang="en-US" sz="3000" dirty="0" smtClean="0"/>
              <a:t>Data correlations</a:t>
            </a:r>
          </a:p>
          <a:p>
            <a:r>
              <a:rPr lang="en-US" sz="3000" dirty="0" smtClean="0"/>
              <a:t>Machine learning</a:t>
            </a:r>
          </a:p>
          <a:p>
            <a:r>
              <a:rPr lang="en-US" sz="3000" dirty="0" err="1" smtClean="0"/>
              <a:t>Modelling</a:t>
            </a:r>
            <a:endParaRPr lang="en-US" sz="3000" dirty="0" smtClean="0"/>
          </a:p>
          <a:p>
            <a:r>
              <a:rPr lang="en-US" sz="3000" dirty="0" smtClean="0"/>
              <a:t>Simulations</a:t>
            </a:r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r>
              <a:rPr lang="en-US" sz="3000" b="1" dirty="0" smtClean="0"/>
              <a:t>100% </a:t>
            </a:r>
            <a:r>
              <a:rPr lang="en-US" sz="3000" b="1" dirty="0" err="1" smtClean="0"/>
              <a:t>democratisation</a:t>
            </a:r>
            <a:r>
              <a:rPr lang="en-US" sz="3000" b="1" dirty="0" smtClean="0"/>
              <a:t> of </a:t>
            </a:r>
          </a:p>
          <a:p>
            <a:pPr marL="0" indent="0">
              <a:buNone/>
            </a:pPr>
            <a:r>
              <a:rPr lang="en-US" sz="3000" b="1" dirty="0"/>
              <a:t>	</a:t>
            </a:r>
            <a:r>
              <a:rPr lang="en-US" sz="3000" b="1" dirty="0" smtClean="0"/>
              <a:t>effort/innovation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1738"/>
            <a:ext cx="8229600" cy="947062"/>
          </a:xfrm>
        </p:spPr>
        <p:txBody>
          <a:bodyPr>
            <a:noAutofit/>
          </a:bodyPr>
          <a:lstStyle/>
          <a:p>
            <a:r>
              <a:rPr lang="en-ZA" sz="3600" dirty="0" smtClean="0"/>
              <a:t>Why information growth is </a:t>
            </a:r>
            <a:br>
              <a:rPr lang="en-ZA" sz="3600" dirty="0" smtClean="0"/>
            </a:br>
            <a:r>
              <a:rPr lang="en-ZA" sz="3600" dirty="0" smtClean="0"/>
              <a:t>exponential</a:t>
            </a:r>
            <a:endParaRPr lang="en-ZA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3427" y="1221701"/>
            <a:ext cx="2464181" cy="38251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2965" y="3873684"/>
            <a:ext cx="1239418" cy="157605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92383" y="350435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36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5663"/>
            <a:ext cx="8229600" cy="1143000"/>
          </a:xfrm>
        </p:spPr>
        <p:txBody>
          <a:bodyPr/>
          <a:lstStyle/>
          <a:p>
            <a:r>
              <a:rPr lang="en-ZA" dirty="0" smtClean="0"/>
              <a:t>The accelerating pace of change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6" y="1196752"/>
            <a:ext cx="9080487" cy="5654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261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250" y="2627989"/>
            <a:ext cx="6441940" cy="39785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0250" y="428625"/>
            <a:ext cx="798512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Artificial Intelligence (AI), Robotics, 3D Printing, Synthetic Biology, Media Tech, Nanotechnology Computers, Networks &amp; Sensors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966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6312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143000"/>
          </a:xfrm>
        </p:spPr>
        <p:txBody>
          <a:bodyPr>
            <a:noAutofit/>
          </a:bodyPr>
          <a:lstStyle/>
          <a:p>
            <a:r>
              <a:rPr lang="en-ZA" sz="3600" dirty="0"/>
              <a:t>How long does it take </a:t>
            </a:r>
            <a:r>
              <a:rPr lang="en-ZA" sz="3600" dirty="0" smtClean="0"/>
              <a:t/>
            </a:r>
            <a:br>
              <a:rPr lang="en-ZA" sz="3600" dirty="0" smtClean="0"/>
            </a:br>
            <a:r>
              <a:rPr lang="en-ZA" sz="3600" dirty="0" smtClean="0"/>
              <a:t>to </a:t>
            </a:r>
            <a:r>
              <a:rPr lang="en-ZA" sz="3600" dirty="0"/>
              <a:t>earn an hour of reading light?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8" y="1936750"/>
            <a:ext cx="3270607" cy="42269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9995" y="4124494"/>
            <a:ext cx="1454638" cy="203921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40908" y="2540634"/>
            <a:ext cx="3686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Tallow Candle 1800 – </a:t>
            </a:r>
            <a:r>
              <a:rPr lang="en-US" sz="2000" b="1" dirty="0"/>
              <a:t>6 </a:t>
            </a:r>
            <a:r>
              <a:rPr lang="en-US" sz="2000" b="1" dirty="0" err="1"/>
              <a:t>hrs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796098" y="3397359"/>
            <a:ext cx="3501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Kerosene lamp 1880 – </a:t>
            </a:r>
            <a:r>
              <a:rPr lang="en-US" sz="2000" b="1" dirty="0"/>
              <a:t>15 </a:t>
            </a:r>
            <a:r>
              <a:rPr lang="en-US" sz="2000" b="1" dirty="0" err="1" smtClean="0"/>
              <a:t>mins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012373" y="2217468"/>
            <a:ext cx="3115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Labour</a:t>
            </a:r>
            <a:r>
              <a:rPr lang="en-US" dirty="0" smtClean="0"/>
              <a:t> cost of 1,200 lumen </a:t>
            </a:r>
            <a:r>
              <a:rPr lang="en-US" dirty="0" err="1" smtClean="0"/>
              <a:t>hrs</a:t>
            </a:r>
            <a:r>
              <a:rPr lang="en-US" dirty="0" smtClean="0"/>
              <a:t> at average US wage</a:t>
            </a:r>
            <a:endParaRPr lang="en-US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9458" y="4830766"/>
            <a:ext cx="943542" cy="133294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073083" y="4124494"/>
            <a:ext cx="35010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Incandescent bulb </a:t>
            </a:r>
          </a:p>
          <a:p>
            <a:r>
              <a:rPr lang="en-US" sz="2000" dirty="0" smtClean="0"/>
              <a:t>1950</a:t>
            </a:r>
            <a:r>
              <a:rPr lang="en-US" sz="2000" b="1" dirty="0" smtClean="0"/>
              <a:t> </a:t>
            </a:r>
            <a:r>
              <a:rPr lang="en-US" sz="2000" dirty="0" smtClean="0"/>
              <a:t>– </a:t>
            </a:r>
            <a:r>
              <a:rPr lang="en-US" sz="2000" b="1" dirty="0" smtClean="0"/>
              <a:t>8 </a:t>
            </a:r>
            <a:r>
              <a:rPr lang="en-US" sz="2000" b="1" dirty="0" err="1" smtClean="0"/>
              <a:t>secs</a:t>
            </a:r>
            <a:endParaRPr lang="en-US" sz="2000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0" y="5334000"/>
            <a:ext cx="889000" cy="889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328977" y="4541937"/>
            <a:ext cx="16721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CF bulb </a:t>
            </a:r>
          </a:p>
          <a:p>
            <a:r>
              <a:rPr lang="en-US" sz="2000" dirty="0" smtClean="0"/>
              <a:t>1997</a:t>
            </a:r>
            <a:r>
              <a:rPr lang="en-US" sz="2000" b="1" dirty="0" smtClean="0"/>
              <a:t> </a:t>
            </a:r>
            <a:r>
              <a:rPr lang="en-US" sz="2000" dirty="0" smtClean="0"/>
              <a:t>– </a:t>
            </a:r>
            <a:r>
              <a:rPr lang="en-US" sz="2000" b="1" dirty="0" smtClean="0"/>
              <a:t>½ sec</a:t>
            </a:r>
            <a:endParaRPr lang="en-US" sz="2000" b="1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70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2424"/>
            <a:ext cx="8229600" cy="5681779"/>
          </a:xfrm>
        </p:spPr>
        <p:txBody>
          <a:bodyPr/>
          <a:lstStyle/>
          <a:p>
            <a:pPr marL="0" indent="0" algn="ctr">
              <a:buNone/>
            </a:pPr>
            <a:endParaRPr lang="en-ZA" dirty="0" smtClean="0"/>
          </a:p>
          <a:p>
            <a:pPr marL="0" indent="0" algn="ctr">
              <a:buNone/>
            </a:pPr>
            <a:endParaRPr lang="en-ZA" dirty="0"/>
          </a:p>
          <a:p>
            <a:pPr marL="0" indent="0" algn="ctr">
              <a:buNone/>
            </a:pPr>
            <a:endParaRPr lang="en-ZA" dirty="0" smtClean="0"/>
          </a:p>
          <a:p>
            <a:pPr marL="0" indent="0" algn="ctr">
              <a:buNone/>
            </a:pPr>
            <a:endParaRPr lang="en-ZA" dirty="0"/>
          </a:p>
          <a:p>
            <a:pPr marL="0" indent="0" algn="ctr">
              <a:buNone/>
            </a:pPr>
            <a:r>
              <a:rPr lang="en-ZA" sz="4400" dirty="0" smtClean="0"/>
              <a:t>Ideas </a:t>
            </a:r>
            <a:r>
              <a:rPr lang="en-ZA" sz="4400" b="1" dirty="0" smtClean="0"/>
              <a:t>Reduce</a:t>
            </a:r>
            <a:r>
              <a:rPr lang="en-ZA" sz="4400" dirty="0" smtClean="0"/>
              <a:t> Resource Use</a:t>
            </a:r>
            <a:endParaRPr lang="en-ZA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98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8193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4295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dirty="0" smtClean="0"/>
              <a:t>Technology is a </a:t>
            </a:r>
          </a:p>
          <a:p>
            <a:pPr marL="0" indent="0" algn="ctr">
              <a:buNone/>
            </a:pPr>
            <a:r>
              <a:rPr lang="en-US" sz="4400" dirty="0" smtClean="0"/>
              <a:t>Resource Liberating Force</a:t>
            </a:r>
          </a:p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r>
              <a:rPr lang="en-US" sz="4400" dirty="0" smtClean="0"/>
              <a:t>Converting </a:t>
            </a:r>
          </a:p>
          <a:p>
            <a:pPr marL="0" indent="0" algn="ctr">
              <a:buNone/>
            </a:pPr>
            <a:r>
              <a:rPr lang="en-US" sz="4400" b="1" dirty="0" smtClean="0"/>
              <a:t>Scarcity ⟶ Abundance</a:t>
            </a:r>
            <a:endParaRPr lang="en-US" sz="4400" b="1" dirty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000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3374"/>
            <a:ext cx="8229600" cy="57927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Explosions of Mobile phones </a:t>
            </a:r>
            <a:r>
              <a:rPr lang="en-US" sz="3600" dirty="0" smtClean="0"/>
              <a:t>⟶ Freedom</a:t>
            </a:r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3600" dirty="0" smtClean="0"/>
              <a:t>“Transforming ordinary citizens disenchanted by their governments into resistance fighters”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501" y="4014580"/>
            <a:ext cx="4254500" cy="28116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394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1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Force: Rising Billion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143" y="1365250"/>
            <a:ext cx="6935857" cy="5048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604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552925"/>
            <a:ext cx="8229600" cy="5289076"/>
          </a:xfrm>
        </p:spPr>
        <p:txBody>
          <a:bodyPr/>
          <a:lstStyle/>
          <a:p>
            <a:pPr marL="0" indent="0" algn="ctr">
              <a:buNone/>
            </a:pPr>
            <a:endParaRPr lang="en-ZA" dirty="0" smtClean="0"/>
          </a:p>
          <a:p>
            <a:pPr marL="0" indent="0" algn="ctr">
              <a:buNone/>
            </a:pPr>
            <a:endParaRPr lang="en-ZA" dirty="0"/>
          </a:p>
          <a:p>
            <a:pPr marL="0" indent="0" algn="ctr">
              <a:buNone/>
            </a:pPr>
            <a:endParaRPr lang="en-ZA" dirty="0" smtClean="0"/>
          </a:p>
          <a:p>
            <a:pPr marL="0" indent="0" algn="ctr">
              <a:buNone/>
            </a:pPr>
            <a:r>
              <a:rPr lang="en-ZA" sz="4400" b="1" dirty="0" smtClean="0"/>
              <a:t>Artificial Intelligence </a:t>
            </a:r>
          </a:p>
          <a:p>
            <a:pPr marL="0" indent="0" algn="ctr">
              <a:buNone/>
            </a:pPr>
            <a:r>
              <a:rPr lang="en-ZA" sz="4400" dirty="0" smtClean="0"/>
              <a:t>Augments</a:t>
            </a:r>
          </a:p>
          <a:p>
            <a:pPr marL="0" indent="0" algn="ctr">
              <a:buNone/>
            </a:pPr>
            <a:r>
              <a:rPr lang="en-ZA" sz="4400" dirty="0" smtClean="0"/>
              <a:t>Human Intelligence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864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96876"/>
            <a:ext cx="8112125" cy="610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4083" y="606425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742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0" y="864387"/>
            <a:ext cx="6159968" cy="4605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705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 Communication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2678" b="2678"/>
          <a:stretch>
            <a:fillRect/>
          </a:stretch>
        </p:blipFill>
        <p:spPr>
          <a:xfrm>
            <a:off x="587374" y="1481938"/>
            <a:ext cx="7879397" cy="4333365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792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 Communication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1919" b="1919"/>
          <a:stretch>
            <a:fillRect/>
          </a:stretch>
        </p:blipFill>
        <p:spPr>
          <a:xfrm>
            <a:off x="968375" y="1544639"/>
            <a:ext cx="6840444" cy="376198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1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0" y="1778000"/>
            <a:ext cx="8229600" cy="314325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The Digital Age</a:t>
            </a:r>
            <a:br>
              <a:rPr lang="en-US" sz="48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3200" dirty="0" smtClean="0"/>
              <a:t>Information: Zero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921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150" y="301625"/>
            <a:ext cx="4906596" cy="27732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526" y="1555278"/>
            <a:ext cx="1890573" cy="31499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450" y="4120596"/>
            <a:ext cx="2162175" cy="5081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2775" y="3542907"/>
            <a:ext cx="1074656" cy="10858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401" y="812361"/>
            <a:ext cx="447129" cy="427257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0" y="5448300"/>
            <a:ext cx="9144000" cy="1374668"/>
            <a:chOff x="0" y="5480050"/>
            <a:chExt cx="9144000" cy="1374668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5480050"/>
              <a:ext cx="9144000" cy="137466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08125" y="5607050"/>
              <a:ext cx="6413500" cy="3974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9809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250" y="333376"/>
            <a:ext cx="5674460" cy="25051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25" y="3427215"/>
            <a:ext cx="6007835" cy="293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460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249" y="1186888"/>
            <a:ext cx="1492249" cy="14922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957" y="1186888"/>
            <a:ext cx="1492249" cy="14922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75" y="1186888"/>
            <a:ext cx="2301874" cy="15328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625" y="3948906"/>
            <a:ext cx="2762250" cy="207168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9539" y="4286250"/>
            <a:ext cx="2497667" cy="18732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6122" y="3179207"/>
            <a:ext cx="2497667" cy="18732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29914" y="1135294"/>
            <a:ext cx="2037292" cy="152796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29375" y="280987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0228" y="5052457"/>
            <a:ext cx="1958979" cy="95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173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900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958" y="698500"/>
            <a:ext cx="9158958" cy="615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931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78333" y="1514120"/>
            <a:ext cx="8346091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000" dirty="0" smtClean="0"/>
          </a:p>
          <a:p>
            <a:pPr algn="ctr"/>
            <a:r>
              <a:rPr lang="en-US" sz="4400" dirty="0" smtClean="0"/>
              <a:t>The wide availability of </a:t>
            </a:r>
          </a:p>
          <a:p>
            <a:pPr algn="ctr"/>
            <a:r>
              <a:rPr lang="en-US" sz="4400" dirty="0" smtClean="0"/>
              <a:t>free services </a:t>
            </a:r>
          </a:p>
          <a:p>
            <a:pPr algn="ctr"/>
            <a:r>
              <a:rPr lang="en-US" sz="4400" dirty="0" smtClean="0"/>
              <a:t>changes consumer behaviour</a:t>
            </a:r>
          </a:p>
          <a:p>
            <a:pPr algn="ctr"/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6556375" y="98425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31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614362"/>
          </a:xfrm>
        </p:spPr>
        <p:txBody>
          <a:bodyPr>
            <a:normAutofit/>
          </a:bodyPr>
          <a:lstStyle/>
          <a:p>
            <a:r>
              <a:rPr lang="en-US" sz="3200" dirty="0"/>
              <a:t>Rational cost-benefit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65201"/>
            <a:ext cx="8448675" cy="5502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Choose between a </a:t>
            </a:r>
            <a:r>
              <a:rPr lang="en-US" sz="2400" dirty="0" err="1" smtClean="0"/>
              <a:t>Lindt</a:t>
            </a:r>
            <a:r>
              <a:rPr lang="en-US" sz="2400" dirty="0" smtClean="0"/>
              <a:t> and Cadbury chocolate: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82550" y="6590407"/>
            <a:ext cx="86042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Dan </a:t>
            </a:r>
            <a:r>
              <a:rPr lang="en-US" sz="1000" dirty="0" err="1" smtClean="0"/>
              <a:t>Ariely</a:t>
            </a:r>
            <a:r>
              <a:rPr lang="en-US" sz="1000" dirty="0" smtClean="0"/>
              <a:t>, Predictably Irrational, 2008</a:t>
            </a:r>
            <a:endParaRPr lang="en-US" sz="1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999" y="1460500"/>
            <a:ext cx="3508375" cy="35083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2875" y="2366369"/>
            <a:ext cx="3063875" cy="13118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2550" y="4668263"/>
            <a:ext cx="44608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⟶ </a:t>
            </a:r>
            <a:r>
              <a:rPr lang="en-US" sz="2400" dirty="0"/>
              <a:t>R15  ⟶ 50 Satisfaction points</a:t>
            </a:r>
          </a:p>
          <a:p>
            <a:r>
              <a:rPr lang="en-US" sz="2400" dirty="0" smtClean="0"/>
              <a:t>⟶ </a:t>
            </a:r>
            <a:r>
              <a:rPr lang="en-US" sz="2400" dirty="0"/>
              <a:t>15 </a:t>
            </a:r>
            <a:r>
              <a:rPr lang="en-US" sz="2400" dirty="0" smtClean="0"/>
              <a:t>Dissatisfaction </a:t>
            </a:r>
            <a:r>
              <a:rPr lang="en-US" sz="2400" dirty="0"/>
              <a:t>points</a:t>
            </a:r>
          </a:p>
          <a:p>
            <a:endParaRPr lang="en-US" dirty="0" smtClean="0"/>
          </a:p>
          <a:p>
            <a:pPr algn="ctr"/>
            <a:r>
              <a:rPr lang="en-US" sz="2400" dirty="0" smtClean="0"/>
              <a:t>35 Satisfaction points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921250" y="4620638"/>
            <a:ext cx="415925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⟶ </a:t>
            </a:r>
            <a:r>
              <a:rPr lang="en-US" sz="2400" dirty="0"/>
              <a:t>R1  ⟶ 5 Satisfaction points</a:t>
            </a:r>
          </a:p>
          <a:p>
            <a:r>
              <a:rPr lang="en-US" sz="2400" dirty="0" smtClean="0"/>
              <a:t>⟶ </a:t>
            </a:r>
            <a:r>
              <a:rPr lang="en-US" sz="2400" dirty="0"/>
              <a:t>1 </a:t>
            </a:r>
            <a:r>
              <a:rPr lang="en-US" sz="2400" dirty="0" smtClean="0"/>
              <a:t>Dissatisfaction points</a:t>
            </a:r>
          </a:p>
          <a:p>
            <a:endParaRPr lang="en-US" sz="2400" dirty="0"/>
          </a:p>
          <a:p>
            <a:pPr algn="ctr"/>
            <a:r>
              <a:rPr lang="en-US" sz="2400" dirty="0" smtClean="0"/>
              <a:t>4 Satisfaction points</a:t>
            </a:r>
            <a:endParaRPr lang="en-US" sz="2400" dirty="0"/>
          </a:p>
          <a:p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030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587376"/>
            <a:ext cx="8448675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Consider </a:t>
            </a:r>
            <a:r>
              <a:rPr lang="en-US" sz="2800" dirty="0" smtClean="0"/>
              <a:t>RELATIVE </a:t>
            </a:r>
            <a:r>
              <a:rPr lang="en-US" sz="2800" dirty="0"/>
              <a:t>rather than ABSOLUTE value: </a:t>
            </a:r>
            <a:endParaRPr lang="en-US" sz="2800" dirty="0" smtClean="0"/>
          </a:p>
          <a:p>
            <a:pPr algn="ctr"/>
            <a:r>
              <a:rPr lang="en-US" sz="2800" dirty="0" smtClean="0"/>
              <a:t>which </a:t>
            </a:r>
            <a:r>
              <a:rPr lang="en-US" sz="2800" dirty="0"/>
              <a:t>has the larger net benefit?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 smtClean="0"/>
              <a:t>Relatively</a:t>
            </a:r>
            <a:r>
              <a:rPr lang="en-US" sz="2800" dirty="0"/>
              <a:t>, </a:t>
            </a:r>
            <a:r>
              <a:rPr lang="en-US" sz="2800" dirty="0" err="1"/>
              <a:t>Lindt</a:t>
            </a:r>
            <a:r>
              <a:rPr lang="en-US" sz="2800" dirty="0"/>
              <a:t> leads by </a:t>
            </a:r>
            <a:r>
              <a:rPr lang="en-US" sz="2800" dirty="0" smtClean="0"/>
              <a:t>31 </a:t>
            </a:r>
            <a:r>
              <a:rPr lang="en-US" sz="2800" dirty="0"/>
              <a:t>satisfaction </a:t>
            </a:r>
            <a:r>
              <a:rPr lang="en-US" sz="2800" dirty="0" smtClean="0"/>
              <a:t>points </a:t>
            </a:r>
          </a:p>
          <a:p>
            <a:endParaRPr lang="en-US" sz="2800" dirty="0" smtClean="0"/>
          </a:p>
          <a:p>
            <a:pPr algn="ctr"/>
            <a:r>
              <a:rPr lang="en-US" sz="2800" dirty="0" smtClean="0"/>
              <a:t>Logically, </a:t>
            </a:r>
            <a:r>
              <a:rPr lang="en-US" sz="2800" dirty="0" err="1" smtClean="0"/>
              <a:t>Lindt</a:t>
            </a:r>
            <a:r>
              <a:rPr lang="en-US" sz="2800" dirty="0" smtClean="0"/>
              <a:t> is the better choice: </a:t>
            </a:r>
          </a:p>
          <a:p>
            <a:pPr algn="ctr"/>
            <a:r>
              <a:rPr lang="en-US" sz="3200" b="1" dirty="0" smtClean="0"/>
              <a:t>73% </a:t>
            </a:r>
            <a:r>
              <a:rPr lang="en-US" sz="2800" dirty="0" smtClean="0"/>
              <a:t>surveyed chose </a:t>
            </a:r>
            <a:r>
              <a:rPr lang="en-US" sz="2800" b="1" dirty="0" err="1" smtClean="0"/>
              <a:t>Lindt</a:t>
            </a:r>
            <a:endParaRPr lang="en-US" sz="2800" b="1" dirty="0" smtClean="0"/>
          </a:p>
          <a:p>
            <a:endParaRPr lang="en-US" sz="2800" dirty="0" smtClean="0"/>
          </a:p>
          <a:p>
            <a:pPr algn="ctr"/>
            <a:endParaRPr lang="en-US" sz="2800" dirty="0" smtClean="0"/>
          </a:p>
          <a:p>
            <a:pPr algn="ctr"/>
            <a:r>
              <a:rPr lang="en-US" sz="3600" dirty="0" smtClean="0"/>
              <a:t>What happens if you reduce the cost of both by the same amount?</a:t>
            </a:r>
            <a:endParaRPr lang="en-US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026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9875"/>
            <a:ext cx="8229600" cy="63817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Reduce both by R1:</a:t>
            </a:r>
          </a:p>
          <a:p>
            <a:endParaRPr lang="en-US" sz="2400" dirty="0" smtClean="0"/>
          </a:p>
          <a:p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smtClean="0"/>
              <a:t>Satisfaction remains </a:t>
            </a:r>
            <a:r>
              <a:rPr lang="en-US" sz="2400" dirty="0"/>
              <a:t>the </a:t>
            </a:r>
            <a:r>
              <a:rPr lang="en-US" sz="2400" dirty="0" smtClean="0"/>
              <a:t>same but dissatisfaction </a:t>
            </a:r>
            <a:r>
              <a:rPr lang="en-US" sz="2400" dirty="0"/>
              <a:t>is lowered </a:t>
            </a:r>
            <a:endParaRPr lang="en-US" sz="2400" dirty="0" smtClean="0"/>
          </a:p>
          <a:p>
            <a:pPr marL="0" indent="0">
              <a:buNone/>
            </a:pPr>
            <a:endParaRPr lang="en-US" sz="1600" dirty="0"/>
          </a:p>
          <a:p>
            <a:r>
              <a:rPr lang="en-US" sz="2400" dirty="0" smtClean="0"/>
              <a:t>Both are discounted by the same amount, the relative difference doesn’t change</a:t>
            </a:r>
          </a:p>
          <a:p>
            <a:pPr marL="0" indent="0">
              <a:buNone/>
            </a:pPr>
            <a:endParaRPr lang="en-US" sz="1600" dirty="0" smtClean="0"/>
          </a:p>
          <a:p>
            <a:r>
              <a:rPr lang="en-US" sz="2400" dirty="0" err="1" smtClean="0"/>
              <a:t>Lindt</a:t>
            </a:r>
            <a:r>
              <a:rPr lang="en-US" sz="2400" dirty="0" smtClean="0"/>
              <a:t> still leads by the same amount</a:t>
            </a:r>
          </a:p>
          <a:p>
            <a:pPr marL="0" indent="0">
              <a:buNone/>
            </a:pPr>
            <a:endParaRPr lang="en-US" sz="1600" dirty="0" smtClean="0"/>
          </a:p>
          <a:p>
            <a:r>
              <a:rPr lang="en-US" b="1" dirty="0" smtClean="0"/>
              <a:t>69% </a:t>
            </a:r>
            <a:r>
              <a:rPr lang="en-US" sz="2400" dirty="0" smtClean="0"/>
              <a:t>surveyed chose </a:t>
            </a:r>
            <a:r>
              <a:rPr lang="en-US" sz="2400" b="1" dirty="0" smtClean="0"/>
              <a:t>Cadbury</a:t>
            </a:r>
            <a:r>
              <a:rPr lang="en-US" sz="2400" dirty="0" smtClean="0"/>
              <a:t> (up from 27%) </a:t>
            </a:r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374" y="944562"/>
            <a:ext cx="1984375" cy="19843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12999" y="1643061"/>
            <a:ext cx="1428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R14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3826" y="1497525"/>
            <a:ext cx="1805573" cy="7730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629399" y="1505461"/>
            <a:ext cx="14287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R0 </a:t>
            </a:r>
          </a:p>
          <a:p>
            <a:pPr algn="ctr"/>
            <a:r>
              <a:rPr lang="en-US" sz="2400" b="1" dirty="0" smtClean="0"/>
              <a:t>FREE</a:t>
            </a:r>
            <a:endParaRPr lang="en-US" sz="24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038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0" y="0"/>
            <a:ext cx="5878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783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6450"/>
            <a:ext cx="8229600" cy="5781675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3600" dirty="0" smtClean="0">
                <a:solidFill>
                  <a:srgbClr val="000000"/>
                </a:solidFill>
              </a:rPr>
              <a:t>Transactions have an Upside </a:t>
            </a:r>
            <a:r>
              <a:rPr lang="en-US" sz="3600" dirty="0">
                <a:solidFill>
                  <a:srgbClr val="000000"/>
                </a:solidFill>
              </a:rPr>
              <a:t>&amp; Downside </a:t>
            </a:r>
            <a:r>
              <a:rPr lang="en-US" sz="3600" dirty="0" smtClean="0">
                <a:solidFill>
                  <a:srgbClr val="000000"/>
                </a:solidFill>
              </a:rPr>
              <a:t>FREE implies: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No loss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No risk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No downside</a:t>
            </a:r>
          </a:p>
          <a:p>
            <a:pPr lvl="0"/>
            <a:endParaRPr lang="en-US" sz="3600" dirty="0">
              <a:solidFill>
                <a:srgbClr val="000000"/>
              </a:solidFill>
            </a:endParaRPr>
          </a:p>
          <a:p>
            <a:r>
              <a:rPr lang="en-US" sz="3600" dirty="0">
                <a:solidFill>
                  <a:srgbClr val="000000"/>
                </a:solidFill>
              </a:rPr>
              <a:t>We will give up the better deal for something that is not what we </a:t>
            </a:r>
            <a:r>
              <a:rPr lang="en-US" sz="3600" dirty="0" smtClean="0">
                <a:solidFill>
                  <a:srgbClr val="000000"/>
                </a:solidFill>
              </a:rPr>
              <a:t>wanted cause of FREE</a:t>
            </a:r>
          </a:p>
          <a:p>
            <a:pPr lvl="0"/>
            <a:endParaRPr lang="en-US" sz="3600" dirty="0" smtClean="0">
              <a:solidFill>
                <a:srgbClr val="000000"/>
              </a:solidFill>
            </a:endParaRPr>
          </a:p>
          <a:p>
            <a:pPr lvl="0"/>
            <a:r>
              <a:rPr lang="en-US" sz="3600" dirty="0" smtClean="0">
                <a:solidFill>
                  <a:srgbClr val="000000"/>
                </a:solidFill>
              </a:rPr>
              <a:t>We </a:t>
            </a:r>
            <a:r>
              <a:rPr lang="en-US" sz="3600" dirty="0">
                <a:solidFill>
                  <a:srgbClr val="000000"/>
                </a:solidFill>
              </a:rPr>
              <a:t>buy something we don’t </a:t>
            </a:r>
            <a:r>
              <a:rPr lang="en-US" sz="3600" dirty="0" smtClean="0">
                <a:solidFill>
                  <a:srgbClr val="000000"/>
                </a:solidFill>
              </a:rPr>
              <a:t>want or need </a:t>
            </a:r>
            <a:r>
              <a:rPr lang="en-US" sz="3600" dirty="0">
                <a:solidFill>
                  <a:srgbClr val="000000"/>
                </a:solidFill>
              </a:rPr>
              <a:t>if it includes </a:t>
            </a:r>
            <a:r>
              <a:rPr lang="en-US" sz="3600" dirty="0" smtClean="0">
                <a:solidFill>
                  <a:srgbClr val="000000"/>
                </a:solidFill>
              </a:rPr>
              <a:t>FREE</a:t>
            </a:r>
            <a:endParaRPr lang="en-US" sz="36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656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126"/>
            <a:ext cx="8229600" cy="5761038"/>
          </a:xfrm>
        </p:spPr>
        <p:txBody>
          <a:bodyPr/>
          <a:lstStyle/>
          <a:p>
            <a:pPr marL="0" lvl="0" indent="0" algn="ctr">
              <a:buNone/>
            </a:pPr>
            <a:r>
              <a:rPr lang="en-US" sz="3600" dirty="0">
                <a:solidFill>
                  <a:schemeClr val="bg1"/>
                </a:solidFill>
              </a:rPr>
              <a:t>Want to attract more customers? </a:t>
            </a:r>
            <a:endParaRPr lang="en-US" sz="3600" dirty="0" smtClean="0">
              <a:solidFill>
                <a:schemeClr val="bg1"/>
              </a:solidFill>
            </a:endParaRPr>
          </a:p>
          <a:p>
            <a:pPr marL="0" lvl="0" indent="0" algn="ctr">
              <a:buNone/>
            </a:pPr>
            <a:r>
              <a:rPr lang="en-US" sz="3600" dirty="0" smtClean="0">
                <a:solidFill>
                  <a:schemeClr val="bg1"/>
                </a:solidFill>
              </a:rPr>
              <a:t>Make </a:t>
            </a:r>
            <a:r>
              <a:rPr lang="en-US" sz="3600" dirty="0">
                <a:solidFill>
                  <a:schemeClr val="bg1"/>
                </a:solidFill>
              </a:rPr>
              <a:t>something </a:t>
            </a:r>
            <a:r>
              <a:rPr lang="en-US" sz="3600" dirty="0" smtClean="0">
                <a:solidFill>
                  <a:schemeClr val="bg1"/>
                </a:solidFill>
              </a:rPr>
              <a:t>FREE </a:t>
            </a:r>
          </a:p>
          <a:p>
            <a:pPr marL="0" lvl="0" indent="0"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sz="3600" dirty="0">
                <a:solidFill>
                  <a:srgbClr val="FFFFFF"/>
                </a:solidFill>
              </a:rPr>
              <a:t>Want to sell more products? </a:t>
            </a:r>
            <a:endParaRPr lang="en-US" sz="3600" dirty="0" smtClean="0">
              <a:solidFill>
                <a:srgbClr val="FFFFFF"/>
              </a:solidFill>
            </a:endParaRPr>
          </a:p>
          <a:p>
            <a:pPr marL="0" indent="0" algn="ctr">
              <a:buNone/>
            </a:pPr>
            <a:r>
              <a:rPr lang="en-US" sz="3600" dirty="0" smtClean="0">
                <a:solidFill>
                  <a:srgbClr val="FFFFFF"/>
                </a:solidFill>
              </a:rPr>
              <a:t>Include FREE</a:t>
            </a:r>
            <a:endParaRPr lang="en-US" sz="3600" dirty="0">
              <a:solidFill>
                <a:srgbClr val="FFFFFF"/>
              </a:solidFill>
            </a:endParaRPr>
          </a:p>
          <a:p>
            <a:pPr lvl="0"/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625" y="4272452"/>
            <a:ext cx="5715000" cy="233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827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Lessons from the Zero-price effect</a:t>
            </a:r>
            <a:br>
              <a:rPr lang="en-US" sz="3200" dirty="0" smtClean="0"/>
            </a:br>
            <a:r>
              <a:rPr lang="en-US" sz="2800" dirty="0" smtClean="0"/>
              <a:t>applied to social policy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73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If health is a concern, use early detection to eliminate progression of illness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If you want people to monitor their health, make testing free (HIV, cholesterol, blood sugar, mammogram)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Environment – electric cars registration fees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Education – free textbooks online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222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7778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Mainstream Economics</a:t>
            </a:r>
            <a:br>
              <a:rPr lang="en-US" dirty="0" smtClean="0"/>
            </a:br>
            <a:endParaRPr lang="en-US" sz="31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704" y="650875"/>
            <a:ext cx="5609166" cy="42068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5210235"/>
            <a:ext cx="85439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Classic economics is built on strong assumptions: Rationale of buyers &amp; sellers, the invisible hand, market efficiency ...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70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4625"/>
            <a:ext cx="8229600" cy="644524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Individuals are not always rational optimisers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Factor in competitive behaviour - unlikely the </a:t>
            </a:r>
            <a:r>
              <a:rPr lang="en-US" dirty="0"/>
              <a:t>economy settles into </a:t>
            </a:r>
            <a:r>
              <a:rPr lang="en-US" dirty="0" smtClean="0"/>
              <a:t>equilibrium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Example: certain luxury goods do not follow the laws of supply &amp; demand - as the price rises, demand increases.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Small actions </a:t>
            </a:r>
            <a:r>
              <a:rPr lang="en-US" dirty="0"/>
              <a:t>≠</a:t>
            </a:r>
            <a:r>
              <a:rPr lang="en-US" dirty="0" smtClean="0"/>
              <a:t> small effects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Reality </a:t>
            </a:r>
            <a:r>
              <a:rPr lang="en-US" dirty="0"/>
              <a:t>is </a:t>
            </a:r>
            <a:r>
              <a:rPr lang="en-US" dirty="0" smtClean="0"/>
              <a:t>much more complex than a </a:t>
            </a:r>
            <a:r>
              <a:rPr lang="en-US" dirty="0"/>
              <a:t>consistent </a:t>
            </a:r>
            <a:r>
              <a:rPr lang="en-US" dirty="0" smtClean="0"/>
              <a:t>formula</a:t>
            </a:r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908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78333" y="2202141"/>
            <a:ext cx="83460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000" dirty="0" smtClean="0"/>
          </a:p>
          <a:p>
            <a:pPr algn="ctr"/>
            <a:r>
              <a:rPr lang="en-US" sz="4800" dirty="0" smtClean="0"/>
              <a:t>Economics needs FREE thinking</a:t>
            </a:r>
          </a:p>
          <a:p>
            <a:pPr algn="ctr"/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396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</a:t>
            </a:r>
            <a:r>
              <a:rPr lang="en-US" b="1" dirty="0"/>
              <a:t> </a:t>
            </a:r>
            <a:r>
              <a:rPr lang="en-US" b="1" dirty="0" err="1"/>
              <a:t>Free</a:t>
            </a:r>
            <a:r>
              <a:rPr lang="en-US" dirty="0" err="1"/>
              <a:t>conomic</a:t>
            </a:r>
            <a:r>
              <a:rPr lang="en-US" dirty="0"/>
              <a:t>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55763"/>
            <a:ext cx="8229600" cy="49942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FREE</a:t>
            </a:r>
            <a:r>
              <a:rPr lang="en-US" dirty="0" smtClean="0"/>
              <a:t> ⟶ new economic model driven by </a:t>
            </a:r>
            <a:r>
              <a:rPr lang="en-US" b="1" dirty="0" smtClean="0"/>
              <a:t>technologies</a:t>
            </a:r>
            <a:r>
              <a:rPr lang="en-US" dirty="0" smtClean="0"/>
              <a:t> of the digital age</a:t>
            </a:r>
            <a:endParaRPr lang="en-US" sz="1000" dirty="0" smtClean="0"/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r>
              <a:rPr lang="en-US" dirty="0" smtClean="0"/>
              <a:t>Marginal cost of goods and services close to </a:t>
            </a:r>
            <a:r>
              <a:rPr lang="en-US" b="1" dirty="0" smtClean="0"/>
              <a:t>zero</a:t>
            </a:r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r>
              <a:rPr lang="en-US" dirty="0"/>
              <a:t>Demand is </a:t>
            </a:r>
            <a:r>
              <a:rPr lang="en-US" b="1" dirty="0"/>
              <a:t>unconstrained by </a:t>
            </a:r>
            <a:r>
              <a:rPr lang="en-US" b="1" dirty="0" smtClean="0"/>
              <a:t>Price</a:t>
            </a:r>
          </a:p>
          <a:p>
            <a:pPr marL="0" indent="0" algn="ctr">
              <a:buNone/>
            </a:pPr>
            <a:r>
              <a:rPr lang="en-US" b="1" dirty="0"/>
              <a:t>Abundance</a:t>
            </a:r>
            <a:r>
              <a:rPr lang="en-US" dirty="0"/>
              <a:t> of </a:t>
            </a:r>
            <a:r>
              <a:rPr lang="en-US" dirty="0" smtClean="0"/>
              <a:t>products &amp; services </a:t>
            </a:r>
            <a:r>
              <a:rPr lang="en-US" b="1" dirty="0" smtClean="0"/>
              <a:t>FREE online</a:t>
            </a:r>
            <a:endParaRPr lang="en-US" b="1" dirty="0"/>
          </a:p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endParaRPr lang="en-US" sz="1400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sz="14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502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7500"/>
            <a:ext cx="8229600" cy="6318250"/>
          </a:xfrm>
        </p:spPr>
        <p:txBody>
          <a:bodyPr>
            <a:normAutofit fontScale="25000" lnSpcReduction="20000"/>
          </a:bodyPr>
          <a:lstStyle/>
          <a:p>
            <a:r>
              <a:rPr lang="en-US" sz="11200" dirty="0"/>
              <a:t>Every abundance creates a new scarcity </a:t>
            </a:r>
          </a:p>
          <a:p>
            <a:pPr marL="0" indent="0">
              <a:buNone/>
            </a:pPr>
            <a:endParaRPr lang="en-US" sz="8000" dirty="0"/>
          </a:p>
          <a:p>
            <a:r>
              <a:rPr lang="en-US" sz="11200" dirty="0"/>
              <a:t>Wealth of information ⟶  scarcity of time</a:t>
            </a:r>
          </a:p>
          <a:p>
            <a:pPr marL="0" indent="0">
              <a:buNone/>
            </a:pPr>
            <a:endParaRPr lang="en-US" sz="8000" dirty="0"/>
          </a:p>
          <a:p>
            <a:r>
              <a:rPr lang="en-US" sz="11200" dirty="0"/>
              <a:t>What consumers choose to consume with little </a:t>
            </a:r>
            <a:r>
              <a:rPr lang="en-US" sz="11200" dirty="0" smtClean="0"/>
              <a:t>time ⟶ Non monetary economies</a:t>
            </a:r>
            <a:endParaRPr lang="en-US" sz="11200" dirty="0"/>
          </a:p>
          <a:p>
            <a:pPr marL="0" indent="0">
              <a:buNone/>
            </a:pPr>
            <a:endParaRPr lang="en-US" sz="8000" dirty="0"/>
          </a:p>
          <a:p>
            <a:r>
              <a:rPr lang="en-US" sz="11200" dirty="0"/>
              <a:t>Rise of </a:t>
            </a:r>
            <a:r>
              <a:rPr lang="en-US" sz="11200" b="1" dirty="0"/>
              <a:t>new markets </a:t>
            </a:r>
            <a:r>
              <a:rPr lang="en-US" sz="11200" dirty="0"/>
              <a:t>in the </a:t>
            </a:r>
            <a:r>
              <a:rPr lang="en-US" sz="11200" b="1" dirty="0"/>
              <a:t>digital age</a:t>
            </a:r>
            <a:r>
              <a:rPr lang="en-US" sz="11200" dirty="0" smtClean="0"/>
              <a:t>:</a:t>
            </a:r>
          </a:p>
          <a:p>
            <a:pPr marL="0" indent="0">
              <a:buNone/>
            </a:pPr>
            <a:endParaRPr lang="en-US" sz="8600" dirty="0"/>
          </a:p>
          <a:p>
            <a:pPr lvl="1"/>
            <a:r>
              <a:rPr lang="en-US" sz="10400" dirty="0"/>
              <a:t>Reputation markets: </a:t>
            </a:r>
            <a:r>
              <a:rPr lang="en-US" sz="10400" dirty="0" smtClean="0"/>
              <a:t>Google’s </a:t>
            </a:r>
            <a:r>
              <a:rPr lang="en-US" sz="10400" dirty="0" err="1"/>
              <a:t>pagerank</a:t>
            </a:r>
            <a:r>
              <a:rPr lang="en-US" sz="10400" dirty="0"/>
              <a:t> algorithm, Twitter followers, F</a:t>
            </a:r>
            <a:r>
              <a:rPr lang="en-US" sz="10400" dirty="0" smtClean="0"/>
              <a:t>acebook </a:t>
            </a:r>
            <a:r>
              <a:rPr lang="en-US" sz="10400" dirty="0"/>
              <a:t>friends </a:t>
            </a:r>
          </a:p>
          <a:p>
            <a:pPr lvl="1"/>
            <a:r>
              <a:rPr lang="en-US" sz="10400" dirty="0"/>
              <a:t>Attention markets: Site traffic</a:t>
            </a:r>
          </a:p>
          <a:p>
            <a:pPr lvl="1"/>
            <a:r>
              <a:rPr lang="en-US" sz="10400" dirty="0"/>
              <a:t>Quantify? Ad </a:t>
            </a:r>
            <a:r>
              <a:rPr lang="en-US" sz="10400" dirty="0" smtClean="0"/>
              <a:t>revenue </a:t>
            </a:r>
          </a:p>
          <a:p>
            <a:pPr lvl="1"/>
            <a:r>
              <a:rPr lang="en-US" sz="10400" dirty="0" smtClean="0"/>
              <a:t>Time is money</a:t>
            </a:r>
          </a:p>
          <a:p>
            <a:pPr marL="0" indent="0">
              <a:buNone/>
            </a:pPr>
            <a:endParaRPr lang="en-US" sz="8000" dirty="0" smtClean="0"/>
          </a:p>
          <a:p>
            <a:r>
              <a:rPr lang="en-US" sz="11200" dirty="0" smtClean="0"/>
              <a:t>Network </a:t>
            </a:r>
            <a:r>
              <a:rPr lang="en-US" sz="11200" dirty="0"/>
              <a:t>of </a:t>
            </a:r>
            <a:r>
              <a:rPr lang="en-US" sz="11200" dirty="0" smtClean="0"/>
              <a:t>closed online economies with </a:t>
            </a:r>
            <a:r>
              <a:rPr lang="en-US" sz="11200" dirty="0"/>
              <a:t>disruptive technologies as </a:t>
            </a:r>
            <a:r>
              <a:rPr lang="en-US" sz="11200" dirty="0" smtClean="0"/>
              <a:t>the central </a:t>
            </a:r>
            <a:r>
              <a:rPr lang="en-US" sz="11200" dirty="0"/>
              <a:t>bankers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938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717675"/>
            <a:ext cx="3190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Output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835290" y="956973"/>
            <a:ext cx="2013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5"/>
                </a:solidFill>
              </a:rPr>
              <a:t>Agriculture</a:t>
            </a:r>
            <a:endParaRPr lang="en-US" sz="2800" dirty="0">
              <a:solidFill>
                <a:schemeClr val="accent5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1617518" y="1707341"/>
            <a:ext cx="1740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5"/>
                </a:solidFill>
              </a:rPr>
              <a:t>Products</a:t>
            </a:r>
            <a:endParaRPr lang="en-US" sz="2800" dirty="0">
              <a:solidFill>
                <a:schemeClr val="accent5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8819" y="3958798"/>
            <a:ext cx="3190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Investment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399652" y="2594193"/>
            <a:ext cx="3190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Services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914400" y="1553080"/>
            <a:ext cx="7458868" cy="31700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00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GDP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45518" y="4100392"/>
            <a:ext cx="4753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31859C"/>
                </a:solidFill>
              </a:rPr>
              <a:t>Gross Domestic Product</a:t>
            </a:r>
            <a:endParaRPr lang="en-US" sz="2800" dirty="0">
              <a:solidFill>
                <a:srgbClr val="31859C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5400000">
            <a:off x="5832175" y="2536616"/>
            <a:ext cx="3190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Manufacturing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-182563" y="3426172"/>
            <a:ext cx="3190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Entertainment</a:t>
            </a: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94647" y="3944846"/>
            <a:ext cx="3190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Growth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08312" y="1800165"/>
            <a:ext cx="319087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4BACC6"/>
                </a:solidFill>
              </a:rPr>
              <a:t>Quality of Life</a:t>
            </a:r>
            <a:endParaRPr lang="en-US" sz="3200" dirty="0">
              <a:solidFill>
                <a:srgbClr val="4BACC6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5400000">
            <a:off x="5162411" y="1484144"/>
            <a:ext cx="1611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Transport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4981574" y="3680597"/>
            <a:ext cx="3190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Real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-182563" y="2876520"/>
            <a:ext cx="3190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Trade</a:t>
            </a:r>
            <a:endParaRPr lang="en-US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490538" y="2337316"/>
            <a:ext cx="3190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Finance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2700337" y="1350000"/>
            <a:ext cx="242728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</a:rPr>
              <a:t>Technology</a:t>
            </a:r>
            <a:endParaRPr lang="en-US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81574" y="2059255"/>
            <a:ext cx="3190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Export</a:t>
            </a:r>
            <a:endParaRPr 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3974895" y="4623612"/>
            <a:ext cx="2013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5"/>
                </a:solidFill>
              </a:rPr>
              <a:t>Outlook</a:t>
            </a:r>
            <a:endParaRPr lang="en-US" sz="2800" dirty="0">
              <a:solidFill>
                <a:schemeClr val="accent5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09837" y="4767351"/>
            <a:ext cx="2013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Work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 rot="16200000">
            <a:off x="46345" y="4290286"/>
            <a:ext cx="1587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World</a:t>
            </a:r>
            <a:endParaRPr lang="en-US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848647" y="4379714"/>
            <a:ext cx="2013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Time</a:t>
            </a:r>
            <a:endParaRPr lang="en-US" sz="2800" dirty="0"/>
          </a:p>
        </p:txBody>
      </p:sp>
      <p:sp>
        <p:nvSpPr>
          <p:cNvPr id="27" name="TextBox 26"/>
          <p:cNvSpPr txBox="1"/>
          <p:nvPr/>
        </p:nvSpPr>
        <p:spPr>
          <a:xfrm rot="5400000">
            <a:off x="6355201" y="3911429"/>
            <a:ext cx="3190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Construction</a:t>
            </a: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45503" y="4806750"/>
            <a:ext cx="17277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5"/>
                </a:solidFill>
              </a:rPr>
              <a:t>Mining</a:t>
            </a:r>
            <a:endParaRPr lang="en-US" sz="2000" dirty="0">
              <a:solidFill>
                <a:schemeClr val="accent5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47526" y="4483585"/>
            <a:ext cx="3190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Products</a:t>
            </a:r>
            <a:endParaRPr lang="en-US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92508" y="4724934"/>
            <a:ext cx="2013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Jobs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264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3876"/>
            <a:ext cx="8559800" cy="55562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600" dirty="0" smtClean="0"/>
          </a:p>
          <a:p>
            <a:r>
              <a:rPr lang="en-US" dirty="0" smtClean="0"/>
              <a:t>When you download a free product or service, has a transaction taken place?</a:t>
            </a:r>
          </a:p>
          <a:p>
            <a:pPr marL="0" indent="0">
              <a:buNone/>
            </a:pPr>
            <a:endParaRPr lang="en-US" sz="1600" dirty="0" smtClean="0"/>
          </a:p>
          <a:p>
            <a:r>
              <a:rPr lang="en-US" dirty="0" smtClean="0"/>
              <a:t>How do you measure that value?</a:t>
            </a:r>
          </a:p>
          <a:p>
            <a:pPr marL="0" indent="0">
              <a:buNone/>
            </a:pPr>
            <a:endParaRPr lang="en-US" sz="1600" dirty="0" smtClean="0"/>
          </a:p>
          <a:p>
            <a:r>
              <a:rPr lang="en-US" dirty="0" smtClean="0"/>
              <a:t>GDP underestimates the progress of technologies </a:t>
            </a:r>
            <a:endParaRPr lang="en-US" dirty="0"/>
          </a:p>
          <a:p>
            <a:pPr marL="0" indent="0">
              <a:buNone/>
            </a:pPr>
            <a:endParaRPr lang="en-US" sz="1600" dirty="0" smtClean="0"/>
          </a:p>
          <a:p>
            <a:r>
              <a:rPr lang="en-US" dirty="0" smtClean="0"/>
              <a:t>What we Spend ≠ What we get</a:t>
            </a:r>
          </a:p>
          <a:p>
            <a:pPr marL="0" indent="0">
              <a:buNone/>
            </a:pPr>
            <a:endParaRPr lang="en-US" sz="1600" dirty="0" smtClean="0"/>
          </a:p>
          <a:p>
            <a:r>
              <a:rPr lang="en-US" dirty="0" smtClean="0"/>
              <a:t>Need to expand how we measure GDP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318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93750"/>
            <a:ext cx="8229600" cy="5841999"/>
          </a:xfrm>
        </p:spPr>
        <p:txBody>
          <a:bodyPr>
            <a:noAutofit/>
          </a:bodyPr>
          <a:lstStyle/>
          <a:p>
            <a:r>
              <a:rPr lang="en-US" sz="2800" dirty="0" smtClean="0"/>
              <a:t>Data </a:t>
            </a:r>
            <a:r>
              <a:rPr lang="en-US" sz="2800" dirty="0"/>
              <a:t>scientists </a:t>
            </a:r>
            <a:r>
              <a:rPr lang="en-US" sz="2800" dirty="0" smtClean="0"/>
              <a:t>are using </a:t>
            </a:r>
            <a:r>
              <a:rPr lang="en-US" sz="2800" b="1" dirty="0" smtClean="0"/>
              <a:t>Twitter </a:t>
            </a:r>
            <a:r>
              <a:rPr lang="en-US" sz="2800" dirty="0"/>
              <a:t>to </a:t>
            </a:r>
            <a:r>
              <a:rPr lang="en-US" sz="2800" dirty="0" smtClean="0"/>
              <a:t>measure the </a:t>
            </a:r>
            <a:r>
              <a:rPr lang="en-US" sz="2800" b="1" dirty="0"/>
              <a:t>population’s emotional health </a:t>
            </a:r>
            <a:r>
              <a:rPr lang="en-US" sz="2800" dirty="0" smtClean="0"/>
              <a:t>or national mood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800" dirty="0" smtClean="0"/>
              <a:t>The </a:t>
            </a:r>
            <a:r>
              <a:rPr lang="en-US" sz="2800" dirty="0"/>
              <a:t>‘</a:t>
            </a:r>
            <a:r>
              <a:rPr lang="en-US" sz="2800" dirty="0" err="1"/>
              <a:t>Hedonometer</a:t>
            </a:r>
            <a:r>
              <a:rPr lang="en-US" sz="2800" dirty="0"/>
              <a:t>’ looks at </a:t>
            </a:r>
            <a:r>
              <a:rPr lang="en-US" sz="2800" b="1" dirty="0"/>
              <a:t>50 million tweets per </a:t>
            </a:r>
            <a:r>
              <a:rPr lang="en-US" sz="2800" b="1" dirty="0" smtClean="0"/>
              <a:t>day</a:t>
            </a:r>
            <a:r>
              <a:rPr lang="en-US" sz="2800" dirty="0" smtClean="0"/>
              <a:t>.</a:t>
            </a:r>
            <a:r>
              <a:rPr lang="en-US" sz="2800" b="1" dirty="0" smtClean="0"/>
              <a:t> </a:t>
            </a:r>
            <a:r>
              <a:rPr lang="en-US" sz="2800" dirty="0" smtClean="0"/>
              <a:t>The </a:t>
            </a:r>
            <a:r>
              <a:rPr lang="en-US" sz="2800" dirty="0"/>
              <a:t>more positive </a:t>
            </a:r>
            <a:r>
              <a:rPr lang="en-US" sz="2800" dirty="0" smtClean="0"/>
              <a:t>words</a:t>
            </a:r>
            <a:r>
              <a:rPr lang="en-US" sz="2800" dirty="0"/>
              <a:t>, the higher the score</a:t>
            </a:r>
            <a:r>
              <a:rPr lang="en-US" sz="2800" dirty="0" smtClean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800" dirty="0" smtClean="0"/>
              <a:t>Traditional benchmarks alone are </a:t>
            </a:r>
            <a:r>
              <a:rPr lang="en-US" sz="2800" b="1" dirty="0" smtClean="0"/>
              <a:t>inadequate measures of social progress</a:t>
            </a:r>
            <a:endParaRPr lang="en-US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744" y="4015630"/>
            <a:ext cx="2790339" cy="17469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570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 amt="39000"/>
          </a:blip>
          <a:stretch>
            <a:fillRect/>
          </a:stretch>
        </p:blipFill>
        <p:spPr>
          <a:xfrm>
            <a:off x="668" y="0"/>
            <a:ext cx="9143333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/>
              <a:buChar char="•"/>
            </a:pPr>
            <a:r>
              <a:rPr lang="en-US" dirty="0"/>
              <a:t>Basket Lag: The basket of goods is only revised every 10 years </a:t>
            </a:r>
            <a:r>
              <a:rPr lang="en-US" dirty="0" smtClean="0"/>
              <a:t>whereas </a:t>
            </a:r>
            <a:r>
              <a:rPr lang="en-US" dirty="0"/>
              <a:t>tech change is exponential</a:t>
            </a:r>
          </a:p>
          <a:p>
            <a:endParaRPr lang="en-US" dirty="0" smtClean="0"/>
          </a:p>
          <a:p>
            <a:pPr marL="342900" lvl="1" indent="-342900">
              <a:buFont typeface="Arial"/>
              <a:buChar char="•"/>
            </a:pPr>
            <a:r>
              <a:rPr lang="en-US" dirty="0"/>
              <a:t>New tech products not included in </a:t>
            </a:r>
            <a:r>
              <a:rPr lang="en-US" dirty="0" smtClean="0"/>
              <a:t>Index</a:t>
            </a:r>
          </a:p>
          <a:p>
            <a:pPr marL="342900" lvl="1" indent="-342900">
              <a:buFont typeface="Arial"/>
              <a:buChar char="•"/>
            </a:pPr>
            <a:endParaRPr lang="en-US" dirty="0"/>
          </a:p>
          <a:p>
            <a:pPr marL="342900" lvl="1" indent="-342900">
              <a:buFont typeface="Arial"/>
              <a:buChar char="•"/>
            </a:pPr>
            <a:r>
              <a:rPr lang="en-US" dirty="0"/>
              <a:t>Tech products and services available free </a:t>
            </a:r>
            <a:r>
              <a:rPr lang="en-US" dirty="0" smtClean="0"/>
              <a:t>online</a:t>
            </a:r>
          </a:p>
          <a:p>
            <a:pPr marL="342900" lvl="1" indent="-342900">
              <a:buFont typeface="Arial"/>
              <a:buChar char="•"/>
            </a:pPr>
            <a:endParaRPr lang="en-US" dirty="0"/>
          </a:p>
          <a:p>
            <a:pPr marL="342900" lvl="1" indent="-342900">
              <a:buFont typeface="Arial"/>
              <a:buChar char="•"/>
            </a:pPr>
            <a:r>
              <a:rPr lang="en-US" dirty="0"/>
              <a:t>Tech increases quality &amp; usefulness of products</a:t>
            </a:r>
          </a:p>
          <a:p>
            <a:pPr marL="0" lvl="1" indent="0">
              <a:buNone/>
            </a:pPr>
            <a:endParaRPr lang="en-US" dirty="0"/>
          </a:p>
          <a:p>
            <a:pPr marL="342900" lvl="1" indent="-342900">
              <a:buFont typeface="Arial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056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9575"/>
            <a:ext cx="8229600" cy="4525963"/>
          </a:xfrm>
        </p:spPr>
        <p:txBody>
          <a:bodyPr/>
          <a:lstStyle/>
          <a:p>
            <a:pPr marL="342900" lvl="1" indent="-342900">
              <a:buFont typeface="Arial"/>
              <a:buChar char="•"/>
            </a:pPr>
            <a:r>
              <a:rPr lang="en-US" dirty="0"/>
              <a:t>The price of a product may increase, but time taken to produce the product halves every year</a:t>
            </a:r>
          </a:p>
          <a:p>
            <a:endParaRPr lang="en-US" dirty="0" smtClean="0"/>
          </a:p>
          <a:p>
            <a:pPr marL="342900" lvl="1" indent="-342900">
              <a:buFont typeface="Arial"/>
              <a:buChar char="•"/>
            </a:pPr>
            <a:r>
              <a:rPr lang="en-US" dirty="0"/>
              <a:t>Consumer substitution: If prices increase, consumers look for cheaper substitutes, enabled by technology. When the price of fuel goes up, you buy an electric car or take public transport</a:t>
            </a:r>
            <a:r>
              <a:rPr lang="en-US" dirty="0" smtClean="0"/>
              <a:t>.</a:t>
            </a:r>
          </a:p>
          <a:p>
            <a:pPr marL="342900" lvl="1" indent="-342900">
              <a:buFont typeface="Arial"/>
              <a:buChar char="•"/>
            </a:pPr>
            <a:endParaRPr lang="en-US" dirty="0"/>
          </a:p>
          <a:p>
            <a:pPr marL="342900" lvl="1" indent="-342900">
              <a:buFont typeface="Arial"/>
              <a:buChar char="•"/>
            </a:pPr>
            <a:r>
              <a:rPr lang="en-US" dirty="0"/>
              <a:t>Inflation is overstated</a:t>
            </a:r>
          </a:p>
          <a:p>
            <a:pPr marL="342900" lvl="1" indent="-342900">
              <a:buFont typeface="Arial"/>
              <a:buChar char="•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2496" y="4190999"/>
            <a:ext cx="2435929" cy="253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845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138"/>
            <a:ext cx="8229600" cy="979487"/>
          </a:xfrm>
        </p:spPr>
        <p:txBody>
          <a:bodyPr>
            <a:normAutofit/>
          </a:bodyPr>
          <a:lstStyle/>
          <a:p>
            <a:r>
              <a:rPr lang="en-US" sz="4000" dirty="0" smtClean="0"/>
              <a:t>Hypotheses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3625"/>
            <a:ext cx="8229600" cy="56197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sz="1000" dirty="0" smtClean="0"/>
          </a:p>
          <a:p>
            <a:r>
              <a:rPr lang="en-US" dirty="0" smtClean="0"/>
              <a:t>Technology is giving rise to new economic models </a:t>
            </a:r>
          </a:p>
          <a:p>
            <a:r>
              <a:rPr lang="en-US" dirty="0" smtClean="0"/>
              <a:t>Economics needs </a:t>
            </a:r>
            <a:r>
              <a:rPr lang="en-US" dirty="0"/>
              <a:t>n</a:t>
            </a:r>
            <a:r>
              <a:rPr lang="en-US" dirty="0" smtClean="0"/>
              <a:t>ew theories that try to incorporate FREE</a:t>
            </a:r>
          </a:p>
          <a:p>
            <a:pPr marL="0" indent="0">
              <a:buNone/>
            </a:pPr>
            <a:endParaRPr lang="en-US" sz="1000" dirty="0" smtClean="0"/>
          </a:p>
          <a:p>
            <a:r>
              <a:rPr lang="en-US" dirty="0" smtClean="0"/>
              <a:t>GDP understated</a:t>
            </a:r>
          </a:p>
          <a:p>
            <a:pPr marL="0" indent="0">
              <a:buNone/>
            </a:pPr>
            <a:endParaRPr lang="en-US" sz="1000" dirty="0" smtClean="0"/>
          </a:p>
          <a:p>
            <a:r>
              <a:rPr lang="en-US" dirty="0" smtClean="0"/>
              <a:t>Inflation: lower than we think</a:t>
            </a:r>
          </a:p>
          <a:p>
            <a:pPr marL="0" indent="0">
              <a:buNone/>
            </a:pPr>
            <a:endParaRPr lang="en-US" sz="1000" dirty="0" smtClean="0"/>
          </a:p>
          <a:p>
            <a:r>
              <a:rPr lang="en-US" dirty="0" smtClean="0"/>
              <a:t>Implied: Real interest rates are higher than we think</a:t>
            </a:r>
          </a:p>
          <a:p>
            <a:r>
              <a:rPr lang="en-US" dirty="0" smtClean="0"/>
              <a:t>Interest rates can remain lower for much longer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4083" y="6032500"/>
            <a:ext cx="1213304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153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2103</TotalTime>
  <Words>1212</Words>
  <Application>Microsoft Macintosh PowerPoint</Application>
  <PresentationFormat>On-screen Show (4:3)</PresentationFormat>
  <Paragraphs>282</Paragraphs>
  <Slides>46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PowerPoint Presentation</vt:lpstr>
      <vt:lpstr>Law of Accelerating Returns</vt:lpstr>
      <vt:lpstr>Moore’s Law is only one example Exponential Growth of Computing for 110 Years Moore’s Law was the fifth, not the first, paradigm to bring exponential growth in computing</vt:lpstr>
      <vt:lpstr>Moore’s Law</vt:lpstr>
      <vt:lpstr>PowerPoint Presentation</vt:lpstr>
      <vt:lpstr>The Exponential Growth of Data</vt:lpstr>
      <vt:lpstr>Why information growth is  exponential</vt:lpstr>
      <vt:lpstr>The accelerating pace of change</vt:lpstr>
      <vt:lpstr>PowerPoint Presentation</vt:lpstr>
      <vt:lpstr>PowerPoint Presentation</vt:lpstr>
      <vt:lpstr>How long does it take  to earn an hour of reading light?</vt:lpstr>
      <vt:lpstr>PowerPoint Presentation</vt:lpstr>
      <vt:lpstr>PowerPoint Presentation</vt:lpstr>
      <vt:lpstr>PowerPoint Presentation</vt:lpstr>
      <vt:lpstr>PowerPoint Presentation</vt:lpstr>
      <vt:lpstr>Force: Rising Billion</vt:lpstr>
      <vt:lpstr>PowerPoint Presentation</vt:lpstr>
      <vt:lpstr>PowerPoint Presentation</vt:lpstr>
      <vt:lpstr>PowerPoint Presentation</vt:lpstr>
      <vt:lpstr>Complex Communication</vt:lpstr>
      <vt:lpstr>Complex Communication</vt:lpstr>
      <vt:lpstr>The Digital Age  Information: Zero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Rational cost-benefit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Lessons from the Zero-price effect applied to social policy</vt:lpstr>
      <vt:lpstr>Mainstream Economics </vt:lpstr>
      <vt:lpstr>PowerPoint Presentation</vt:lpstr>
      <vt:lpstr>PowerPoint Presentation</vt:lpstr>
      <vt:lpstr>The Freeconomic Model</vt:lpstr>
      <vt:lpstr>PowerPoint Presentation</vt:lpstr>
      <vt:lpstr>PowerPoint Presentation</vt:lpstr>
      <vt:lpstr>PowerPoint Presentation</vt:lpstr>
      <vt:lpstr>PowerPoint Presentation</vt:lpstr>
      <vt:lpstr>CPI</vt:lpstr>
      <vt:lpstr>PowerPoint Presentation</vt:lpstr>
      <vt:lpstr>Hypotheses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Entrepreneurship Organisation  </dc:title>
  <dc:creator>Atka Young</dc:creator>
  <cp:lastModifiedBy>Atka Young</cp:lastModifiedBy>
  <cp:revision>311</cp:revision>
  <cp:lastPrinted>2014-03-25T08:57:41Z</cp:lastPrinted>
  <dcterms:created xsi:type="dcterms:W3CDTF">2014-02-12T06:22:29Z</dcterms:created>
  <dcterms:modified xsi:type="dcterms:W3CDTF">2014-03-26T12:58:29Z</dcterms:modified>
</cp:coreProperties>
</file>