
<file path=[Content_Types].xml><?xml version="1.0" encoding="utf-8"?>
<Types xmlns="http://schemas.openxmlformats.org/package/2006/content-types">
  <Default Extension="xml" ContentType="application/xml"/>
  <Default Extension="bin" ContentType="application/vnd.openxmlformats-officedocument.oleObject"/>
  <Default Extension="xlsx" ContentType="application/vnd.openxmlformats-officedocument.spreadsheetml.sheet"/>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handoutMasterIdLst>
    <p:handoutMasterId r:id="rId50"/>
  </p:handoutMasterIdLst>
  <p:sldIdLst>
    <p:sldId id="256" r:id="rId2"/>
    <p:sldId id="291" r:id="rId3"/>
    <p:sldId id="292" r:id="rId4"/>
    <p:sldId id="270" r:id="rId5"/>
    <p:sldId id="317" r:id="rId6"/>
    <p:sldId id="327" r:id="rId7"/>
    <p:sldId id="307" r:id="rId8"/>
    <p:sldId id="296" r:id="rId9"/>
    <p:sldId id="316" r:id="rId10"/>
    <p:sldId id="261" r:id="rId11"/>
    <p:sldId id="274" r:id="rId12"/>
    <p:sldId id="257" r:id="rId13"/>
    <p:sldId id="295" r:id="rId14"/>
    <p:sldId id="259" r:id="rId15"/>
    <p:sldId id="262" r:id="rId16"/>
    <p:sldId id="301" r:id="rId17"/>
    <p:sldId id="303" r:id="rId18"/>
    <p:sldId id="328" r:id="rId19"/>
    <p:sldId id="302" r:id="rId20"/>
    <p:sldId id="313" r:id="rId21"/>
    <p:sldId id="320" r:id="rId22"/>
    <p:sldId id="325" r:id="rId23"/>
    <p:sldId id="293" r:id="rId24"/>
    <p:sldId id="326" r:id="rId25"/>
    <p:sldId id="314" r:id="rId26"/>
    <p:sldId id="315" r:id="rId27"/>
    <p:sldId id="319" r:id="rId28"/>
    <p:sldId id="323" r:id="rId29"/>
    <p:sldId id="287" r:id="rId30"/>
    <p:sldId id="263" r:id="rId31"/>
    <p:sldId id="266" r:id="rId32"/>
    <p:sldId id="268" r:id="rId33"/>
    <p:sldId id="271" r:id="rId34"/>
    <p:sldId id="273" r:id="rId35"/>
    <p:sldId id="298" r:id="rId36"/>
    <p:sldId id="304" r:id="rId37"/>
    <p:sldId id="321" r:id="rId38"/>
    <p:sldId id="309" r:id="rId39"/>
    <p:sldId id="310" r:id="rId40"/>
    <p:sldId id="312" r:id="rId41"/>
    <p:sldId id="276" r:id="rId42"/>
    <p:sldId id="279" r:id="rId43"/>
    <p:sldId id="277" r:id="rId44"/>
    <p:sldId id="300" r:id="rId45"/>
    <p:sldId id="324" r:id="rId46"/>
    <p:sldId id="290" r:id="rId47"/>
    <p:sldId id="28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405"/>
    <p:restoredTop sz="94595"/>
  </p:normalViewPr>
  <p:slideViewPr>
    <p:cSldViewPr snapToGrid="0" snapToObjects="1">
      <p:cViewPr varScale="1">
        <p:scale>
          <a:sx n="129" d="100"/>
          <a:sy n="129" d="100"/>
        </p:scale>
        <p:origin x="240" y="10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var/folders/c2/9mr8n4052g98v08x6wz67yfjh96l12/T/com.microsoft.Outlook/Outlook%20Temp/HHmortg%5b1%5d.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400">
                <a:latin typeface="+mn-lt"/>
              </a:defRPr>
            </a:pPr>
            <a:r>
              <a:rPr lang="en-ZA" sz="1400" baseline="0" dirty="0" smtClean="0">
                <a:latin typeface="+mn-lt"/>
              </a:rPr>
              <a:t>Evolution </a:t>
            </a:r>
            <a:r>
              <a:rPr lang="en-ZA" sz="1400" baseline="0" dirty="0">
                <a:latin typeface="+mn-lt"/>
              </a:rPr>
              <a:t>of p</a:t>
            </a:r>
            <a:r>
              <a:rPr lang="en-ZA" sz="1400" dirty="0">
                <a:latin typeface="+mn-lt"/>
              </a:rPr>
              <a:t>otential </a:t>
            </a:r>
            <a:r>
              <a:rPr lang="en-ZA" sz="1400" dirty="0" smtClean="0">
                <a:latin typeface="+mn-lt"/>
              </a:rPr>
              <a:t>growth</a:t>
            </a:r>
            <a:endParaRPr lang="en-ZA" sz="1400" dirty="0">
              <a:latin typeface="+mn-lt"/>
            </a:endParaRPr>
          </a:p>
        </c:rich>
      </c:tx>
      <c:layout>
        <c:manualLayout>
          <c:xMode val="edge"/>
          <c:yMode val="edge"/>
          <c:x val="0.287740972222222"/>
          <c:y val="0.00146355555555555"/>
        </c:manualLayout>
      </c:layout>
      <c:overlay val="0"/>
    </c:title>
    <c:autoTitleDeleted val="0"/>
    <c:plotArea>
      <c:layout>
        <c:manualLayout>
          <c:layoutTarget val="inner"/>
          <c:xMode val="edge"/>
          <c:yMode val="edge"/>
          <c:x val="0.158325694444444"/>
          <c:y val="0.099441020714474"/>
          <c:w val="0.807909490740741"/>
          <c:h val="0.759292"/>
        </c:manualLayout>
      </c:layout>
      <c:lineChart>
        <c:grouping val="standard"/>
        <c:varyColors val="0"/>
        <c:ser>
          <c:idx val="5"/>
          <c:order val="0"/>
          <c:tx>
            <c:strRef>
              <c:f>Data!$R$1</c:f>
              <c:strCache>
                <c:ptCount val="1"/>
                <c:pt idx="0">
                  <c:v>Nov 2014 MPC</c:v>
                </c:pt>
              </c:strCache>
            </c:strRef>
          </c:tx>
          <c:spPr>
            <a:ln>
              <a:solidFill>
                <a:schemeClr val="tx1">
                  <a:lumMod val="85000"/>
                  <a:lumOff val="15000"/>
                </a:schemeClr>
              </a:solidFill>
            </a:ln>
          </c:spPr>
          <c:marker>
            <c:symbol val="none"/>
          </c:marker>
          <c:cat>
            <c:strRef>
              <c:f>Data!$A$147:$A$198</c:f>
              <c:strCache>
                <c:ptCount val="52"/>
                <c:pt idx="0">
                  <c:v>2006</c:v>
                </c:pt>
                <c:pt idx="1">
                  <c:v>2006Q2</c:v>
                </c:pt>
                <c:pt idx="2">
                  <c:v>2006Q3</c:v>
                </c:pt>
                <c:pt idx="3">
                  <c:v>2006Q4</c:v>
                </c:pt>
                <c:pt idx="4">
                  <c:v>2007</c:v>
                </c:pt>
                <c:pt idx="5">
                  <c:v>2007Q2</c:v>
                </c:pt>
                <c:pt idx="6">
                  <c:v>2007Q3</c:v>
                </c:pt>
                <c:pt idx="7">
                  <c:v>2007Q4</c:v>
                </c:pt>
                <c:pt idx="8">
                  <c:v>2008</c:v>
                </c:pt>
                <c:pt idx="9">
                  <c:v>2008Q2</c:v>
                </c:pt>
                <c:pt idx="10">
                  <c:v>2008Q3</c:v>
                </c:pt>
                <c:pt idx="11">
                  <c:v>2008Q4</c:v>
                </c:pt>
                <c:pt idx="12">
                  <c:v>2009</c:v>
                </c:pt>
                <c:pt idx="13">
                  <c:v>2009Q2</c:v>
                </c:pt>
                <c:pt idx="14">
                  <c:v>2009Q3</c:v>
                </c:pt>
                <c:pt idx="15">
                  <c:v>2009Q4</c:v>
                </c:pt>
                <c:pt idx="16">
                  <c:v>2010</c:v>
                </c:pt>
                <c:pt idx="17">
                  <c:v>2010Q2</c:v>
                </c:pt>
                <c:pt idx="18">
                  <c:v>2010Q3</c:v>
                </c:pt>
                <c:pt idx="19">
                  <c:v>2010Q4</c:v>
                </c:pt>
                <c:pt idx="20">
                  <c:v>2011</c:v>
                </c:pt>
                <c:pt idx="21">
                  <c:v>2011Q2</c:v>
                </c:pt>
                <c:pt idx="22">
                  <c:v>2011Q3</c:v>
                </c:pt>
                <c:pt idx="23">
                  <c:v>2011Q4</c:v>
                </c:pt>
                <c:pt idx="24">
                  <c:v>2012</c:v>
                </c:pt>
                <c:pt idx="25">
                  <c:v>2012Q2</c:v>
                </c:pt>
                <c:pt idx="26">
                  <c:v>2012Q3</c:v>
                </c:pt>
                <c:pt idx="27">
                  <c:v>2012Q4</c:v>
                </c:pt>
                <c:pt idx="28">
                  <c:v>2013</c:v>
                </c:pt>
                <c:pt idx="29">
                  <c:v>2013Q2</c:v>
                </c:pt>
                <c:pt idx="30">
                  <c:v>2013Q3</c:v>
                </c:pt>
                <c:pt idx="31">
                  <c:v>2013Q4</c:v>
                </c:pt>
                <c:pt idx="32">
                  <c:v>2014</c:v>
                </c:pt>
                <c:pt idx="33">
                  <c:v>2014Q2</c:v>
                </c:pt>
                <c:pt idx="34">
                  <c:v>2014Q3</c:v>
                </c:pt>
                <c:pt idx="35">
                  <c:v>2014Q4</c:v>
                </c:pt>
                <c:pt idx="36">
                  <c:v>2015</c:v>
                </c:pt>
                <c:pt idx="37">
                  <c:v>2015Q2</c:v>
                </c:pt>
                <c:pt idx="38">
                  <c:v>2015Q3</c:v>
                </c:pt>
                <c:pt idx="39">
                  <c:v>2015Q4</c:v>
                </c:pt>
                <c:pt idx="40">
                  <c:v>2016</c:v>
                </c:pt>
                <c:pt idx="41">
                  <c:v>2016Q2</c:v>
                </c:pt>
                <c:pt idx="42">
                  <c:v>2016Q3</c:v>
                </c:pt>
                <c:pt idx="43">
                  <c:v>2016Q4</c:v>
                </c:pt>
                <c:pt idx="44">
                  <c:v>2017</c:v>
                </c:pt>
                <c:pt idx="45">
                  <c:v>2017Q2</c:v>
                </c:pt>
                <c:pt idx="46">
                  <c:v>2017Q3</c:v>
                </c:pt>
                <c:pt idx="47">
                  <c:v>2017Q4</c:v>
                </c:pt>
                <c:pt idx="48">
                  <c:v>2018</c:v>
                </c:pt>
                <c:pt idx="49">
                  <c:v>2018Q2</c:v>
                </c:pt>
                <c:pt idx="50">
                  <c:v>2018Q3</c:v>
                </c:pt>
                <c:pt idx="51">
                  <c:v>2018Q4</c:v>
                </c:pt>
              </c:strCache>
            </c:strRef>
          </c:cat>
          <c:val>
            <c:numRef>
              <c:f>Data!$R$147:$R$198</c:f>
              <c:numCache>
                <c:formatCode>0.00</c:formatCode>
                <c:ptCount val="52"/>
                <c:pt idx="0">
                  <c:v>3.847495756605013</c:v>
                </c:pt>
                <c:pt idx="1">
                  <c:v>3.897396078664217</c:v>
                </c:pt>
                <c:pt idx="2">
                  <c:v>3.943085651026879</c:v>
                </c:pt>
                <c:pt idx="3">
                  <c:v>3.980910144305172</c:v>
                </c:pt>
                <c:pt idx="4">
                  <c:v>3.998113129175751</c:v>
                </c:pt>
                <c:pt idx="5">
                  <c:v>3.99152609730371</c:v>
                </c:pt>
                <c:pt idx="6">
                  <c:v>3.969781663043559</c:v>
                </c:pt>
                <c:pt idx="7">
                  <c:v>3.931782455084653</c:v>
                </c:pt>
                <c:pt idx="8">
                  <c:v>3.87522570114136</c:v>
                </c:pt>
                <c:pt idx="9">
                  <c:v>3.807331160483729</c:v>
                </c:pt>
                <c:pt idx="10">
                  <c:v>3.719364749889698</c:v>
                </c:pt>
                <c:pt idx="11">
                  <c:v>3.614190666254924</c:v>
                </c:pt>
                <c:pt idx="12">
                  <c:v>3.510528895263909</c:v>
                </c:pt>
                <c:pt idx="13">
                  <c:v>3.425400632056541</c:v>
                </c:pt>
                <c:pt idx="14">
                  <c:v>3.370883962793325</c:v>
                </c:pt>
                <c:pt idx="15">
                  <c:v>3.343285554185171</c:v>
                </c:pt>
                <c:pt idx="16">
                  <c:v>3.329407482868607</c:v>
                </c:pt>
                <c:pt idx="17">
                  <c:v>3.304934744661537</c:v>
                </c:pt>
                <c:pt idx="18">
                  <c:v>3.263057216224841</c:v>
                </c:pt>
                <c:pt idx="19">
                  <c:v>3.207655963440348</c:v>
                </c:pt>
                <c:pt idx="20">
                  <c:v>3.139590263268577</c:v>
                </c:pt>
                <c:pt idx="21">
                  <c:v>3.057396024947812</c:v>
                </c:pt>
                <c:pt idx="22">
                  <c:v>2.964206279932635</c:v>
                </c:pt>
                <c:pt idx="23">
                  <c:v>2.865594259188575</c:v>
                </c:pt>
                <c:pt idx="24">
                  <c:v>2.763814906992513</c:v>
                </c:pt>
                <c:pt idx="25">
                  <c:v>2.669875222885798</c:v>
                </c:pt>
                <c:pt idx="26">
                  <c:v>2.582831660169194</c:v>
                </c:pt>
                <c:pt idx="27">
                  <c:v>2.506033062030433</c:v>
                </c:pt>
                <c:pt idx="28">
                  <c:v>2.444932057364402</c:v>
                </c:pt>
                <c:pt idx="29">
                  <c:v>2.39998498638796</c:v>
                </c:pt>
                <c:pt idx="30">
                  <c:v>2.369965711830657</c:v>
                </c:pt>
                <c:pt idx="31">
                  <c:v>2.352741366911215</c:v>
                </c:pt>
                <c:pt idx="32">
                  <c:v>2.343631354848963</c:v>
                </c:pt>
                <c:pt idx="33">
                  <c:v>2.34978546242397</c:v>
                </c:pt>
                <c:pt idx="34">
                  <c:v>2.375578812507983</c:v>
                </c:pt>
                <c:pt idx="35">
                  <c:v>2.41308277356298</c:v>
                </c:pt>
                <c:pt idx="36">
                  <c:v>2.460834799900558</c:v>
                </c:pt>
                <c:pt idx="37">
                  <c:v>2.505410842697176</c:v>
                </c:pt>
                <c:pt idx="38">
                  <c:v>2.540511636729814</c:v>
                </c:pt>
                <c:pt idx="39">
                  <c:v>2.568357219107354</c:v>
                </c:pt>
                <c:pt idx="40">
                  <c:v>2.591944500257104</c:v>
                </c:pt>
                <c:pt idx="41">
                  <c:v>2.613249157934417</c:v>
                </c:pt>
                <c:pt idx="42">
                  <c:v>2.634153099019818</c:v>
                </c:pt>
                <c:pt idx="43">
                  <c:v>2.655827110890252</c:v>
                </c:pt>
              </c:numCache>
            </c:numRef>
          </c:val>
          <c:smooth val="0"/>
        </c:ser>
        <c:ser>
          <c:idx val="2"/>
          <c:order val="1"/>
          <c:tx>
            <c:strRef>
              <c:f>Data!$O$1</c:f>
              <c:strCache>
                <c:ptCount val="1"/>
                <c:pt idx="0">
                  <c:v>May 2015 MPC</c:v>
                </c:pt>
              </c:strCache>
            </c:strRef>
          </c:tx>
          <c:spPr>
            <a:ln>
              <a:solidFill>
                <a:srgbClr val="0070C0"/>
              </a:solidFill>
              <a:prstDash val="sysDot"/>
            </a:ln>
          </c:spPr>
          <c:marker>
            <c:symbol val="none"/>
          </c:marker>
          <c:cat>
            <c:strRef>
              <c:f>Data!$A$147:$A$198</c:f>
              <c:strCache>
                <c:ptCount val="52"/>
                <c:pt idx="0">
                  <c:v>2006</c:v>
                </c:pt>
                <c:pt idx="1">
                  <c:v>2006Q2</c:v>
                </c:pt>
                <c:pt idx="2">
                  <c:v>2006Q3</c:v>
                </c:pt>
                <c:pt idx="3">
                  <c:v>2006Q4</c:v>
                </c:pt>
                <c:pt idx="4">
                  <c:v>2007</c:v>
                </c:pt>
                <c:pt idx="5">
                  <c:v>2007Q2</c:v>
                </c:pt>
                <c:pt idx="6">
                  <c:v>2007Q3</c:v>
                </c:pt>
                <c:pt idx="7">
                  <c:v>2007Q4</c:v>
                </c:pt>
                <c:pt idx="8">
                  <c:v>2008</c:v>
                </c:pt>
                <c:pt idx="9">
                  <c:v>2008Q2</c:v>
                </c:pt>
                <c:pt idx="10">
                  <c:v>2008Q3</c:v>
                </c:pt>
                <c:pt idx="11">
                  <c:v>2008Q4</c:v>
                </c:pt>
                <c:pt idx="12">
                  <c:v>2009</c:v>
                </c:pt>
                <c:pt idx="13">
                  <c:v>2009Q2</c:v>
                </c:pt>
                <c:pt idx="14">
                  <c:v>2009Q3</c:v>
                </c:pt>
                <c:pt idx="15">
                  <c:v>2009Q4</c:v>
                </c:pt>
                <c:pt idx="16">
                  <c:v>2010</c:v>
                </c:pt>
                <c:pt idx="17">
                  <c:v>2010Q2</c:v>
                </c:pt>
                <c:pt idx="18">
                  <c:v>2010Q3</c:v>
                </c:pt>
                <c:pt idx="19">
                  <c:v>2010Q4</c:v>
                </c:pt>
                <c:pt idx="20">
                  <c:v>2011</c:v>
                </c:pt>
                <c:pt idx="21">
                  <c:v>2011Q2</c:v>
                </c:pt>
                <c:pt idx="22">
                  <c:v>2011Q3</c:v>
                </c:pt>
                <c:pt idx="23">
                  <c:v>2011Q4</c:v>
                </c:pt>
                <c:pt idx="24">
                  <c:v>2012</c:v>
                </c:pt>
                <c:pt idx="25">
                  <c:v>2012Q2</c:v>
                </c:pt>
                <c:pt idx="26">
                  <c:v>2012Q3</c:v>
                </c:pt>
                <c:pt idx="27">
                  <c:v>2012Q4</c:v>
                </c:pt>
                <c:pt idx="28">
                  <c:v>2013</c:v>
                </c:pt>
                <c:pt idx="29">
                  <c:v>2013Q2</c:v>
                </c:pt>
                <c:pt idx="30">
                  <c:v>2013Q3</c:v>
                </c:pt>
                <c:pt idx="31">
                  <c:v>2013Q4</c:v>
                </c:pt>
                <c:pt idx="32">
                  <c:v>2014</c:v>
                </c:pt>
                <c:pt idx="33">
                  <c:v>2014Q2</c:v>
                </c:pt>
                <c:pt idx="34">
                  <c:v>2014Q3</c:v>
                </c:pt>
                <c:pt idx="35">
                  <c:v>2014Q4</c:v>
                </c:pt>
                <c:pt idx="36">
                  <c:v>2015</c:v>
                </c:pt>
                <c:pt idx="37">
                  <c:v>2015Q2</c:v>
                </c:pt>
                <c:pt idx="38">
                  <c:v>2015Q3</c:v>
                </c:pt>
                <c:pt idx="39">
                  <c:v>2015Q4</c:v>
                </c:pt>
                <c:pt idx="40">
                  <c:v>2016</c:v>
                </c:pt>
                <c:pt idx="41">
                  <c:v>2016Q2</c:v>
                </c:pt>
                <c:pt idx="42">
                  <c:v>2016Q3</c:v>
                </c:pt>
                <c:pt idx="43">
                  <c:v>2016Q4</c:v>
                </c:pt>
                <c:pt idx="44">
                  <c:v>2017</c:v>
                </c:pt>
                <c:pt idx="45">
                  <c:v>2017Q2</c:v>
                </c:pt>
                <c:pt idx="46">
                  <c:v>2017Q3</c:v>
                </c:pt>
                <c:pt idx="47">
                  <c:v>2017Q4</c:v>
                </c:pt>
                <c:pt idx="48">
                  <c:v>2018</c:v>
                </c:pt>
                <c:pt idx="49">
                  <c:v>2018Q2</c:v>
                </c:pt>
                <c:pt idx="50">
                  <c:v>2018Q3</c:v>
                </c:pt>
                <c:pt idx="51">
                  <c:v>2018Q4</c:v>
                </c:pt>
              </c:strCache>
            </c:strRef>
          </c:cat>
          <c:val>
            <c:numRef>
              <c:f>Data!$O$147:$O$198</c:f>
              <c:numCache>
                <c:formatCode>0.00</c:formatCode>
                <c:ptCount val="52"/>
                <c:pt idx="0">
                  <c:v>3.782482659888142</c:v>
                </c:pt>
                <c:pt idx="1">
                  <c:v>3.806342919395269</c:v>
                </c:pt>
                <c:pt idx="2">
                  <c:v>3.824361111845942</c:v>
                </c:pt>
                <c:pt idx="3">
                  <c:v>3.833818903647912</c:v>
                </c:pt>
                <c:pt idx="4">
                  <c:v>3.824291549546955</c:v>
                </c:pt>
                <c:pt idx="5">
                  <c:v>3.795189527075271</c:v>
                </c:pt>
                <c:pt idx="6">
                  <c:v>3.75228946377856</c:v>
                </c:pt>
                <c:pt idx="7">
                  <c:v>3.695089999289002</c:v>
                </c:pt>
                <c:pt idx="8">
                  <c:v>3.620234658268</c:v>
                </c:pt>
                <c:pt idx="9">
                  <c:v>3.538803551927105</c:v>
                </c:pt>
                <c:pt idx="10">
                  <c:v>3.44163452260733</c:v>
                </c:pt>
                <c:pt idx="11">
                  <c:v>3.333606875319802</c:v>
                </c:pt>
                <c:pt idx="12">
                  <c:v>3.234042308961405</c:v>
                </c:pt>
                <c:pt idx="13">
                  <c:v>3.156395134201917</c:v>
                </c:pt>
                <c:pt idx="14">
                  <c:v>3.110606954495432</c:v>
                </c:pt>
                <c:pt idx="15">
                  <c:v>3.092617785214768</c:v>
                </c:pt>
                <c:pt idx="16">
                  <c:v>3.08911785025261</c:v>
                </c:pt>
                <c:pt idx="17">
                  <c:v>3.074856457352837</c:v>
                </c:pt>
                <c:pt idx="18">
                  <c:v>3.046833183210218</c:v>
                </c:pt>
                <c:pt idx="19">
                  <c:v>3.003238140020703</c:v>
                </c:pt>
                <c:pt idx="20">
                  <c:v>2.94268489174594</c:v>
                </c:pt>
                <c:pt idx="21">
                  <c:v>2.867867613942199</c:v>
                </c:pt>
                <c:pt idx="22">
                  <c:v>2.780246099194028</c:v>
                </c:pt>
                <c:pt idx="23">
                  <c:v>2.689650318336545</c:v>
                </c:pt>
                <c:pt idx="24">
                  <c:v>2.599714079994553</c:v>
                </c:pt>
                <c:pt idx="25">
                  <c:v>2.518967064146227</c:v>
                </c:pt>
                <c:pt idx="26">
                  <c:v>2.4439362974642</c:v>
                </c:pt>
                <c:pt idx="27">
                  <c:v>2.376196137533657</c:v>
                </c:pt>
                <c:pt idx="28">
                  <c:v>2.320814339215515</c:v>
                </c:pt>
                <c:pt idx="29">
                  <c:v>2.274774194704743</c:v>
                </c:pt>
                <c:pt idx="30">
                  <c:v>2.23831053464938</c:v>
                </c:pt>
                <c:pt idx="31">
                  <c:v>2.208394870694708</c:v>
                </c:pt>
                <c:pt idx="32">
                  <c:v>2.175703634417236</c:v>
                </c:pt>
                <c:pt idx="33">
                  <c:v>2.150910643162774</c:v>
                </c:pt>
                <c:pt idx="34">
                  <c:v>2.140348785059731</c:v>
                </c:pt>
                <c:pt idx="35">
                  <c:v>2.141051513076664</c:v>
                </c:pt>
                <c:pt idx="36">
                  <c:v>2.154406309143408</c:v>
                </c:pt>
                <c:pt idx="37">
                  <c:v>2.16941874092933</c:v>
                </c:pt>
                <c:pt idx="38">
                  <c:v>2.18277724574032</c:v>
                </c:pt>
                <c:pt idx="39">
                  <c:v>2.195352376181137</c:v>
                </c:pt>
                <c:pt idx="40">
                  <c:v>2.212113793925341</c:v>
                </c:pt>
                <c:pt idx="41">
                  <c:v>2.232755567288524</c:v>
                </c:pt>
                <c:pt idx="42">
                  <c:v>2.256960501138838</c:v>
                </c:pt>
                <c:pt idx="43">
                  <c:v>2.28442529675499</c:v>
                </c:pt>
                <c:pt idx="44">
                  <c:v>2.314865576819479</c:v>
                </c:pt>
                <c:pt idx="45">
                  <c:v>2.348027875855863</c:v>
                </c:pt>
                <c:pt idx="46">
                  <c:v>2.383679089852064</c:v>
                </c:pt>
                <c:pt idx="47">
                  <c:v>2.421600067784602</c:v>
                </c:pt>
              </c:numCache>
            </c:numRef>
          </c:val>
          <c:smooth val="0"/>
        </c:ser>
        <c:ser>
          <c:idx val="0"/>
          <c:order val="2"/>
          <c:tx>
            <c:strRef>
              <c:f>Data!$N$1</c:f>
              <c:strCache>
                <c:ptCount val="1"/>
                <c:pt idx="0">
                  <c:v>Nov 2015 MPC</c:v>
                </c:pt>
              </c:strCache>
            </c:strRef>
          </c:tx>
          <c:spPr>
            <a:ln>
              <a:solidFill>
                <a:srgbClr val="7030A0"/>
              </a:solidFill>
              <a:prstDash val="sysDot"/>
            </a:ln>
          </c:spPr>
          <c:marker>
            <c:symbol val="none"/>
          </c:marker>
          <c:cat>
            <c:strRef>
              <c:f>Data!$A$147:$A$198</c:f>
              <c:strCache>
                <c:ptCount val="52"/>
                <c:pt idx="0">
                  <c:v>2006</c:v>
                </c:pt>
                <c:pt idx="1">
                  <c:v>2006Q2</c:v>
                </c:pt>
                <c:pt idx="2">
                  <c:v>2006Q3</c:v>
                </c:pt>
                <c:pt idx="3">
                  <c:v>2006Q4</c:v>
                </c:pt>
                <c:pt idx="4">
                  <c:v>2007</c:v>
                </c:pt>
                <c:pt idx="5">
                  <c:v>2007Q2</c:v>
                </c:pt>
                <c:pt idx="6">
                  <c:v>2007Q3</c:v>
                </c:pt>
                <c:pt idx="7">
                  <c:v>2007Q4</c:v>
                </c:pt>
                <c:pt idx="8">
                  <c:v>2008</c:v>
                </c:pt>
                <c:pt idx="9">
                  <c:v>2008Q2</c:v>
                </c:pt>
                <c:pt idx="10">
                  <c:v>2008Q3</c:v>
                </c:pt>
                <c:pt idx="11">
                  <c:v>2008Q4</c:v>
                </c:pt>
                <c:pt idx="12">
                  <c:v>2009</c:v>
                </c:pt>
                <c:pt idx="13">
                  <c:v>2009Q2</c:v>
                </c:pt>
                <c:pt idx="14">
                  <c:v>2009Q3</c:v>
                </c:pt>
                <c:pt idx="15">
                  <c:v>2009Q4</c:v>
                </c:pt>
                <c:pt idx="16">
                  <c:v>2010</c:v>
                </c:pt>
                <c:pt idx="17">
                  <c:v>2010Q2</c:v>
                </c:pt>
                <c:pt idx="18">
                  <c:v>2010Q3</c:v>
                </c:pt>
                <c:pt idx="19">
                  <c:v>2010Q4</c:v>
                </c:pt>
                <c:pt idx="20">
                  <c:v>2011</c:v>
                </c:pt>
                <c:pt idx="21">
                  <c:v>2011Q2</c:v>
                </c:pt>
                <c:pt idx="22">
                  <c:v>2011Q3</c:v>
                </c:pt>
                <c:pt idx="23">
                  <c:v>2011Q4</c:v>
                </c:pt>
                <c:pt idx="24">
                  <c:v>2012</c:v>
                </c:pt>
                <c:pt idx="25">
                  <c:v>2012Q2</c:v>
                </c:pt>
                <c:pt idx="26">
                  <c:v>2012Q3</c:v>
                </c:pt>
                <c:pt idx="27">
                  <c:v>2012Q4</c:v>
                </c:pt>
                <c:pt idx="28">
                  <c:v>2013</c:v>
                </c:pt>
                <c:pt idx="29">
                  <c:v>2013Q2</c:v>
                </c:pt>
                <c:pt idx="30">
                  <c:v>2013Q3</c:v>
                </c:pt>
                <c:pt idx="31">
                  <c:v>2013Q4</c:v>
                </c:pt>
                <c:pt idx="32">
                  <c:v>2014</c:v>
                </c:pt>
                <c:pt idx="33">
                  <c:v>2014Q2</c:v>
                </c:pt>
                <c:pt idx="34">
                  <c:v>2014Q3</c:v>
                </c:pt>
                <c:pt idx="35">
                  <c:v>2014Q4</c:v>
                </c:pt>
                <c:pt idx="36">
                  <c:v>2015</c:v>
                </c:pt>
                <c:pt idx="37">
                  <c:v>2015Q2</c:v>
                </c:pt>
                <c:pt idx="38">
                  <c:v>2015Q3</c:v>
                </c:pt>
                <c:pt idx="39">
                  <c:v>2015Q4</c:v>
                </c:pt>
                <c:pt idx="40">
                  <c:v>2016</c:v>
                </c:pt>
                <c:pt idx="41">
                  <c:v>2016Q2</c:v>
                </c:pt>
                <c:pt idx="42">
                  <c:v>2016Q3</c:v>
                </c:pt>
                <c:pt idx="43">
                  <c:v>2016Q4</c:v>
                </c:pt>
                <c:pt idx="44">
                  <c:v>2017</c:v>
                </c:pt>
                <c:pt idx="45">
                  <c:v>2017Q2</c:v>
                </c:pt>
                <c:pt idx="46">
                  <c:v>2017Q3</c:v>
                </c:pt>
                <c:pt idx="47">
                  <c:v>2017Q4</c:v>
                </c:pt>
                <c:pt idx="48">
                  <c:v>2018</c:v>
                </c:pt>
                <c:pt idx="49">
                  <c:v>2018Q2</c:v>
                </c:pt>
                <c:pt idx="50">
                  <c:v>2018Q3</c:v>
                </c:pt>
                <c:pt idx="51">
                  <c:v>2018Q4</c:v>
                </c:pt>
              </c:strCache>
            </c:strRef>
          </c:cat>
          <c:val>
            <c:numRef>
              <c:f>Data!$N$147:$N$198</c:f>
              <c:numCache>
                <c:formatCode>0.00</c:formatCode>
                <c:ptCount val="52"/>
                <c:pt idx="0">
                  <c:v>3.795118946370391</c:v>
                </c:pt>
                <c:pt idx="1">
                  <c:v>3.819946593864552</c:v>
                </c:pt>
                <c:pt idx="2">
                  <c:v>3.838728282662807</c:v>
                </c:pt>
                <c:pt idx="3">
                  <c:v>3.848730510670473</c:v>
                </c:pt>
                <c:pt idx="4">
                  <c:v>3.839722024047343</c:v>
                </c:pt>
                <c:pt idx="5">
                  <c:v>3.811107739886864</c:v>
                </c:pt>
                <c:pt idx="6">
                  <c:v>3.76851344011664</c:v>
                </c:pt>
                <c:pt idx="7">
                  <c:v>3.711437781774585</c:v>
                </c:pt>
                <c:pt idx="8">
                  <c:v>3.636605876067667</c:v>
                </c:pt>
                <c:pt idx="9">
                  <c:v>3.554831563784933</c:v>
                </c:pt>
                <c:pt idx="10">
                  <c:v>3.457187106999982</c:v>
                </c:pt>
                <c:pt idx="11">
                  <c:v>3.348473517336647</c:v>
                </c:pt>
                <c:pt idx="12">
                  <c:v>3.247541042453817</c:v>
                </c:pt>
                <c:pt idx="13">
                  <c:v>3.167459250882843</c:v>
                </c:pt>
                <c:pt idx="14">
                  <c:v>3.117880633249514</c:v>
                </c:pt>
                <c:pt idx="15">
                  <c:v>3.094785845764015</c:v>
                </c:pt>
                <c:pt idx="16">
                  <c:v>3.085185075424768</c:v>
                </c:pt>
                <c:pt idx="17">
                  <c:v>3.064466004812827</c:v>
                </c:pt>
                <c:pt idx="18">
                  <c:v>3.029697919688656</c:v>
                </c:pt>
                <c:pt idx="19">
                  <c:v>2.979079504006465</c:v>
                </c:pt>
                <c:pt idx="20">
                  <c:v>2.911188220136274</c:v>
                </c:pt>
                <c:pt idx="21">
                  <c:v>2.828589875861965</c:v>
                </c:pt>
                <c:pt idx="22">
                  <c:v>2.732628766939715</c:v>
                </c:pt>
                <c:pt idx="23">
                  <c:v>2.632826297771574</c:v>
                </c:pt>
                <c:pt idx="24">
                  <c:v>2.532637854625852</c:v>
                </c:pt>
                <c:pt idx="25">
                  <c:v>2.440301651083377</c:v>
                </c:pt>
                <c:pt idx="26">
                  <c:v>2.352590908492047</c:v>
                </c:pt>
                <c:pt idx="27">
                  <c:v>2.27116395889695</c:v>
                </c:pt>
                <c:pt idx="28">
                  <c:v>2.200865455594037</c:v>
                </c:pt>
                <c:pt idx="29">
                  <c:v>2.138495975937715</c:v>
                </c:pt>
                <c:pt idx="30">
                  <c:v>2.08383791180089</c:v>
                </c:pt>
                <c:pt idx="31">
                  <c:v>2.033950504716553</c:v>
                </c:pt>
                <c:pt idx="32">
                  <c:v>1.979552345605673</c:v>
                </c:pt>
                <c:pt idx="33">
                  <c:v>1.931047112674289</c:v>
                </c:pt>
                <c:pt idx="34">
                  <c:v>1.894696829885323</c:v>
                </c:pt>
                <c:pt idx="35">
                  <c:v>1.867082014975941</c:v>
                </c:pt>
                <c:pt idx="36">
                  <c:v>1.849734509506828</c:v>
                </c:pt>
                <c:pt idx="37">
                  <c:v>1.83557532521641</c:v>
                </c:pt>
                <c:pt idx="38">
                  <c:v>1.82795423594364</c:v>
                </c:pt>
                <c:pt idx="39">
                  <c:v>1.829336305231921</c:v>
                </c:pt>
                <c:pt idx="40">
                  <c:v>1.845726292077509</c:v>
                </c:pt>
                <c:pt idx="41">
                  <c:v>1.874336992227277</c:v>
                </c:pt>
                <c:pt idx="42">
                  <c:v>1.90913072643808</c:v>
                </c:pt>
                <c:pt idx="43">
                  <c:v>1.949092288915555</c:v>
                </c:pt>
                <c:pt idx="44">
                  <c:v>1.993278952233002</c:v>
                </c:pt>
                <c:pt idx="45">
                  <c:v>2.040854610464193</c:v>
                </c:pt>
                <c:pt idx="46">
                  <c:v>2.091100669581958</c:v>
                </c:pt>
                <c:pt idx="47">
                  <c:v>2.143424277262685</c:v>
                </c:pt>
              </c:numCache>
            </c:numRef>
          </c:val>
          <c:smooth val="0"/>
        </c:ser>
        <c:ser>
          <c:idx val="7"/>
          <c:order val="3"/>
          <c:tx>
            <c:strRef>
              <c:f>Data!$L$1</c:f>
              <c:strCache>
                <c:ptCount val="1"/>
                <c:pt idx="0">
                  <c:v>Mar 2016 MPC</c:v>
                </c:pt>
              </c:strCache>
            </c:strRef>
          </c:tx>
          <c:spPr>
            <a:ln>
              <a:solidFill>
                <a:srgbClr val="FF0000"/>
              </a:solidFill>
            </a:ln>
          </c:spPr>
          <c:marker>
            <c:symbol val="none"/>
          </c:marker>
          <c:cat>
            <c:strRef>
              <c:f>Data!$A$147:$A$198</c:f>
              <c:strCache>
                <c:ptCount val="52"/>
                <c:pt idx="0">
                  <c:v>2006</c:v>
                </c:pt>
                <c:pt idx="1">
                  <c:v>2006Q2</c:v>
                </c:pt>
                <c:pt idx="2">
                  <c:v>2006Q3</c:v>
                </c:pt>
                <c:pt idx="3">
                  <c:v>2006Q4</c:v>
                </c:pt>
                <c:pt idx="4">
                  <c:v>2007</c:v>
                </c:pt>
                <c:pt idx="5">
                  <c:v>2007Q2</c:v>
                </c:pt>
                <c:pt idx="6">
                  <c:v>2007Q3</c:v>
                </c:pt>
                <c:pt idx="7">
                  <c:v>2007Q4</c:v>
                </c:pt>
                <c:pt idx="8">
                  <c:v>2008</c:v>
                </c:pt>
                <c:pt idx="9">
                  <c:v>2008Q2</c:v>
                </c:pt>
                <c:pt idx="10">
                  <c:v>2008Q3</c:v>
                </c:pt>
                <c:pt idx="11">
                  <c:v>2008Q4</c:v>
                </c:pt>
                <c:pt idx="12">
                  <c:v>2009</c:v>
                </c:pt>
                <c:pt idx="13">
                  <c:v>2009Q2</c:v>
                </c:pt>
                <c:pt idx="14">
                  <c:v>2009Q3</c:v>
                </c:pt>
                <c:pt idx="15">
                  <c:v>2009Q4</c:v>
                </c:pt>
                <c:pt idx="16">
                  <c:v>2010</c:v>
                </c:pt>
                <c:pt idx="17">
                  <c:v>2010Q2</c:v>
                </c:pt>
                <c:pt idx="18">
                  <c:v>2010Q3</c:v>
                </c:pt>
                <c:pt idx="19">
                  <c:v>2010Q4</c:v>
                </c:pt>
                <c:pt idx="20">
                  <c:v>2011</c:v>
                </c:pt>
                <c:pt idx="21">
                  <c:v>2011Q2</c:v>
                </c:pt>
                <c:pt idx="22">
                  <c:v>2011Q3</c:v>
                </c:pt>
                <c:pt idx="23">
                  <c:v>2011Q4</c:v>
                </c:pt>
                <c:pt idx="24">
                  <c:v>2012</c:v>
                </c:pt>
                <c:pt idx="25">
                  <c:v>2012Q2</c:v>
                </c:pt>
                <c:pt idx="26">
                  <c:v>2012Q3</c:v>
                </c:pt>
                <c:pt idx="27">
                  <c:v>2012Q4</c:v>
                </c:pt>
                <c:pt idx="28">
                  <c:v>2013</c:v>
                </c:pt>
                <c:pt idx="29">
                  <c:v>2013Q2</c:v>
                </c:pt>
                <c:pt idx="30">
                  <c:v>2013Q3</c:v>
                </c:pt>
                <c:pt idx="31">
                  <c:v>2013Q4</c:v>
                </c:pt>
                <c:pt idx="32">
                  <c:v>2014</c:v>
                </c:pt>
                <c:pt idx="33">
                  <c:v>2014Q2</c:v>
                </c:pt>
                <c:pt idx="34">
                  <c:v>2014Q3</c:v>
                </c:pt>
                <c:pt idx="35">
                  <c:v>2014Q4</c:v>
                </c:pt>
                <c:pt idx="36">
                  <c:v>2015</c:v>
                </c:pt>
                <c:pt idx="37">
                  <c:v>2015Q2</c:v>
                </c:pt>
                <c:pt idx="38">
                  <c:v>2015Q3</c:v>
                </c:pt>
                <c:pt idx="39">
                  <c:v>2015Q4</c:v>
                </c:pt>
                <c:pt idx="40">
                  <c:v>2016</c:v>
                </c:pt>
                <c:pt idx="41">
                  <c:v>2016Q2</c:v>
                </c:pt>
                <c:pt idx="42">
                  <c:v>2016Q3</c:v>
                </c:pt>
                <c:pt idx="43">
                  <c:v>2016Q4</c:v>
                </c:pt>
                <c:pt idx="44">
                  <c:v>2017</c:v>
                </c:pt>
                <c:pt idx="45">
                  <c:v>2017Q2</c:v>
                </c:pt>
                <c:pt idx="46">
                  <c:v>2017Q3</c:v>
                </c:pt>
                <c:pt idx="47">
                  <c:v>2017Q4</c:v>
                </c:pt>
                <c:pt idx="48">
                  <c:v>2018</c:v>
                </c:pt>
                <c:pt idx="49">
                  <c:v>2018Q2</c:v>
                </c:pt>
                <c:pt idx="50">
                  <c:v>2018Q3</c:v>
                </c:pt>
                <c:pt idx="51">
                  <c:v>2018Q4</c:v>
                </c:pt>
              </c:strCache>
            </c:strRef>
          </c:cat>
          <c:val>
            <c:numRef>
              <c:f>Data!$L$147:$L$198</c:f>
              <c:numCache>
                <c:formatCode>0.00</c:formatCode>
                <c:ptCount val="52"/>
                <c:pt idx="0">
                  <c:v>3.73831911821998</c:v>
                </c:pt>
                <c:pt idx="1">
                  <c:v>3.752742863780527</c:v>
                </c:pt>
                <c:pt idx="2">
                  <c:v>3.76123744571879</c:v>
                </c:pt>
                <c:pt idx="3">
                  <c:v>3.76224393616409</c:v>
                </c:pt>
                <c:pt idx="4">
                  <c:v>3.75002768774392</c:v>
                </c:pt>
                <c:pt idx="5">
                  <c:v>3.72427080202</c:v>
                </c:pt>
                <c:pt idx="6">
                  <c:v>3.68818518217446</c:v>
                </c:pt>
                <c:pt idx="7">
                  <c:v>3.64158780725365</c:v>
                </c:pt>
                <c:pt idx="8">
                  <c:v>3.582777534764789</c:v>
                </c:pt>
                <c:pt idx="9">
                  <c:v>3.51798087709869</c:v>
                </c:pt>
                <c:pt idx="10">
                  <c:v>3.44238653573674</c:v>
                </c:pt>
                <c:pt idx="11">
                  <c:v>3.358886405259281</c:v>
                </c:pt>
                <c:pt idx="12">
                  <c:v>3.27829274539672</c:v>
                </c:pt>
                <c:pt idx="13">
                  <c:v>3.20816168861279</c:v>
                </c:pt>
                <c:pt idx="14">
                  <c:v>3.15406073718138</c:v>
                </c:pt>
                <c:pt idx="15">
                  <c:v>3.11381786661091</c:v>
                </c:pt>
                <c:pt idx="16">
                  <c:v>3.08013402713727</c:v>
                </c:pt>
                <c:pt idx="17">
                  <c:v>3.03915338844216</c:v>
                </c:pt>
                <c:pt idx="18">
                  <c:v>2.98918945586215</c:v>
                </c:pt>
                <c:pt idx="19">
                  <c:v>2.92922498322989</c:v>
                </c:pt>
                <c:pt idx="20">
                  <c:v>2.85849780887757</c:v>
                </c:pt>
                <c:pt idx="21">
                  <c:v>2.77850090469076</c:v>
                </c:pt>
                <c:pt idx="22">
                  <c:v>2.69009290999044</c:v>
                </c:pt>
                <c:pt idx="23">
                  <c:v>2.59873425091508</c:v>
                </c:pt>
                <c:pt idx="24">
                  <c:v>2.50651791083347</c:v>
                </c:pt>
                <c:pt idx="25">
                  <c:v>2.418210734230799</c:v>
                </c:pt>
                <c:pt idx="26">
                  <c:v>2.332141875218257</c:v>
                </c:pt>
                <c:pt idx="27">
                  <c:v>2.24935799092727</c:v>
                </c:pt>
                <c:pt idx="28">
                  <c:v>2.17267825371005</c:v>
                </c:pt>
                <c:pt idx="29">
                  <c:v>2.1003992899673</c:v>
                </c:pt>
                <c:pt idx="30">
                  <c:v>2.032471027314048</c:v>
                </c:pt>
                <c:pt idx="31">
                  <c:v>1.96729310051586</c:v>
                </c:pt>
                <c:pt idx="32">
                  <c:v>1.89973871154238</c:v>
                </c:pt>
                <c:pt idx="33">
                  <c:v>1.83565985576279</c:v>
                </c:pt>
                <c:pt idx="34">
                  <c:v>1.7785470817333</c:v>
                </c:pt>
                <c:pt idx="35">
                  <c:v>1.72645794577623</c:v>
                </c:pt>
                <c:pt idx="36">
                  <c:v>1.68029681486767</c:v>
                </c:pt>
                <c:pt idx="37">
                  <c:v>1.63616698049962</c:v>
                </c:pt>
                <c:pt idx="38">
                  <c:v>1.5961058407464</c:v>
                </c:pt>
                <c:pt idx="39">
                  <c:v>1.55850292049033</c:v>
                </c:pt>
                <c:pt idx="40">
                  <c:v>1.54187437434261</c:v>
                </c:pt>
                <c:pt idx="41">
                  <c:v>1.53067832528948</c:v>
                </c:pt>
                <c:pt idx="42">
                  <c:v>1.52845201139078</c:v>
                </c:pt>
                <c:pt idx="43">
                  <c:v>1.539621259112039</c:v>
                </c:pt>
                <c:pt idx="44">
                  <c:v>1.55031393367193</c:v>
                </c:pt>
                <c:pt idx="45">
                  <c:v>1.57573514237323</c:v>
                </c:pt>
                <c:pt idx="46">
                  <c:v>1.60993102141748</c:v>
                </c:pt>
                <c:pt idx="47">
                  <c:v>1.6517120771373</c:v>
                </c:pt>
                <c:pt idx="48">
                  <c:v>1.6994413904769</c:v>
                </c:pt>
                <c:pt idx="49">
                  <c:v>1.75093238536252</c:v>
                </c:pt>
                <c:pt idx="50">
                  <c:v>1.80328671658522</c:v>
                </c:pt>
                <c:pt idx="51">
                  <c:v>1.8534744905104</c:v>
                </c:pt>
              </c:numCache>
            </c:numRef>
          </c:val>
          <c:smooth val="0"/>
        </c:ser>
        <c:dLbls>
          <c:showLegendKey val="0"/>
          <c:showVal val="0"/>
          <c:showCatName val="0"/>
          <c:showSerName val="0"/>
          <c:showPercent val="0"/>
          <c:showBubbleSize val="0"/>
        </c:dLbls>
        <c:smooth val="0"/>
        <c:axId val="646671872"/>
        <c:axId val="646674160"/>
      </c:lineChart>
      <c:catAx>
        <c:axId val="646671872"/>
        <c:scaling>
          <c:orientation val="minMax"/>
        </c:scaling>
        <c:delete val="0"/>
        <c:axPos val="b"/>
        <c:numFmt formatCode="General" sourceLinked="0"/>
        <c:majorTickMark val="none"/>
        <c:minorTickMark val="none"/>
        <c:tickLblPos val="nextTo"/>
        <c:spPr>
          <a:ln>
            <a:solidFill>
              <a:schemeClr val="tx1"/>
            </a:solidFill>
          </a:ln>
        </c:spPr>
        <c:txPr>
          <a:bodyPr/>
          <a:lstStyle/>
          <a:p>
            <a:pPr>
              <a:defRPr sz="1100">
                <a:solidFill>
                  <a:schemeClr val="tx1"/>
                </a:solidFill>
                <a:latin typeface="+mn-lt"/>
              </a:defRPr>
            </a:pPr>
            <a:endParaRPr lang="en-US"/>
          </a:p>
        </c:txPr>
        <c:crossAx val="646674160"/>
        <c:crosses val="autoZero"/>
        <c:auto val="1"/>
        <c:lblAlgn val="ctr"/>
        <c:lblOffset val="100"/>
        <c:tickLblSkip val="8"/>
        <c:tickMarkSkip val="8"/>
        <c:noMultiLvlLbl val="0"/>
      </c:catAx>
      <c:valAx>
        <c:axId val="646674160"/>
        <c:scaling>
          <c:orientation val="minMax"/>
          <c:max val="4.1"/>
          <c:min val="0.0"/>
        </c:scaling>
        <c:delete val="0"/>
        <c:axPos val="l"/>
        <c:title>
          <c:tx>
            <c:rich>
              <a:bodyPr rot="-5400000" vert="horz"/>
              <a:lstStyle/>
              <a:p>
                <a:pPr>
                  <a:defRPr>
                    <a:latin typeface="+mn-lt"/>
                  </a:defRPr>
                </a:pPr>
                <a:r>
                  <a:rPr lang="en-ZA" dirty="0" err="1" smtClean="0">
                    <a:latin typeface="+mn-lt"/>
                  </a:rPr>
                  <a:t>YoY</a:t>
                </a:r>
                <a:r>
                  <a:rPr lang="en-ZA" dirty="0" smtClean="0">
                    <a:latin typeface="+mn-lt"/>
                  </a:rPr>
                  <a:t>  Per cent</a:t>
                </a:r>
                <a:endParaRPr lang="en-ZA" dirty="0">
                  <a:latin typeface="+mn-lt"/>
                </a:endParaRPr>
              </a:p>
            </c:rich>
          </c:tx>
          <c:layout/>
          <c:overlay val="0"/>
        </c:title>
        <c:numFmt formatCode="0.0" sourceLinked="0"/>
        <c:majorTickMark val="none"/>
        <c:minorTickMark val="none"/>
        <c:tickLblPos val="nextTo"/>
        <c:spPr>
          <a:ln>
            <a:solidFill>
              <a:schemeClr val="tx1"/>
            </a:solidFill>
          </a:ln>
        </c:spPr>
        <c:txPr>
          <a:bodyPr/>
          <a:lstStyle/>
          <a:p>
            <a:pPr>
              <a:defRPr>
                <a:latin typeface="+mn-lt"/>
              </a:defRPr>
            </a:pPr>
            <a:endParaRPr lang="en-US"/>
          </a:p>
        </c:txPr>
        <c:crossAx val="646671872"/>
        <c:crosses val="autoZero"/>
        <c:crossBetween val="between"/>
      </c:valAx>
      <c:spPr>
        <a:noFill/>
      </c:spPr>
    </c:plotArea>
    <c:legend>
      <c:legendPos val="r"/>
      <c:layout>
        <c:manualLayout>
          <c:xMode val="edge"/>
          <c:yMode val="edge"/>
          <c:x val="0.150775694444444"/>
          <c:y val="0.655250888888889"/>
          <c:w val="0.41915462962963"/>
          <c:h val="0.197459333333333"/>
        </c:manualLayout>
      </c:layout>
      <c:overlay val="1"/>
      <c:txPr>
        <a:bodyPr/>
        <a:lstStyle/>
        <a:p>
          <a:pPr>
            <a:defRPr>
              <a:latin typeface="+mn-lt"/>
            </a:defRPr>
          </a:pPr>
          <a:endParaRPr lang="en-US"/>
        </a:p>
      </c:txPr>
    </c:legend>
    <c:plotVisOnly val="1"/>
    <c:dispBlanksAs val="gap"/>
    <c:showDLblsOverMax val="0"/>
  </c:chart>
  <c:spPr>
    <a:noFill/>
    <a:ln>
      <a:noFill/>
    </a:ln>
  </c:spPr>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dirty="0" smtClean="0">
                <a:latin typeface="+mn-lt"/>
              </a:rPr>
              <a:t>Output</a:t>
            </a:r>
            <a:r>
              <a:rPr lang="en-ZA" sz="1400" baseline="0" dirty="0" smtClean="0">
                <a:latin typeface="+mn-lt"/>
              </a:rPr>
              <a:t> gap</a:t>
            </a:r>
            <a:endParaRPr lang="en-ZA" sz="1400" dirty="0">
              <a:latin typeface="+mn-lt"/>
            </a:endParaRPr>
          </a:p>
        </c:rich>
      </c:tx>
      <c:layout/>
      <c:overlay val="0"/>
    </c:title>
    <c:autoTitleDeleted val="0"/>
    <c:plotArea>
      <c:layout>
        <c:manualLayout>
          <c:layoutTarget val="inner"/>
          <c:xMode val="edge"/>
          <c:yMode val="edge"/>
          <c:x val="0.116862731481482"/>
          <c:y val="0.106694222222222"/>
          <c:w val="0.833185648148148"/>
          <c:h val="0.817350222222222"/>
        </c:manualLayout>
      </c:layout>
      <c:areaChart>
        <c:grouping val="stacked"/>
        <c:varyColors val="0"/>
        <c:ser>
          <c:idx val="1"/>
          <c:order val="0"/>
          <c:spPr>
            <a:solidFill>
              <a:sysClr val="window" lastClr="FFFFFF"/>
            </a:solidFill>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Sheet1!$K$35:$K$66</c:f>
              <c:numCache>
                <c:formatCode>General</c:formatCode>
                <c:ptCount val="32"/>
                <c:pt idx="0">
                  <c:v>2.96309958</c:v>
                </c:pt>
                <c:pt idx="1">
                  <c:v>3.33835447</c:v>
                </c:pt>
                <c:pt idx="2">
                  <c:v>2.76039433</c:v>
                </c:pt>
                <c:pt idx="3">
                  <c:v>1.39473419</c:v>
                </c:pt>
                <c:pt idx="4">
                  <c:v>-0.95098098</c:v>
                </c:pt>
                <c:pt idx="5">
                  <c:v>-2.06526615</c:v>
                </c:pt>
                <c:pt idx="6">
                  <c:v>-2.59789133</c:v>
                </c:pt>
                <c:pt idx="7">
                  <c:v>-2.68928154</c:v>
                </c:pt>
                <c:pt idx="8">
                  <c:v>-2.26257175</c:v>
                </c:pt>
                <c:pt idx="9">
                  <c:v>-2.38276196</c:v>
                </c:pt>
                <c:pt idx="10">
                  <c:v>-1.98389217</c:v>
                </c:pt>
                <c:pt idx="11">
                  <c:v>-1.58815238</c:v>
                </c:pt>
                <c:pt idx="12">
                  <c:v>-1.34850755</c:v>
                </c:pt>
                <c:pt idx="13">
                  <c:v>-1.47321769</c:v>
                </c:pt>
                <c:pt idx="14">
                  <c:v>-1.84306336</c:v>
                </c:pt>
                <c:pt idx="15">
                  <c:v>-1.68352965</c:v>
                </c:pt>
                <c:pt idx="16">
                  <c:v>-1.8633716</c:v>
                </c:pt>
                <c:pt idx="17">
                  <c:v>-1.53040433</c:v>
                </c:pt>
                <c:pt idx="18">
                  <c:v>-1.789163</c:v>
                </c:pt>
                <c:pt idx="19">
                  <c:v>-1.88889775</c:v>
                </c:pt>
                <c:pt idx="20">
                  <c:v>-2.08193886</c:v>
                </c:pt>
                <c:pt idx="21">
                  <c:v>-1.69567655</c:v>
                </c:pt>
                <c:pt idx="22">
                  <c:v>-1.90597577</c:v>
                </c:pt>
                <c:pt idx="23">
                  <c:v>-1.16559688</c:v>
                </c:pt>
                <c:pt idx="24">
                  <c:v>-2.042145689999999</c:v>
                </c:pt>
                <c:pt idx="25">
                  <c:v>-2.39870301</c:v>
                </c:pt>
                <c:pt idx="26">
                  <c:v>-2.36550006</c:v>
                </c:pt>
                <c:pt idx="27">
                  <c:v>-1.8523936</c:v>
                </c:pt>
                <c:pt idx="28">
                  <c:v>-2.03771113</c:v>
                </c:pt>
                <c:pt idx="29">
                  <c:v>-2.92000689</c:v>
                </c:pt>
                <c:pt idx="30">
                  <c:v>-3.37822082</c:v>
                </c:pt>
                <c:pt idx="31">
                  <c:v>-4.28739304</c:v>
                </c:pt>
              </c:numCache>
            </c:numRef>
          </c:val>
        </c:ser>
        <c:ser>
          <c:idx val="2"/>
          <c:order val="1"/>
          <c:spPr>
            <a:solidFill>
              <a:schemeClr val="tx2">
                <a:lumMod val="40000"/>
                <a:lumOff val="60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Sheet1!$L$35:$L$66</c:f>
              <c:numCache>
                <c:formatCode>General</c:formatCode>
                <c:ptCount val="32"/>
                <c:pt idx="0">
                  <c:v>0.49089679</c:v>
                </c:pt>
                <c:pt idx="1">
                  <c:v>0.49103956</c:v>
                </c:pt>
                <c:pt idx="2">
                  <c:v>0.4912299</c:v>
                </c:pt>
                <c:pt idx="3">
                  <c:v>0.49142024</c:v>
                </c:pt>
                <c:pt idx="4">
                  <c:v>0.49165817</c:v>
                </c:pt>
                <c:pt idx="5">
                  <c:v>0.4918961</c:v>
                </c:pt>
                <c:pt idx="6">
                  <c:v>0.49213403</c:v>
                </c:pt>
                <c:pt idx="7">
                  <c:v>0.49241955</c:v>
                </c:pt>
                <c:pt idx="8">
                  <c:v>0.49270506</c:v>
                </c:pt>
                <c:pt idx="9">
                  <c:v>0.49299058</c:v>
                </c:pt>
                <c:pt idx="10">
                  <c:v>0.49327609</c:v>
                </c:pt>
                <c:pt idx="11">
                  <c:v>0.49356161</c:v>
                </c:pt>
                <c:pt idx="12">
                  <c:v>0.49379954</c:v>
                </c:pt>
                <c:pt idx="13">
                  <c:v>0.49398988</c:v>
                </c:pt>
                <c:pt idx="14">
                  <c:v>0.49489402</c:v>
                </c:pt>
                <c:pt idx="15">
                  <c:v>0.4966547</c:v>
                </c:pt>
                <c:pt idx="16">
                  <c:v>0.49931951</c:v>
                </c:pt>
                <c:pt idx="17">
                  <c:v>0.50303122</c:v>
                </c:pt>
                <c:pt idx="18">
                  <c:v>0.50802774</c:v>
                </c:pt>
                <c:pt idx="19">
                  <c:v>0.51449943</c:v>
                </c:pt>
                <c:pt idx="20">
                  <c:v>0.52282697</c:v>
                </c:pt>
                <c:pt idx="21">
                  <c:v>0.53329589</c:v>
                </c:pt>
                <c:pt idx="22">
                  <c:v>0.54585858</c:v>
                </c:pt>
                <c:pt idx="23">
                  <c:v>0.56099091</c:v>
                </c:pt>
                <c:pt idx="24">
                  <c:v>0.57978738</c:v>
                </c:pt>
                <c:pt idx="25">
                  <c:v>0.60339001</c:v>
                </c:pt>
                <c:pt idx="26">
                  <c:v>0.63341675</c:v>
                </c:pt>
                <c:pt idx="27">
                  <c:v>0.67229448</c:v>
                </c:pt>
                <c:pt idx="28">
                  <c:v>0.72340181</c:v>
                </c:pt>
                <c:pt idx="29">
                  <c:v>0.79254421</c:v>
                </c:pt>
                <c:pt idx="30">
                  <c:v>0.89323611</c:v>
                </c:pt>
                <c:pt idx="31">
                  <c:v>1.17546846</c:v>
                </c:pt>
              </c:numCache>
            </c:numRef>
          </c:val>
        </c:ser>
        <c:ser>
          <c:idx val="3"/>
          <c:order val="2"/>
          <c:spPr>
            <a:solidFill>
              <a:schemeClr val="tx2">
                <a:lumMod val="60000"/>
                <a:lumOff val="40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Sheet1!$M$35:$M$66</c:f>
              <c:numCache>
                <c:formatCode>General</c:formatCode>
                <c:ptCount val="32"/>
                <c:pt idx="0">
                  <c:v>0.36709526</c:v>
                </c:pt>
                <c:pt idx="1">
                  <c:v>0.36720201</c:v>
                </c:pt>
                <c:pt idx="2">
                  <c:v>0.36734435</c:v>
                </c:pt>
                <c:pt idx="3">
                  <c:v>0.3674867</c:v>
                </c:pt>
                <c:pt idx="4">
                  <c:v>0.36766462</c:v>
                </c:pt>
                <c:pt idx="5">
                  <c:v>0.36784254</c:v>
                </c:pt>
                <c:pt idx="6">
                  <c:v>0.36802047</c:v>
                </c:pt>
                <c:pt idx="7">
                  <c:v>0.36823398</c:v>
                </c:pt>
                <c:pt idx="8">
                  <c:v>0.36844749</c:v>
                </c:pt>
                <c:pt idx="9">
                  <c:v>0.368661</c:v>
                </c:pt>
                <c:pt idx="10">
                  <c:v>0.36887452</c:v>
                </c:pt>
                <c:pt idx="11">
                  <c:v>0.36908802</c:v>
                </c:pt>
                <c:pt idx="12">
                  <c:v>0.36926594</c:v>
                </c:pt>
                <c:pt idx="13">
                  <c:v>0.36940829</c:v>
                </c:pt>
                <c:pt idx="14">
                  <c:v>0.3700844</c:v>
                </c:pt>
                <c:pt idx="15">
                  <c:v>0.37140105</c:v>
                </c:pt>
                <c:pt idx="16">
                  <c:v>0.37339381</c:v>
                </c:pt>
                <c:pt idx="17">
                  <c:v>0.37616944</c:v>
                </c:pt>
                <c:pt idx="18">
                  <c:v>0.37990588</c:v>
                </c:pt>
                <c:pt idx="19">
                  <c:v>0.38474544</c:v>
                </c:pt>
                <c:pt idx="20">
                  <c:v>0.39097282</c:v>
                </c:pt>
                <c:pt idx="21">
                  <c:v>0.39880152</c:v>
                </c:pt>
                <c:pt idx="22">
                  <c:v>0.40819598</c:v>
                </c:pt>
                <c:pt idx="23">
                  <c:v>0.41951202</c:v>
                </c:pt>
                <c:pt idx="24">
                  <c:v>0.43356811</c:v>
                </c:pt>
                <c:pt idx="25">
                  <c:v>0.45121829</c:v>
                </c:pt>
                <c:pt idx="26">
                  <c:v>0.47367245</c:v>
                </c:pt>
                <c:pt idx="27">
                  <c:v>0.50274543</c:v>
                </c:pt>
                <c:pt idx="28">
                  <c:v>0.54096376</c:v>
                </c:pt>
                <c:pt idx="29">
                  <c:v>0.59266882</c:v>
                </c:pt>
                <c:pt idx="30">
                  <c:v>0.66796676</c:v>
                </c:pt>
                <c:pt idx="31">
                  <c:v>0.87902162</c:v>
                </c:pt>
              </c:numCache>
            </c:numRef>
          </c:val>
        </c:ser>
        <c:ser>
          <c:idx val="4"/>
          <c:order val="3"/>
          <c:spPr>
            <a:solidFill>
              <a:schemeClr val="accent1">
                <a:lumMod val="75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Sheet1!$N$35:$N$66</c:f>
              <c:numCache>
                <c:formatCode>General</c:formatCode>
                <c:ptCount val="32"/>
                <c:pt idx="0">
                  <c:v>0.32870837</c:v>
                </c:pt>
                <c:pt idx="1">
                  <c:v>0.32880396</c:v>
                </c:pt>
                <c:pt idx="2">
                  <c:v>0.32893142</c:v>
                </c:pt>
                <c:pt idx="3">
                  <c:v>0.32905887</c:v>
                </c:pt>
                <c:pt idx="4">
                  <c:v>0.32921819</c:v>
                </c:pt>
                <c:pt idx="5">
                  <c:v>0.32937751</c:v>
                </c:pt>
                <c:pt idx="6">
                  <c:v>0.32953683</c:v>
                </c:pt>
                <c:pt idx="7">
                  <c:v>0.32972801</c:v>
                </c:pt>
                <c:pt idx="8">
                  <c:v>0.3299192</c:v>
                </c:pt>
                <c:pt idx="9">
                  <c:v>0.33011038</c:v>
                </c:pt>
                <c:pt idx="10">
                  <c:v>0.33030156</c:v>
                </c:pt>
                <c:pt idx="11">
                  <c:v>0.33049275</c:v>
                </c:pt>
                <c:pt idx="12">
                  <c:v>0.33065207</c:v>
                </c:pt>
                <c:pt idx="13">
                  <c:v>0.33077952</c:v>
                </c:pt>
                <c:pt idx="14">
                  <c:v>0.33138494</c:v>
                </c:pt>
                <c:pt idx="15">
                  <c:v>0.3325639</c:v>
                </c:pt>
                <c:pt idx="16">
                  <c:v>0.33434828</c:v>
                </c:pt>
                <c:pt idx="17">
                  <c:v>0.33683367</c:v>
                </c:pt>
                <c:pt idx="18">
                  <c:v>0.34017938</c:v>
                </c:pt>
                <c:pt idx="19">
                  <c:v>0.34451288</c:v>
                </c:pt>
                <c:pt idx="20">
                  <c:v>0.35008907</c:v>
                </c:pt>
                <c:pt idx="21">
                  <c:v>0.35709914</c:v>
                </c:pt>
                <c:pt idx="22">
                  <c:v>0.36551121</c:v>
                </c:pt>
                <c:pt idx="23">
                  <c:v>0.37564395</c:v>
                </c:pt>
                <c:pt idx="24">
                  <c:v>0.3882302</c:v>
                </c:pt>
                <c:pt idx="25">
                  <c:v>0.40403471</c:v>
                </c:pt>
                <c:pt idx="26">
                  <c:v>0.42414086</c:v>
                </c:pt>
                <c:pt idx="27">
                  <c:v>0.45017369</c:v>
                </c:pt>
                <c:pt idx="28">
                  <c:v>0.48439556</c:v>
                </c:pt>
                <c:pt idx="29">
                  <c:v>0.53069386</c:v>
                </c:pt>
                <c:pt idx="30">
                  <c:v>0.59811795</c:v>
                </c:pt>
                <c:pt idx="31">
                  <c:v>0.78710296</c:v>
                </c:pt>
              </c:numCache>
            </c:numRef>
          </c:val>
        </c:ser>
        <c:ser>
          <c:idx val="5"/>
          <c:order val="4"/>
          <c:tx>
            <c:v>25%</c:v>
          </c:tx>
          <c:spPr>
            <a:solidFill>
              <a:schemeClr val="accent1">
                <a:lumMod val="75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Sheet1!$O$35:$O$66</c:f>
              <c:numCache>
                <c:formatCode>General</c:formatCode>
                <c:ptCount val="32"/>
                <c:pt idx="0">
                  <c:v>0.32870837</c:v>
                </c:pt>
                <c:pt idx="1">
                  <c:v>0.32880396</c:v>
                </c:pt>
                <c:pt idx="2">
                  <c:v>0.32893142</c:v>
                </c:pt>
                <c:pt idx="3">
                  <c:v>0.32905887</c:v>
                </c:pt>
                <c:pt idx="4">
                  <c:v>0.32921819</c:v>
                </c:pt>
                <c:pt idx="5">
                  <c:v>0.32937751</c:v>
                </c:pt>
                <c:pt idx="6">
                  <c:v>0.32953683</c:v>
                </c:pt>
                <c:pt idx="7">
                  <c:v>0.32972801</c:v>
                </c:pt>
                <c:pt idx="8">
                  <c:v>0.3299192</c:v>
                </c:pt>
                <c:pt idx="9">
                  <c:v>0.33011038</c:v>
                </c:pt>
                <c:pt idx="10">
                  <c:v>0.33030156</c:v>
                </c:pt>
                <c:pt idx="11">
                  <c:v>0.33049275</c:v>
                </c:pt>
                <c:pt idx="12">
                  <c:v>0.33065207</c:v>
                </c:pt>
                <c:pt idx="13">
                  <c:v>0.33077952</c:v>
                </c:pt>
                <c:pt idx="14">
                  <c:v>0.33138494</c:v>
                </c:pt>
                <c:pt idx="15">
                  <c:v>0.3325639</c:v>
                </c:pt>
                <c:pt idx="16">
                  <c:v>0.33434828</c:v>
                </c:pt>
                <c:pt idx="17">
                  <c:v>0.33683367</c:v>
                </c:pt>
                <c:pt idx="18">
                  <c:v>0.34017938</c:v>
                </c:pt>
                <c:pt idx="19">
                  <c:v>0.34451288</c:v>
                </c:pt>
                <c:pt idx="20">
                  <c:v>0.35008907</c:v>
                </c:pt>
                <c:pt idx="21">
                  <c:v>0.35709914</c:v>
                </c:pt>
                <c:pt idx="22">
                  <c:v>0.36551121</c:v>
                </c:pt>
                <c:pt idx="23">
                  <c:v>0.37564395</c:v>
                </c:pt>
                <c:pt idx="24">
                  <c:v>0.3882302</c:v>
                </c:pt>
                <c:pt idx="25">
                  <c:v>0.40403471</c:v>
                </c:pt>
                <c:pt idx="26">
                  <c:v>0.42414086</c:v>
                </c:pt>
                <c:pt idx="27">
                  <c:v>0.45017369</c:v>
                </c:pt>
                <c:pt idx="28">
                  <c:v>0.48439556</c:v>
                </c:pt>
                <c:pt idx="29">
                  <c:v>0.53069386</c:v>
                </c:pt>
                <c:pt idx="30">
                  <c:v>0.59811795</c:v>
                </c:pt>
                <c:pt idx="31">
                  <c:v>0.78710296</c:v>
                </c:pt>
              </c:numCache>
            </c:numRef>
          </c:val>
        </c:ser>
        <c:ser>
          <c:idx val="6"/>
          <c:order val="5"/>
          <c:tx>
            <c:v>50%</c:v>
          </c:tx>
          <c:spPr>
            <a:solidFill>
              <a:schemeClr val="tx2">
                <a:lumMod val="60000"/>
                <a:lumOff val="40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Sheet1!$P$35:$P$66</c:f>
              <c:numCache>
                <c:formatCode>General</c:formatCode>
                <c:ptCount val="32"/>
                <c:pt idx="0">
                  <c:v>0.36709526</c:v>
                </c:pt>
                <c:pt idx="1">
                  <c:v>0.36720201</c:v>
                </c:pt>
                <c:pt idx="2">
                  <c:v>0.367344350000001</c:v>
                </c:pt>
                <c:pt idx="3">
                  <c:v>0.3674867</c:v>
                </c:pt>
                <c:pt idx="4">
                  <c:v>0.36766462</c:v>
                </c:pt>
                <c:pt idx="5">
                  <c:v>0.36784254</c:v>
                </c:pt>
                <c:pt idx="6">
                  <c:v>0.36802047</c:v>
                </c:pt>
                <c:pt idx="7">
                  <c:v>0.36823398</c:v>
                </c:pt>
                <c:pt idx="8">
                  <c:v>0.36844749</c:v>
                </c:pt>
                <c:pt idx="9">
                  <c:v>0.368661</c:v>
                </c:pt>
                <c:pt idx="10">
                  <c:v>0.36887452</c:v>
                </c:pt>
                <c:pt idx="11">
                  <c:v>0.36908802</c:v>
                </c:pt>
                <c:pt idx="12">
                  <c:v>0.36926594</c:v>
                </c:pt>
                <c:pt idx="13">
                  <c:v>0.36940829</c:v>
                </c:pt>
                <c:pt idx="14">
                  <c:v>0.3700844</c:v>
                </c:pt>
                <c:pt idx="15">
                  <c:v>0.37140105</c:v>
                </c:pt>
                <c:pt idx="16">
                  <c:v>0.37339381</c:v>
                </c:pt>
                <c:pt idx="17">
                  <c:v>0.37616944</c:v>
                </c:pt>
                <c:pt idx="18">
                  <c:v>0.37990588</c:v>
                </c:pt>
                <c:pt idx="19">
                  <c:v>0.38474544</c:v>
                </c:pt>
                <c:pt idx="20">
                  <c:v>0.39097282</c:v>
                </c:pt>
                <c:pt idx="21">
                  <c:v>0.39880152</c:v>
                </c:pt>
                <c:pt idx="22">
                  <c:v>0.40819598</c:v>
                </c:pt>
                <c:pt idx="23">
                  <c:v>0.41951202</c:v>
                </c:pt>
                <c:pt idx="24">
                  <c:v>0.43356811</c:v>
                </c:pt>
                <c:pt idx="25">
                  <c:v>0.45121829</c:v>
                </c:pt>
                <c:pt idx="26">
                  <c:v>0.47367245</c:v>
                </c:pt>
                <c:pt idx="27">
                  <c:v>0.50274543</c:v>
                </c:pt>
                <c:pt idx="28">
                  <c:v>0.54096376</c:v>
                </c:pt>
                <c:pt idx="29">
                  <c:v>0.59266882</c:v>
                </c:pt>
                <c:pt idx="30">
                  <c:v>0.66796676</c:v>
                </c:pt>
                <c:pt idx="31">
                  <c:v>0.87902162</c:v>
                </c:pt>
              </c:numCache>
            </c:numRef>
          </c:val>
        </c:ser>
        <c:ser>
          <c:idx val="7"/>
          <c:order val="6"/>
          <c:tx>
            <c:v>75%</c:v>
          </c:tx>
          <c:spPr>
            <a:solidFill>
              <a:schemeClr val="tx2">
                <a:lumMod val="40000"/>
                <a:lumOff val="60000"/>
              </a:schemeClr>
            </a:solidFill>
            <a:ln>
              <a:noFill/>
            </a:ln>
          </c:spPr>
          <c:cat>
            <c:numRef>
              <c:f>Sheet1!$J$35:$J$66</c:f>
              <c:numCache>
                <c:formatCode>General</c:formatCode>
                <c:ptCount val="32"/>
                <c:pt idx="0">
                  <c:v>2008.0</c:v>
                </c:pt>
                <c:pt idx="1">
                  <c:v>2008.25</c:v>
                </c:pt>
                <c:pt idx="2">
                  <c:v>2008.5</c:v>
                </c:pt>
                <c:pt idx="3">
                  <c:v>2008.75</c:v>
                </c:pt>
                <c:pt idx="4">
                  <c:v>2009.0</c:v>
                </c:pt>
                <c:pt idx="5">
                  <c:v>2009.25</c:v>
                </c:pt>
                <c:pt idx="6">
                  <c:v>2009.5</c:v>
                </c:pt>
                <c:pt idx="7">
                  <c:v>2009.75</c:v>
                </c:pt>
                <c:pt idx="8">
                  <c:v>2010.0</c:v>
                </c:pt>
                <c:pt idx="9">
                  <c:v>2010.25</c:v>
                </c:pt>
                <c:pt idx="10">
                  <c:v>2010.5</c:v>
                </c:pt>
                <c:pt idx="11">
                  <c:v>2010.75</c:v>
                </c:pt>
                <c:pt idx="12">
                  <c:v>2011.0</c:v>
                </c:pt>
                <c:pt idx="13">
                  <c:v>2011.25</c:v>
                </c:pt>
                <c:pt idx="14">
                  <c:v>2011.5</c:v>
                </c:pt>
                <c:pt idx="15">
                  <c:v>2011.75</c:v>
                </c:pt>
                <c:pt idx="16">
                  <c:v>2012.0</c:v>
                </c:pt>
                <c:pt idx="17">
                  <c:v>2012.25</c:v>
                </c:pt>
                <c:pt idx="18">
                  <c:v>2012.5</c:v>
                </c:pt>
                <c:pt idx="19">
                  <c:v>2012.75</c:v>
                </c:pt>
                <c:pt idx="20">
                  <c:v>2013.0</c:v>
                </c:pt>
                <c:pt idx="21">
                  <c:v>2013.25</c:v>
                </c:pt>
                <c:pt idx="22">
                  <c:v>2013.5</c:v>
                </c:pt>
                <c:pt idx="23">
                  <c:v>2013.75</c:v>
                </c:pt>
                <c:pt idx="24">
                  <c:v>2014.0</c:v>
                </c:pt>
                <c:pt idx="25">
                  <c:v>2014.25</c:v>
                </c:pt>
                <c:pt idx="26">
                  <c:v>2014.5</c:v>
                </c:pt>
                <c:pt idx="27">
                  <c:v>2014.75</c:v>
                </c:pt>
                <c:pt idx="28">
                  <c:v>2015.0</c:v>
                </c:pt>
                <c:pt idx="29">
                  <c:v>2015.25</c:v>
                </c:pt>
                <c:pt idx="30">
                  <c:v>2015.5</c:v>
                </c:pt>
                <c:pt idx="31">
                  <c:v>2015.75</c:v>
                </c:pt>
              </c:numCache>
            </c:numRef>
          </c:cat>
          <c:val>
            <c:numRef>
              <c:f>Sheet1!$Q$35:$Q$66</c:f>
              <c:numCache>
                <c:formatCode>General</c:formatCode>
                <c:ptCount val="32"/>
                <c:pt idx="0">
                  <c:v>0.4908967908</c:v>
                </c:pt>
                <c:pt idx="1">
                  <c:v>0.4910395556</c:v>
                </c:pt>
                <c:pt idx="2">
                  <c:v>0.4912298954</c:v>
                </c:pt>
                <c:pt idx="3">
                  <c:v>0.4914202351</c:v>
                </c:pt>
                <c:pt idx="4">
                  <c:v>0.4916581698</c:v>
                </c:pt>
                <c:pt idx="5">
                  <c:v>0.4918961045</c:v>
                </c:pt>
                <c:pt idx="6">
                  <c:v>0.4921340292</c:v>
                </c:pt>
                <c:pt idx="7">
                  <c:v>0.4924195488</c:v>
                </c:pt>
                <c:pt idx="8">
                  <c:v>0.4927050584</c:v>
                </c:pt>
                <c:pt idx="9">
                  <c:v>0.4929905781</c:v>
                </c:pt>
                <c:pt idx="10">
                  <c:v>0.4932760877</c:v>
                </c:pt>
                <c:pt idx="11">
                  <c:v>0.4935616073</c:v>
                </c:pt>
                <c:pt idx="12">
                  <c:v>0.493799542</c:v>
                </c:pt>
                <c:pt idx="13">
                  <c:v>0.4939898818</c:v>
                </c:pt>
                <c:pt idx="14">
                  <c:v>0.4948940156</c:v>
                </c:pt>
                <c:pt idx="15">
                  <c:v>0.4966546983</c:v>
                </c:pt>
                <c:pt idx="16">
                  <c:v>0.4993195148</c:v>
                </c:pt>
                <c:pt idx="17">
                  <c:v>0.50303122</c:v>
                </c:pt>
                <c:pt idx="18">
                  <c:v>0.5080277385</c:v>
                </c:pt>
                <c:pt idx="19">
                  <c:v>0.5144994301</c:v>
                </c:pt>
                <c:pt idx="20">
                  <c:v>0.5228269742</c:v>
                </c:pt>
                <c:pt idx="21">
                  <c:v>0.5332958906</c:v>
                </c:pt>
                <c:pt idx="22">
                  <c:v>0.5458585842</c:v>
                </c:pt>
                <c:pt idx="23">
                  <c:v>0.5609909145</c:v>
                </c:pt>
                <c:pt idx="24">
                  <c:v>0.5797873751</c:v>
                </c:pt>
                <c:pt idx="25">
                  <c:v>0.6033900143</c:v>
                </c:pt>
                <c:pt idx="26">
                  <c:v>0.6334167502</c:v>
                </c:pt>
                <c:pt idx="27">
                  <c:v>0.6722944846</c:v>
                </c:pt>
                <c:pt idx="28">
                  <c:v>0.723401808</c:v>
                </c:pt>
                <c:pt idx="29">
                  <c:v>0.792544213</c:v>
                </c:pt>
                <c:pt idx="30">
                  <c:v>0.8932361119</c:v>
                </c:pt>
                <c:pt idx="31">
                  <c:v>1.1754684594</c:v>
                </c:pt>
              </c:numCache>
            </c:numRef>
          </c:val>
        </c:ser>
        <c:dLbls>
          <c:showLegendKey val="0"/>
          <c:showVal val="0"/>
          <c:showCatName val="0"/>
          <c:showSerName val="0"/>
          <c:showPercent val="0"/>
          <c:showBubbleSize val="0"/>
        </c:dLbls>
        <c:axId val="936789184"/>
        <c:axId val="648523312"/>
      </c:areaChart>
      <c:lineChart>
        <c:grouping val="standard"/>
        <c:varyColors val="0"/>
        <c:ser>
          <c:idx val="0"/>
          <c:order val="7"/>
          <c:tx>
            <c:v>Output gap</c:v>
          </c:tx>
          <c:spPr>
            <a:ln>
              <a:solidFill>
                <a:schemeClr val="tx2">
                  <a:lumMod val="75000"/>
                </a:schemeClr>
              </a:solidFill>
            </a:ln>
          </c:spPr>
          <c:marker>
            <c:symbol val="none"/>
          </c:marker>
          <c:val>
            <c:numRef>
              <c:f>Sheet1!$E$35:$E$66</c:f>
              <c:numCache>
                <c:formatCode>General</c:formatCode>
                <c:ptCount val="32"/>
                <c:pt idx="0">
                  <c:v>4.1498</c:v>
                </c:pt>
                <c:pt idx="1">
                  <c:v>4.525399999999999</c:v>
                </c:pt>
                <c:pt idx="2">
                  <c:v>3.9479</c:v>
                </c:pt>
                <c:pt idx="3">
                  <c:v>2.5827</c:v>
                </c:pt>
                <c:pt idx="4">
                  <c:v>0.23756</c:v>
                </c:pt>
                <c:pt idx="5">
                  <c:v>-0.87615</c:v>
                </c:pt>
                <c:pt idx="6">
                  <c:v>-1.4082</c:v>
                </c:pt>
                <c:pt idx="7">
                  <c:v>-1.4989</c:v>
                </c:pt>
                <c:pt idx="8">
                  <c:v>-1.0715</c:v>
                </c:pt>
                <c:pt idx="9">
                  <c:v>-1.191</c:v>
                </c:pt>
                <c:pt idx="10">
                  <c:v>-0.79144</c:v>
                </c:pt>
                <c:pt idx="11">
                  <c:v>-0.39501</c:v>
                </c:pt>
                <c:pt idx="12">
                  <c:v>-0.15479</c:v>
                </c:pt>
                <c:pt idx="13">
                  <c:v>-0.27904</c:v>
                </c:pt>
                <c:pt idx="14">
                  <c:v>-0.6467</c:v>
                </c:pt>
                <c:pt idx="15">
                  <c:v>-0.48291</c:v>
                </c:pt>
                <c:pt idx="16">
                  <c:v>-0.65631</c:v>
                </c:pt>
                <c:pt idx="17">
                  <c:v>-0.31437</c:v>
                </c:pt>
                <c:pt idx="18">
                  <c:v>-0.56105</c:v>
                </c:pt>
                <c:pt idx="19">
                  <c:v>-0.64514</c:v>
                </c:pt>
                <c:pt idx="20">
                  <c:v>-0.81805</c:v>
                </c:pt>
                <c:pt idx="21">
                  <c:v>-0.40648</c:v>
                </c:pt>
                <c:pt idx="22">
                  <c:v>-0.58641</c:v>
                </c:pt>
                <c:pt idx="23">
                  <c:v>0.19055</c:v>
                </c:pt>
                <c:pt idx="24">
                  <c:v>-0.64056</c:v>
                </c:pt>
                <c:pt idx="25">
                  <c:v>-0.94006</c:v>
                </c:pt>
                <c:pt idx="26">
                  <c:v>-0.83427</c:v>
                </c:pt>
                <c:pt idx="27">
                  <c:v>-0.22718</c:v>
                </c:pt>
                <c:pt idx="28">
                  <c:v>-0.28895</c:v>
                </c:pt>
                <c:pt idx="29">
                  <c:v>-1.0041</c:v>
                </c:pt>
                <c:pt idx="30">
                  <c:v>-1.2189</c:v>
                </c:pt>
                <c:pt idx="31">
                  <c:v>-1.4458</c:v>
                </c:pt>
              </c:numCache>
            </c:numRef>
          </c:val>
          <c:smooth val="0"/>
        </c:ser>
        <c:dLbls>
          <c:showLegendKey val="0"/>
          <c:showVal val="0"/>
          <c:showCatName val="0"/>
          <c:showSerName val="0"/>
          <c:showPercent val="0"/>
          <c:showBubbleSize val="0"/>
        </c:dLbls>
        <c:marker val="1"/>
        <c:smooth val="0"/>
        <c:axId val="936789184"/>
        <c:axId val="648523312"/>
      </c:lineChart>
      <c:catAx>
        <c:axId val="936789184"/>
        <c:scaling>
          <c:orientation val="minMax"/>
        </c:scaling>
        <c:delete val="0"/>
        <c:axPos val="b"/>
        <c:numFmt formatCode="General" sourceLinked="1"/>
        <c:majorTickMark val="none"/>
        <c:minorTickMark val="none"/>
        <c:tickLblPos val="low"/>
        <c:spPr>
          <a:ln>
            <a:solidFill>
              <a:schemeClr val="tx1"/>
            </a:solidFill>
          </a:ln>
        </c:spPr>
        <c:txPr>
          <a:bodyPr/>
          <a:lstStyle/>
          <a:p>
            <a:pPr>
              <a:defRPr sz="1100" b="0">
                <a:solidFill>
                  <a:schemeClr val="tx1"/>
                </a:solidFill>
                <a:latin typeface="+mn-lt"/>
              </a:defRPr>
            </a:pPr>
            <a:endParaRPr lang="en-US"/>
          </a:p>
        </c:txPr>
        <c:crossAx val="648523312"/>
        <c:crosses val="autoZero"/>
        <c:auto val="1"/>
        <c:lblAlgn val="ctr"/>
        <c:lblOffset val="100"/>
        <c:tickLblSkip val="4"/>
        <c:noMultiLvlLbl val="0"/>
      </c:catAx>
      <c:valAx>
        <c:axId val="648523312"/>
        <c:scaling>
          <c:orientation val="minMax"/>
          <c:max val="6.0"/>
          <c:min val="-6.0"/>
        </c:scaling>
        <c:delete val="0"/>
        <c:axPos val="l"/>
        <c:title>
          <c:tx>
            <c:rich>
              <a:bodyPr rot="-5400000" vert="horz"/>
              <a:lstStyle/>
              <a:p>
                <a:pPr>
                  <a:defRPr sz="1100">
                    <a:latin typeface="+mn-lt"/>
                    <a:cs typeface="Arial" panose="020B0604020202020204" pitchFamily="34" charset="0"/>
                  </a:defRPr>
                </a:pPr>
                <a:r>
                  <a:rPr lang="en-ZA" sz="1100" dirty="0" smtClean="0">
                    <a:latin typeface="+mn-lt"/>
                    <a:cs typeface="Arial" panose="020B0604020202020204" pitchFamily="34" charset="0"/>
                  </a:rPr>
                  <a:t>Per cent of potential GDP</a:t>
                </a:r>
                <a:endParaRPr lang="en-ZA" sz="1100" dirty="0">
                  <a:latin typeface="+mn-lt"/>
                  <a:cs typeface="Arial" panose="020B0604020202020204" pitchFamily="34" charset="0"/>
                </a:endParaRPr>
              </a:p>
            </c:rich>
          </c:tx>
          <c:layout>
            <c:manualLayout>
              <c:xMode val="edge"/>
              <c:yMode val="edge"/>
              <c:x val="0.0"/>
              <c:y val="0.259146888888889"/>
            </c:manualLayout>
          </c:layout>
          <c:overlay val="0"/>
        </c:title>
        <c:numFmt formatCode="General" sourceLinked="1"/>
        <c:majorTickMark val="none"/>
        <c:minorTickMark val="none"/>
        <c:tickLblPos val="nextTo"/>
        <c:spPr>
          <a:ln>
            <a:solidFill>
              <a:schemeClr val="tx1"/>
            </a:solidFill>
          </a:ln>
        </c:spPr>
        <c:txPr>
          <a:bodyPr/>
          <a:lstStyle/>
          <a:p>
            <a:pPr>
              <a:defRPr sz="1100" b="0">
                <a:latin typeface="+mn-lt"/>
              </a:defRPr>
            </a:pPr>
            <a:endParaRPr lang="en-US"/>
          </a:p>
        </c:txPr>
        <c:crossAx val="936789184"/>
        <c:crosses val="autoZero"/>
        <c:crossBetween val="between"/>
      </c:valAx>
      <c:spPr>
        <a:ln>
          <a:noFill/>
        </a:ln>
      </c:spPr>
    </c:plotArea>
    <c:legend>
      <c:legendPos val="r"/>
      <c:legendEntry>
        <c:idx val="3"/>
        <c:delete val="1"/>
      </c:legendEntry>
      <c:legendEntry>
        <c:idx val="4"/>
        <c:delete val="1"/>
      </c:legendEntry>
      <c:legendEntry>
        <c:idx val="5"/>
        <c:delete val="1"/>
      </c:legendEntry>
      <c:legendEntry>
        <c:idx val="6"/>
        <c:delete val="1"/>
      </c:legendEntry>
      <c:layout>
        <c:manualLayout>
          <c:xMode val="edge"/>
          <c:yMode val="edge"/>
          <c:x val="0.680999537037037"/>
          <c:y val="0.737787777777778"/>
          <c:w val="0.301768518518518"/>
          <c:h val="0.177572"/>
        </c:manualLayout>
      </c:layout>
      <c:overlay val="1"/>
      <c:txPr>
        <a:bodyPr/>
        <a:lstStyle/>
        <a:p>
          <a:pPr>
            <a:defRPr sz="1100" b="0">
              <a:latin typeface="+mn-lt"/>
            </a:defRPr>
          </a:pPr>
          <a:endParaRPr lang="en-US"/>
        </a:p>
      </c:txPr>
    </c:legend>
    <c:plotVisOnly val="1"/>
    <c:dispBlanksAs val="zero"/>
    <c:showDLblsOverMax val="0"/>
  </c:chart>
  <c:txPr>
    <a:bodyPr/>
    <a:lstStyle/>
    <a:p>
      <a:pPr>
        <a:defRPr sz="1400" b="1">
          <a:latin typeface="Arial" pitchFamily="34" charset="0"/>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a:t>Mortgage advances to households and GDP</a:t>
            </a:r>
          </a:p>
        </c:rich>
      </c:tx>
      <c:layout/>
      <c:overlay val="0"/>
    </c:title>
    <c:autoTitleDeleted val="0"/>
    <c:plotArea>
      <c:layout>
        <c:manualLayout>
          <c:layoutTarget val="inner"/>
          <c:xMode val="edge"/>
          <c:yMode val="edge"/>
          <c:x val="0.0430316758350412"/>
          <c:y val="0.165918128308748"/>
          <c:w val="0.64709583157647"/>
          <c:h val="0.798709451803002"/>
        </c:manualLayout>
      </c:layout>
      <c:barChart>
        <c:barDir val="col"/>
        <c:grouping val="clustered"/>
        <c:varyColors val="0"/>
        <c:ser>
          <c:idx val="1"/>
          <c:order val="1"/>
          <c:tx>
            <c:strRef>
              <c:f>Sheet1!$C$7</c:f>
              <c:strCache>
                <c:ptCount val="1"/>
                <c:pt idx="0">
                  <c:v>Nominal GDP</c:v>
                </c:pt>
              </c:strCache>
            </c:strRef>
          </c:tx>
          <c:spPr>
            <a:solidFill>
              <a:srgbClr val="FF0000"/>
            </a:solidFill>
            <a:ln>
              <a:solidFill>
                <a:srgbClr val="FF0000"/>
              </a:solidFill>
            </a:ln>
          </c:spPr>
          <c:invertIfNegative val="0"/>
          <c:cat>
            <c:numRef>
              <c:f>Sheet1!$A$8:$A$251</c:f>
              <c:numCache>
                <c:formatCode>mmm\-yy</c:formatCode>
                <c:ptCount val="244"/>
                <c:pt idx="0">
                  <c:v>35065.0</c:v>
                </c:pt>
                <c:pt idx="1">
                  <c:v>35096.0</c:v>
                </c:pt>
                <c:pt idx="2">
                  <c:v>35125.0</c:v>
                </c:pt>
                <c:pt idx="3">
                  <c:v>35156.0</c:v>
                </c:pt>
                <c:pt idx="4">
                  <c:v>35186.0</c:v>
                </c:pt>
                <c:pt idx="5">
                  <c:v>35217.0</c:v>
                </c:pt>
                <c:pt idx="6">
                  <c:v>35247.0</c:v>
                </c:pt>
                <c:pt idx="7">
                  <c:v>35278.0</c:v>
                </c:pt>
                <c:pt idx="8">
                  <c:v>35309.0</c:v>
                </c:pt>
                <c:pt idx="9">
                  <c:v>35339.0</c:v>
                </c:pt>
                <c:pt idx="10">
                  <c:v>35370.0</c:v>
                </c:pt>
                <c:pt idx="11">
                  <c:v>35400.0</c:v>
                </c:pt>
                <c:pt idx="12">
                  <c:v>35431.0</c:v>
                </c:pt>
                <c:pt idx="13">
                  <c:v>35462.0</c:v>
                </c:pt>
                <c:pt idx="14">
                  <c:v>35490.0</c:v>
                </c:pt>
                <c:pt idx="15">
                  <c:v>35521.0</c:v>
                </c:pt>
                <c:pt idx="16">
                  <c:v>35551.0</c:v>
                </c:pt>
                <c:pt idx="17">
                  <c:v>35582.0</c:v>
                </c:pt>
                <c:pt idx="18">
                  <c:v>35612.0</c:v>
                </c:pt>
                <c:pt idx="19">
                  <c:v>35643.0</c:v>
                </c:pt>
                <c:pt idx="20">
                  <c:v>35674.0</c:v>
                </c:pt>
                <c:pt idx="21">
                  <c:v>35704.0</c:v>
                </c:pt>
                <c:pt idx="22">
                  <c:v>35735.0</c:v>
                </c:pt>
                <c:pt idx="23">
                  <c:v>35765.0</c:v>
                </c:pt>
                <c:pt idx="24">
                  <c:v>35796.0</c:v>
                </c:pt>
                <c:pt idx="25">
                  <c:v>35827.0</c:v>
                </c:pt>
                <c:pt idx="26">
                  <c:v>35855.0</c:v>
                </c:pt>
                <c:pt idx="27">
                  <c:v>35886.0</c:v>
                </c:pt>
                <c:pt idx="28">
                  <c:v>35916.0</c:v>
                </c:pt>
                <c:pt idx="29">
                  <c:v>35947.0</c:v>
                </c:pt>
                <c:pt idx="30">
                  <c:v>35977.0</c:v>
                </c:pt>
                <c:pt idx="31">
                  <c:v>36008.0</c:v>
                </c:pt>
                <c:pt idx="32">
                  <c:v>36039.0</c:v>
                </c:pt>
                <c:pt idx="33">
                  <c:v>36069.0</c:v>
                </c:pt>
                <c:pt idx="34">
                  <c:v>36100.0</c:v>
                </c:pt>
                <c:pt idx="35">
                  <c:v>36130.0</c:v>
                </c:pt>
                <c:pt idx="36">
                  <c:v>36161.0</c:v>
                </c:pt>
                <c:pt idx="37">
                  <c:v>36192.0</c:v>
                </c:pt>
                <c:pt idx="38">
                  <c:v>36220.0</c:v>
                </c:pt>
                <c:pt idx="39">
                  <c:v>36251.0</c:v>
                </c:pt>
                <c:pt idx="40">
                  <c:v>36281.0</c:v>
                </c:pt>
                <c:pt idx="41">
                  <c:v>36312.0</c:v>
                </c:pt>
                <c:pt idx="42">
                  <c:v>36342.0</c:v>
                </c:pt>
                <c:pt idx="43">
                  <c:v>36373.0</c:v>
                </c:pt>
                <c:pt idx="44">
                  <c:v>36404.0</c:v>
                </c:pt>
                <c:pt idx="45">
                  <c:v>36434.0</c:v>
                </c:pt>
                <c:pt idx="46">
                  <c:v>36465.0</c:v>
                </c:pt>
                <c:pt idx="47">
                  <c:v>36495.0</c:v>
                </c:pt>
                <c:pt idx="48">
                  <c:v>36526.0</c:v>
                </c:pt>
                <c:pt idx="49">
                  <c:v>36557.0</c:v>
                </c:pt>
                <c:pt idx="50">
                  <c:v>36586.0</c:v>
                </c:pt>
                <c:pt idx="51">
                  <c:v>36617.0</c:v>
                </c:pt>
                <c:pt idx="52">
                  <c:v>36647.0</c:v>
                </c:pt>
                <c:pt idx="53">
                  <c:v>36678.0</c:v>
                </c:pt>
                <c:pt idx="54">
                  <c:v>36708.0</c:v>
                </c:pt>
                <c:pt idx="55">
                  <c:v>36739.0</c:v>
                </c:pt>
                <c:pt idx="56">
                  <c:v>36770.0</c:v>
                </c:pt>
                <c:pt idx="57">
                  <c:v>36800.0</c:v>
                </c:pt>
                <c:pt idx="58">
                  <c:v>36831.0</c:v>
                </c:pt>
                <c:pt idx="59">
                  <c:v>36861.0</c:v>
                </c:pt>
                <c:pt idx="60">
                  <c:v>36892.0</c:v>
                </c:pt>
                <c:pt idx="61">
                  <c:v>36923.0</c:v>
                </c:pt>
                <c:pt idx="62">
                  <c:v>36951.0</c:v>
                </c:pt>
                <c:pt idx="63">
                  <c:v>36982.0</c:v>
                </c:pt>
                <c:pt idx="64">
                  <c:v>37012.0</c:v>
                </c:pt>
                <c:pt idx="65">
                  <c:v>37043.0</c:v>
                </c:pt>
                <c:pt idx="66">
                  <c:v>37073.0</c:v>
                </c:pt>
                <c:pt idx="67">
                  <c:v>37104.0</c:v>
                </c:pt>
                <c:pt idx="68">
                  <c:v>37135.0</c:v>
                </c:pt>
                <c:pt idx="69">
                  <c:v>37165.0</c:v>
                </c:pt>
                <c:pt idx="70">
                  <c:v>37196.0</c:v>
                </c:pt>
                <c:pt idx="71">
                  <c:v>37226.0</c:v>
                </c:pt>
                <c:pt idx="72">
                  <c:v>37257.0</c:v>
                </c:pt>
                <c:pt idx="73">
                  <c:v>37288.0</c:v>
                </c:pt>
                <c:pt idx="74">
                  <c:v>37316.0</c:v>
                </c:pt>
                <c:pt idx="75">
                  <c:v>37347.0</c:v>
                </c:pt>
                <c:pt idx="76">
                  <c:v>37377.0</c:v>
                </c:pt>
                <c:pt idx="77">
                  <c:v>37408.0</c:v>
                </c:pt>
                <c:pt idx="78">
                  <c:v>37438.0</c:v>
                </c:pt>
                <c:pt idx="79">
                  <c:v>37469.0</c:v>
                </c:pt>
                <c:pt idx="80">
                  <c:v>37500.0</c:v>
                </c:pt>
                <c:pt idx="81">
                  <c:v>37530.0</c:v>
                </c:pt>
                <c:pt idx="82">
                  <c:v>37561.0</c:v>
                </c:pt>
                <c:pt idx="83">
                  <c:v>37591.0</c:v>
                </c:pt>
                <c:pt idx="84">
                  <c:v>37622.0</c:v>
                </c:pt>
                <c:pt idx="85">
                  <c:v>37653.0</c:v>
                </c:pt>
                <c:pt idx="86">
                  <c:v>37681.0</c:v>
                </c:pt>
                <c:pt idx="87">
                  <c:v>37712.0</c:v>
                </c:pt>
                <c:pt idx="88">
                  <c:v>37742.0</c:v>
                </c:pt>
                <c:pt idx="89">
                  <c:v>37773.0</c:v>
                </c:pt>
                <c:pt idx="90">
                  <c:v>37803.0</c:v>
                </c:pt>
                <c:pt idx="91">
                  <c:v>37834.0</c:v>
                </c:pt>
                <c:pt idx="92">
                  <c:v>37865.0</c:v>
                </c:pt>
                <c:pt idx="93">
                  <c:v>37895.0</c:v>
                </c:pt>
                <c:pt idx="94">
                  <c:v>37926.0</c:v>
                </c:pt>
                <c:pt idx="95">
                  <c:v>37956.0</c:v>
                </c:pt>
                <c:pt idx="96">
                  <c:v>37987.0</c:v>
                </c:pt>
                <c:pt idx="97">
                  <c:v>38018.0</c:v>
                </c:pt>
                <c:pt idx="98">
                  <c:v>38047.0</c:v>
                </c:pt>
                <c:pt idx="99">
                  <c:v>38078.0</c:v>
                </c:pt>
                <c:pt idx="100">
                  <c:v>38108.0</c:v>
                </c:pt>
                <c:pt idx="101">
                  <c:v>38139.0</c:v>
                </c:pt>
                <c:pt idx="102">
                  <c:v>38169.0</c:v>
                </c:pt>
                <c:pt idx="103">
                  <c:v>38200.0</c:v>
                </c:pt>
                <c:pt idx="104">
                  <c:v>38231.0</c:v>
                </c:pt>
                <c:pt idx="105">
                  <c:v>38261.0</c:v>
                </c:pt>
                <c:pt idx="106">
                  <c:v>38292.0</c:v>
                </c:pt>
                <c:pt idx="107">
                  <c:v>38322.0</c:v>
                </c:pt>
                <c:pt idx="108">
                  <c:v>38353.0</c:v>
                </c:pt>
                <c:pt idx="109">
                  <c:v>38384.0</c:v>
                </c:pt>
                <c:pt idx="110">
                  <c:v>38412.0</c:v>
                </c:pt>
                <c:pt idx="111">
                  <c:v>38443.0</c:v>
                </c:pt>
                <c:pt idx="112">
                  <c:v>38473.0</c:v>
                </c:pt>
                <c:pt idx="113">
                  <c:v>38504.0</c:v>
                </c:pt>
                <c:pt idx="114">
                  <c:v>38534.0</c:v>
                </c:pt>
                <c:pt idx="115">
                  <c:v>38565.0</c:v>
                </c:pt>
                <c:pt idx="116">
                  <c:v>38596.0</c:v>
                </c:pt>
                <c:pt idx="117">
                  <c:v>38626.0</c:v>
                </c:pt>
                <c:pt idx="118">
                  <c:v>38657.0</c:v>
                </c:pt>
                <c:pt idx="119">
                  <c:v>38687.0</c:v>
                </c:pt>
                <c:pt idx="120">
                  <c:v>38718.0</c:v>
                </c:pt>
                <c:pt idx="121">
                  <c:v>38749.0</c:v>
                </c:pt>
                <c:pt idx="122">
                  <c:v>38777.0</c:v>
                </c:pt>
                <c:pt idx="123">
                  <c:v>38808.0</c:v>
                </c:pt>
                <c:pt idx="124">
                  <c:v>38838.0</c:v>
                </c:pt>
                <c:pt idx="125">
                  <c:v>38869.0</c:v>
                </c:pt>
                <c:pt idx="126">
                  <c:v>38899.0</c:v>
                </c:pt>
                <c:pt idx="127">
                  <c:v>38930.0</c:v>
                </c:pt>
                <c:pt idx="128">
                  <c:v>38961.0</c:v>
                </c:pt>
                <c:pt idx="129">
                  <c:v>38991.0</c:v>
                </c:pt>
                <c:pt idx="130">
                  <c:v>39022.0</c:v>
                </c:pt>
                <c:pt idx="131">
                  <c:v>39052.0</c:v>
                </c:pt>
                <c:pt idx="132">
                  <c:v>39083.0</c:v>
                </c:pt>
                <c:pt idx="133">
                  <c:v>39114.0</c:v>
                </c:pt>
                <c:pt idx="134">
                  <c:v>39142.0</c:v>
                </c:pt>
                <c:pt idx="135">
                  <c:v>39173.0</c:v>
                </c:pt>
                <c:pt idx="136">
                  <c:v>39203.0</c:v>
                </c:pt>
                <c:pt idx="137">
                  <c:v>39234.0</c:v>
                </c:pt>
                <c:pt idx="138">
                  <c:v>39264.0</c:v>
                </c:pt>
                <c:pt idx="139">
                  <c:v>39295.0</c:v>
                </c:pt>
                <c:pt idx="140">
                  <c:v>39326.0</c:v>
                </c:pt>
                <c:pt idx="141">
                  <c:v>39356.0</c:v>
                </c:pt>
                <c:pt idx="142">
                  <c:v>39387.0</c:v>
                </c:pt>
                <c:pt idx="143">
                  <c:v>39417.0</c:v>
                </c:pt>
                <c:pt idx="144">
                  <c:v>39448.0</c:v>
                </c:pt>
                <c:pt idx="145">
                  <c:v>39479.0</c:v>
                </c:pt>
                <c:pt idx="146">
                  <c:v>39508.0</c:v>
                </c:pt>
                <c:pt idx="147">
                  <c:v>39539.0</c:v>
                </c:pt>
                <c:pt idx="148">
                  <c:v>39569.0</c:v>
                </c:pt>
                <c:pt idx="149">
                  <c:v>39600.0</c:v>
                </c:pt>
                <c:pt idx="150">
                  <c:v>39630.0</c:v>
                </c:pt>
                <c:pt idx="151">
                  <c:v>39661.0</c:v>
                </c:pt>
                <c:pt idx="152">
                  <c:v>39692.0</c:v>
                </c:pt>
                <c:pt idx="153">
                  <c:v>39722.0</c:v>
                </c:pt>
                <c:pt idx="154">
                  <c:v>39753.0</c:v>
                </c:pt>
                <c:pt idx="155">
                  <c:v>39783.0</c:v>
                </c:pt>
                <c:pt idx="156">
                  <c:v>39814.0</c:v>
                </c:pt>
                <c:pt idx="157">
                  <c:v>39845.0</c:v>
                </c:pt>
                <c:pt idx="158">
                  <c:v>39873.0</c:v>
                </c:pt>
                <c:pt idx="159">
                  <c:v>39904.0</c:v>
                </c:pt>
                <c:pt idx="160">
                  <c:v>39934.0</c:v>
                </c:pt>
                <c:pt idx="161">
                  <c:v>39965.0</c:v>
                </c:pt>
                <c:pt idx="162">
                  <c:v>39995.0</c:v>
                </c:pt>
                <c:pt idx="163">
                  <c:v>40026.0</c:v>
                </c:pt>
                <c:pt idx="164">
                  <c:v>40057.0</c:v>
                </c:pt>
                <c:pt idx="165">
                  <c:v>40087.0</c:v>
                </c:pt>
                <c:pt idx="166">
                  <c:v>40118.0</c:v>
                </c:pt>
                <c:pt idx="167">
                  <c:v>40148.0</c:v>
                </c:pt>
                <c:pt idx="168">
                  <c:v>40179.0</c:v>
                </c:pt>
                <c:pt idx="169">
                  <c:v>40210.0</c:v>
                </c:pt>
                <c:pt idx="170">
                  <c:v>40238.0</c:v>
                </c:pt>
                <c:pt idx="171">
                  <c:v>40269.0</c:v>
                </c:pt>
                <c:pt idx="172">
                  <c:v>40299.0</c:v>
                </c:pt>
                <c:pt idx="173">
                  <c:v>40330.0</c:v>
                </c:pt>
                <c:pt idx="174">
                  <c:v>40360.0</c:v>
                </c:pt>
                <c:pt idx="175">
                  <c:v>40391.0</c:v>
                </c:pt>
                <c:pt idx="176">
                  <c:v>40422.0</c:v>
                </c:pt>
                <c:pt idx="177">
                  <c:v>40452.0</c:v>
                </c:pt>
                <c:pt idx="178">
                  <c:v>40483.0</c:v>
                </c:pt>
                <c:pt idx="179">
                  <c:v>40513.0</c:v>
                </c:pt>
                <c:pt idx="180">
                  <c:v>40544.0</c:v>
                </c:pt>
                <c:pt idx="181">
                  <c:v>40575.0</c:v>
                </c:pt>
                <c:pt idx="182">
                  <c:v>40603.0</c:v>
                </c:pt>
                <c:pt idx="183">
                  <c:v>40634.0</c:v>
                </c:pt>
                <c:pt idx="184">
                  <c:v>40664.0</c:v>
                </c:pt>
                <c:pt idx="185">
                  <c:v>40695.0</c:v>
                </c:pt>
                <c:pt idx="186">
                  <c:v>40725.0</c:v>
                </c:pt>
                <c:pt idx="187">
                  <c:v>40756.0</c:v>
                </c:pt>
                <c:pt idx="188">
                  <c:v>40787.0</c:v>
                </c:pt>
                <c:pt idx="189">
                  <c:v>40817.0</c:v>
                </c:pt>
                <c:pt idx="190">
                  <c:v>40848.0</c:v>
                </c:pt>
                <c:pt idx="191">
                  <c:v>40878.0</c:v>
                </c:pt>
                <c:pt idx="192">
                  <c:v>40909.0</c:v>
                </c:pt>
                <c:pt idx="193">
                  <c:v>40940.0</c:v>
                </c:pt>
                <c:pt idx="194">
                  <c:v>40969.0</c:v>
                </c:pt>
                <c:pt idx="195">
                  <c:v>41000.0</c:v>
                </c:pt>
                <c:pt idx="196">
                  <c:v>41030.0</c:v>
                </c:pt>
                <c:pt idx="197">
                  <c:v>41061.0</c:v>
                </c:pt>
                <c:pt idx="198">
                  <c:v>41091.0</c:v>
                </c:pt>
                <c:pt idx="199">
                  <c:v>41122.0</c:v>
                </c:pt>
                <c:pt idx="200">
                  <c:v>41153.0</c:v>
                </c:pt>
                <c:pt idx="201">
                  <c:v>41183.0</c:v>
                </c:pt>
                <c:pt idx="202">
                  <c:v>41214.0</c:v>
                </c:pt>
                <c:pt idx="203">
                  <c:v>41244.0</c:v>
                </c:pt>
                <c:pt idx="204">
                  <c:v>41275.0</c:v>
                </c:pt>
                <c:pt idx="205">
                  <c:v>41306.0</c:v>
                </c:pt>
                <c:pt idx="206">
                  <c:v>41334.0</c:v>
                </c:pt>
                <c:pt idx="207">
                  <c:v>41365.0</c:v>
                </c:pt>
                <c:pt idx="208">
                  <c:v>41395.0</c:v>
                </c:pt>
                <c:pt idx="209">
                  <c:v>41426.0</c:v>
                </c:pt>
                <c:pt idx="210">
                  <c:v>41456.0</c:v>
                </c:pt>
                <c:pt idx="211">
                  <c:v>41487.0</c:v>
                </c:pt>
                <c:pt idx="212">
                  <c:v>41518.0</c:v>
                </c:pt>
                <c:pt idx="213">
                  <c:v>41548.0</c:v>
                </c:pt>
                <c:pt idx="214">
                  <c:v>41579.0</c:v>
                </c:pt>
                <c:pt idx="215">
                  <c:v>41609.0</c:v>
                </c:pt>
                <c:pt idx="216">
                  <c:v>41640.0</c:v>
                </c:pt>
                <c:pt idx="217">
                  <c:v>41671.0</c:v>
                </c:pt>
                <c:pt idx="218">
                  <c:v>41699.0</c:v>
                </c:pt>
                <c:pt idx="219">
                  <c:v>41730.0</c:v>
                </c:pt>
                <c:pt idx="220">
                  <c:v>41760.0</c:v>
                </c:pt>
                <c:pt idx="221">
                  <c:v>41791.0</c:v>
                </c:pt>
                <c:pt idx="222">
                  <c:v>41821.0</c:v>
                </c:pt>
                <c:pt idx="223">
                  <c:v>41852.0</c:v>
                </c:pt>
                <c:pt idx="224">
                  <c:v>41883.0</c:v>
                </c:pt>
                <c:pt idx="225">
                  <c:v>41913.0</c:v>
                </c:pt>
                <c:pt idx="226">
                  <c:v>41944.0</c:v>
                </c:pt>
                <c:pt idx="227">
                  <c:v>41974.0</c:v>
                </c:pt>
                <c:pt idx="228">
                  <c:v>42005.0</c:v>
                </c:pt>
                <c:pt idx="229">
                  <c:v>42036.0</c:v>
                </c:pt>
                <c:pt idx="230">
                  <c:v>42064.0</c:v>
                </c:pt>
                <c:pt idx="231">
                  <c:v>42095.0</c:v>
                </c:pt>
                <c:pt idx="232">
                  <c:v>42125.0</c:v>
                </c:pt>
                <c:pt idx="233">
                  <c:v>42156.0</c:v>
                </c:pt>
                <c:pt idx="234">
                  <c:v>42186.0</c:v>
                </c:pt>
                <c:pt idx="235">
                  <c:v>42217.0</c:v>
                </c:pt>
                <c:pt idx="236">
                  <c:v>42248.0</c:v>
                </c:pt>
                <c:pt idx="237">
                  <c:v>42278.0</c:v>
                </c:pt>
                <c:pt idx="238">
                  <c:v>42309.0</c:v>
                </c:pt>
                <c:pt idx="239">
                  <c:v>42339.0</c:v>
                </c:pt>
                <c:pt idx="240">
                  <c:v>42370.0</c:v>
                </c:pt>
                <c:pt idx="241">
                  <c:v>42401.0</c:v>
                </c:pt>
                <c:pt idx="242">
                  <c:v>42430.0</c:v>
                </c:pt>
                <c:pt idx="243">
                  <c:v>42461.0</c:v>
                </c:pt>
              </c:numCache>
            </c:numRef>
          </c:cat>
          <c:val>
            <c:numRef>
              <c:f>Sheet1!$C$8:$C$251</c:f>
              <c:numCache>
                <c:formatCode>General</c:formatCode>
                <c:ptCount val="244"/>
                <c:pt idx="2">
                  <c:v>12.2951</c:v>
                </c:pt>
                <c:pt idx="5">
                  <c:v>14.5932</c:v>
                </c:pt>
                <c:pt idx="8">
                  <c:v>11.9822</c:v>
                </c:pt>
                <c:pt idx="11">
                  <c:v>11.4153</c:v>
                </c:pt>
                <c:pt idx="14">
                  <c:v>11.7356</c:v>
                </c:pt>
                <c:pt idx="17">
                  <c:v>10.7034</c:v>
                </c:pt>
                <c:pt idx="20">
                  <c:v>10.4864</c:v>
                </c:pt>
                <c:pt idx="23">
                  <c:v>10.3391</c:v>
                </c:pt>
                <c:pt idx="26">
                  <c:v>8.6756</c:v>
                </c:pt>
                <c:pt idx="29">
                  <c:v>9.0754</c:v>
                </c:pt>
                <c:pt idx="32">
                  <c:v>7.9087</c:v>
                </c:pt>
                <c:pt idx="35">
                  <c:v>7.698499999999996</c:v>
                </c:pt>
                <c:pt idx="38">
                  <c:v>8.3833</c:v>
                </c:pt>
                <c:pt idx="41">
                  <c:v>6.967499999999998</c:v>
                </c:pt>
                <c:pt idx="44">
                  <c:v>10.9247</c:v>
                </c:pt>
                <c:pt idx="47">
                  <c:v>11.9602</c:v>
                </c:pt>
                <c:pt idx="50">
                  <c:v>12.3591</c:v>
                </c:pt>
                <c:pt idx="53">
                  <c:v>13.5314</c:v>
                </c:pt>
                <c:pt idx="56">
                  <c:v>13.9043</c:v>
                </c:pt>
                <c:pt idx="59">
                  <c:v>13.5809</c:v>
                </c:pt>
                <c:pt idx="62">
                  <c:v>13.7536</c:v>
                </c:pt>
                <c:pt idx="65">
                  <c:v>11.5869</c:v>
                </c:pt>
                <c:pt idx="68">
                  <c:v>7.9785</c:v>
                </c:pt>
                <c:pt idx="71">
                  <c:v>9.283300000000001</c:v>
                </c:pt>
                <c:pt idx="74">
                  <c:v>13.3821</c:v>
                </c:pt>
                <c:pt idx="77">
                  <c:v>16.8993</c:v>
                </c:pt>
                <c:pt idx="80">
                  <c:v>18.1834</c:v>
                </c:pt>
                <c:pt idx="83">
                  <c:v>16.7992</c:v>
                </c:pt>
                <c:pt idx="86">
                  <c:v>11.9412</c:v>
                </c:pt>
                <c:pt idx="89">
                  <c:v>8.3799</c:v>
                </c:pt>
                <c:pt idx="92">
                  <c:v>7.677099999999997</c:v>
                </c:pt>
                <c:pt idx="95">
                  <c:v>7.9378</c:v>
                </c:pt>
                <c:pt idx="98">
                  <c:v>10.1421</c:v>
                </c:pt>
                <c:pt idx="101">
                  <c:v>10.6224</c:v>
                </c:pt>
                <c:pt idx="104">
                  <c:v>11.724</c:v>
                </c:pt>
                <c:pt idx="107">
                  <c:v>12.9058</c:v>
                </c:pt>
                <c:pt idx="110">
                  <c:v>9.6714</c:v>
                </c:pt>
                <c:pt idx="113">
                  <c:v>10.7229</c:v>
                </c:pt>
                <c:pt idx="116">
                  <c:v>12.0565</c:v>
                </c:pt>
                <c:pt idx="119">
                  <c:v>11.4835</c:v>
                </c:pt>
                <c:pt idx="122">
                  <c:v>11.2149</c:v>
                </c:pt>
                <c:pt idx="125">
                  <c:v>10.7547</c:v>
                </c:pt>
                <c:pt idx="128">
                  <c:v>13.7602</c:v>
                </c:pt>
                <c:pt idx="131">
                  <c:v>12.929</c:v>
                </c:pt>
                <c:pt idx="134">
                  <c:v>16.8191</c:v>
                </c:pt>
                <c:pt idx="137">
                  <c:v>15.384</c:v>
                </c:pt>
                <c:pt idx="140">
                  <c:v>12.4036</c:v>
                </c:pt>
                <c:pt idx="143">
                  <c:v>14.4248</c:v>
                </c:pt>
                <c:pt idx="146">
                  <c:v>12.3434</c:v>
                </c:pt>
                <c:pt idx="149">
                  <c:v>14.3532</c:v>
                </c:pt>
                <c:pt idx="152">
                  <c:v>13.5368</c:v>
                </c:pt>
                <c:pt idx="155">
                  <c:v>9.196300000000001</c:v>
                </c:pt>
                <c:pt idx="158">
                  <c:v>7.073</c:v>
                </c:pt>
                <c:pt idx="161">
                  <c:v>5.158799999999998</c:v>
                </c:pt>
                <c:pt idx="164">
                  <c:v>4.6338</c:v>
                </c:pt>
                <c:pt idx="167">
                  <c:v>6.6182</c:v>
                </c:pt>
                <c:pt idx="170">
                  <c:v>7.2797</c:v>
                </c:pt>
                <c:pt idx="173">
                  <c:v>11.4325</c:v>
                </c:pt>
                <c:pt idx="176">
                  <c:v>9.134899999999998</c:v>
                </c:pt>
                <c:pt idx="179">
                  <c:v>10.3971</c:v>
                </c:pt>
                <c:pt idx="182">
                  <c:v>12.1386</c:v>
                </c:pt>
                <c:pt idx="185">
                  <c:v>8.4582</c:v>
                </c:pt>
                <c:pt idx="188">
                  <c:v>9.7945</c:v>
                </c:pt>
                <c:pt idx="191">
                  <c:v>10.0592</c:v>
                </c:pt>
                <c:pt idx="194">
                  <c:v>7.7564</c:v>
                </c:pt>
                <c:pt idx="197">
                  <c:v>9.0915</c:v>
                </c:pt>
                <c:pt idx="200">
                  <c:v>7.7321</c:v>
                </c:pt>
                <c:pt idx="203">
                  <c:v>6.8956</c:v>
                </c:pt>
                <c:pt idx="206">
                  <c:v>8.3754</c:v>
                </c:pt>
                <c:pt idx="209">
                  <c:v>7.860799999999998</c:v>
                </c:pt>
                <c:pt idx="212">
                  <c:v>8.6197</c:v>
                </c:pt>
                <c:pt idx="215">
                  <c:v>8.4575</c:v>
                </c:pt>
                <c:pt idx="218">
                  <c:v>8.9846</c:v>
                </c:pt>
                <c:pt idx="221">
                  <c:v>6.8787</c:v>
                </c:pt>
                <c:pt idx="224">
                  <c:v>7.0961</c:v>
                </c:pt>
                <c:pt idx="227">
                  <c:v>6.8715</c:v>
                </c:pt>
                <c:pt idx="230">
                  <c:v>5.116999999999996</c:v>
                </c:pt>
                <c:pt idx="233">
                  <c:v>5.8516</c:v>
                </c:pt>
                <c:pt idx="236">
                  <c:v>4.5476</c:v>
                </c:pt>
                <c:pt idx="239">
                  <c:v>4.9318</c:v>
                </c:pt>
              </c:numCache>
            </c:numRef>
          </c:val>
        </c:ser>
        <c:dLbls>
          <c:showLegendKey val="0"/>
          <c:showVal val="0"/>
          <c:showCatName val="0"/>
          <c:showSerName val="0"/>
          <c:showPercent val="0"/>
          <c:showBubbleSize val="0"/>
        </c:dLbls>
        <c:gapWidth val="150"/>
        <c:overlap val="40"/>
        <c:axId val="650332000"/>
        <c:axId val="776784864"/>
      </c:barChart>
      <c:lineChart>
        <c:grouping val="standard"/>
        <c:varyColors val="0"/>
        <c:ser>
          <c:idx val="0"/>
          <c:order val="0"/>
          <c:tx>
            <c:strRef>
              <c:f>Sheet1!$B$7</c:f>
              <c:strCache>
                <c:ptCount val="1"/>
                <c:pt idx="0">
                  <c:v>Mortgage advances to households</c:v>
                </c:pt>
              </c:strCache>
            </c:strRef>
          </c:tx>
          <c:spPr>
            <a:ln w="44450">
              <a:solidFill>
                <a:schemeClr val="accent1">
                  <a:shade val="95000"/>
                  <a:satMod val="105000"/>
                </a:schemeClr>
              </a:solidFill>
            </a:ln>
          </c:spPr>
          <c:marker>
            <c:symbol val="none"/>
          </c:marker>
          <c:cat>
            <c:numRef>
              <c:f>Sheet1!$A$8:$A$251</c:f>
              <c:numCache>
                <c:formatCode>mmm\-yy</c:formatCode>
                <c:ptCount val="244"/>
                <c:pt idx="0">
                  <c:v>35065.0</c:v>
                </c:pt>
                <c:pt idx="1">
                  <c:v>35096.0</c:v>
                </c:pt>
                <c:pt idx="2">
                  <c:v>35125.0</c:v>
                </c:pt>
                <c:pt idx="3">
                  <c:v>35156.0</c:v>
                </c:pt>
                <c:pt idx="4">
                  <c:v>35186.0</c:v>
                </c:pt>
                <c:pt idx="5">
                  <c:v>35217.0</c:v>
                </c:pt>
                <c:pt idx="6">
                  <c:v>35247.0</c:v>
                </c:pt>
                <c:pt idx="7">
                  <c:v>35278.0</c:v>
                </c:pt>
                <c:pt idx="8">
                  <c:v>35309.0</c:v>
                </c:pt>
                <c:pt idx="9">
                  <c:v>35339.0</c:v>
                </c:pt>
                <c:pt idx="10">
                  <c:v>35370.0</c:v>
                </c:pt>
                <c:pt idx="11">
                  <c:v>35400.0</c:v>
                </c:pt>
                <c:pt idx="12">
                  <c:v>35431.0</c:v>
                </c:pt>
                <c:pt idx="13">
                  <c:v>35462.0</c:v>
                </c:pt>
                <c:pt idx="14">
                  <c:v>35490.0</c:v>
                </c:pt>
                <c:pt idx="15">
                  <c:v>35521.0</c:v>
                </c:pt>
                <c:pt idx="16">
                  <c:v>35551.0</c:v>
                </c:pt>
                <c:pt idx="17">
                  <c:v>35582.0</c:v>
                </c:pt>
                <c:pt idx="18">
                  <c:v>35612.0</c:v>
                </c:pt>
                <c:pt idx="19">
                  <c:v>35643.0</c:v>
                </c:pt>
                <c:pt idx="20">
                  <c:v>35674.0</c:v>
                </c:pt>
                <c:pt idx="21">
                  <c:v>35704.0</c:v>
                </c:pt>
                <c:pt idx="22">
                  <c:v>35735.0</c:v>
                </c:pt>
                <c:pt idx="23">
                  <c:v>35765.0</c:v>
                </c:pt>
                <c:pt idx="24">
                  <c:v>35796.0</c:v>
                </c:pt>
                <c:pt idx="25">
                  <c:v>35827.0</c:v>
                </c:pt>
                <c:pt idx="26">
                  <c:v>35855.0</c:v>
                </c:pt>
                <c:pt idx="27">
                  <c:v>35886.0</c:v>
                </c:pt>
                <c:pt idx="28">
                  <c:v>35916.0</c:v>
                </c:pt>
                <c:pt idx="29">
                  <c:v>35947.0</c:v>
                </c:pt>
                <c:pt idx="30">
                  <c:v>35977.0</c:v>
                </c:pt>
                <c:pt idx="31">
                  <c:v>36008.0</c:v>
                </c:pt>
                <c:pt idx="32">
                  <c:v>36039.0</c:v>
                </c:pt>
                <c:pt idx="33">
                  <c:v>36069.0</c:v>
                </c:pt>
                <c:pt idx="34">
                  <c:v>36100.0</c:v>
                </c:pt>
                <c:pt idx="35">
                  <c:v>36130.0</c:v>
                </c:pt>
                <c:pt idx="36">
                  <c:v>36161.0</c:v>
                </c:pt>
                <c:pt idx="37">
                  <c:v>36192.0</c:v>
                </c:pt>
                <c:pt idx="38">
                  <c:v>36220.0</c:v>
                </c:pt>
                <c:pt idx="39">
                  <c:v>36251.0</c:v>
                </c:pt>
                <c:pt idx="40">
                  <c:v>36281.0</c:v>
                </c:pt>
                <c:pt idx="41">
                  <c:v>36312.0</c:v>
                </c:pt>
                <c:pt idx="42">
                  <c:v>36342.0</c:v>
                </c:pt>
                <c:pt idx="43">
                  <c:v>36373.0</c:v>
                </c:pt>
                <c:pt idx="44">
                  <c:v>36404.0</c:v>
                </c:pt>
                <c:pt idx="45">
                  <c:v>36434.0</c:v>
                </c:pt>
                <c:pt idx="46">
                  <c:v>36465.0</c:v>
                </c:pt>
                <c:pt idx="47">
                  <c:v>36495.0</c:v>
                </c:pt>
                <c:pt idx="48">
                  <c:v>36526.0</c:v>
                </c:pt>
                <c:pt idx="49">
                  <c:v>36557.0</c:v>
                </c:pt>
                <c:pt idx="50">
                  <c:v>36586.0</c:v>
                </c:pt>
                <c:pt idx="51">
                  <c:v>36617.0</c:v>
                </c:pt>
                <c:pt idx="52">
                  <c:v>36647.0</c:v>
                </c:pt>
                <c:pt idx="53">
                  <c:v>36678.0</c:v>
                </c:pt>
                <c:pt idx="54">
                  <c:v>36708.0</c:v>
                </c:pt>
                <c:pt idx="55">
                  <c:v>36739.0</c:v>
                </c:pt>
                <c:pt idx="56">
                  <c:v>36770.0</c:v>
                </c:pt>
                <c:pt idx="57">
                  <c:v>36800.0</c:v>
                </c:pt>
                <c:pt idx="58">
                  <c:v>36831.0</c:v>
                </c:pt>
                <c:pt idx="59">
                  <c:v>36861.0</c:v>
                </c:pt>
                <c:pt idx="60">
                  <c:v>36892.0</c:v>
                </c:pt>
                <c:pt idx="61">
                  <c:v>36923.0</c:v>
                </c:pt>
                <c:pt idx="62">
                  <c:v>36951.0</c:v>
                </c:pt>
                <c:pt idx="63">
                  <c:v>36982.0</c:v>
                </c:pt>
                <c:pt idx="64">
                  <c:v>37012.0</c:v>
                </c:pt>
                <c:pt idx="65">
                  <c:v>37043.0</c:v>
                </c:pt>
                <c:pt idx="66">
                  <c:v>37073.0</c:v>
                </c:pt>
                <c:pt idx="67">
                  <c:v>37104.0</c:v>
                </c:pt>
                <c:pt idx="68">
                  <c:v>37135.0</c:v>
                </c:pt>
                <c:pt idx="69">
                  <c:v>37165.0</c:v>
                </c:pt>
                <c:pt idx="70">
                  <c:v>37196.0</c:v>
                </c:pt>
                <c:pt idx="71">
                  <c:v>37226.0</c:v>
                </c:pt>
                <c:pt idx="72">
                  <c:v>37257.0</c:v>
                </c:pt>
                <c:pt idx="73">
                  <c:v>37288.0</c:v>
                </c:pt>
                <c:pt idx="74">
                  <c:v>37316.0</c:v>
                </c:pt>
                <c:pt idx="75">
                  <c:v>37347.0</c:v>
                </c:pt>
                <c:pt idx="76">
                  <c:v>37377.0</c:v>
                </c:pt>
                <c:pt idx="77">
                  <c:v>37408.0</c:v>
                </c:pt>
                <c:pt idx="78">
                  <c:v>37438.0</c:v>
                </c:pt>
                <c:pt idx="79">
                  <c:v>37469.0</c:v>
                </c:pt>
                <c:pt idx="80">
                  <c:v>37500.0</c:v>
                </c:pt>
                <c:pt idx="81">
                  <c:v>37530.0</c:v>
                </c:pt>
                <c:pt idx="82">
                  <c:v>37561.0</c:v>
                </c:pt>
                <c:pt idx="83">
                  <c:v>37591.0</c:v>
                </c:pt>
                <c:pt idx="84">
                  <c:v>37622.0</c:v>
                </c:pt>
                <c:pt idx="85">
                  <c:v>37653.0</c:v>
                </c:pt>
                <c:pt idx="86">
                  <c:v>37681.0</c:v>
                </c:pt>
                <c:pt idx="87">
                  <c:v>37712.0</c:v>
                </c:pt>
                <c:pt idx="88">
                  <c:v>37742.0</c:v>
                </c:pt>
                <c:pt idx="89">
                  <c:v>37773.0</c:v>
                </c:pt>
                <c:pt idx="90">
                  <c:v>37803.0</c:v>
                </c:pt>
                <c:pt idx="91">
                  <c:v>37834.0</c:v>
                </c:pt>
                <c:pt idx="92">
                  <c:v>37865.0</c:v>
                </c:pt>
                <c:pt idx="93">
                  <c:v>37895.0</c:v>
                </c:pt>
                <c:pt idx="94">
                  <c:v>37926.0</c:v>
                </c:pt>
                <c:pt idx="95">
                  <c:v>37956.0</c:v>
                </c:pt>
                <c:pt idx="96">
                  <c:v>37987.0</c:v>
                </c:pt>
                <c:pt idx="97">
                  <c:v>38018.0</c:v>
                </c:pt>
                <c:pt idx="98">
                  <c:v>38047.0</c:v>
                </c:pt>
                <c:pt idx="99">
                  <c:v>38078.0</c:v>
                </c:pt>
                <c:pt idx="100">
                  <c:v>38108.0</c:v>
                </c:pt>
                <c:pt idx="101">
                  <c:v>38139.0</c:v>
                </c:pt>
                <c:pt idx="102">
                  <c:v>38169.0</c:v>
                </c:pt>
                <c:pt idx="103">
                  <c:v>38200.0</c:v>
                </c:pt>
                <c:pt idx="104">
                  <c:v>38231.0</c:v>
                </c:pt>
                <c:pt idx="105">
                  <c:v>38261.0</c:v>
                </c:pt>
                <c:pt idx="106">
                  <c:v>38292.0</c:v>
                </c:pt>
                <c:pt idx="107">
                  <c:v>38322.0</c:v>
                </c:pt>
                <c:pt idx="108">
                  <c:v>38353.0</c:v>
                </c:pt>
                <c:pt idx="109">
                  <c:v>38384.0</c:v>
                </c:pt>
                <c:pt idx="110">
                  <c:v>38412.0</c:v>
                </c:pt>
                <c:pt idx="111">
                  <c:v>38443.0</c:v>
                </c:pt>
                <c:pt idx="112">
                  <c:v>38473.0</c:v>
                </c:pt>
                <c:pt idx="113">
                  <c:v>38504.0</c:v>
                </c:pt>
                <c:pt idx="114">
                  <c:v>38534.0</c:v>
                </c:pt>
                <c:pt idx="115">
                  <c:v>38565.0</c:v>
                </c:pt>
                <c:pt idx="116">
                  <c:v>38596.0</c:v>
                </c:pt>
                <c:pt idx="117">
                  <c:v>38626.0</c:v>
                </c:pt>
                <c:pt idx="118">
                  <c:v>38657.0</c:v>
                </c:pt>
                <c:pt idx="119">
                  <c:v>38687.0</c:v>
                </c:pt>
                <c:pt idx="120">
                  <c:v>38718.0</c:v>
                </c:pt>
                <c:pt idx="121">
                  <c:v>38749.0</c:v>
                </c:pt>
                <c:pt idx="122">
                  <c:v>38777.0</c:v>
                </c:pt>
                <c:pt idx="123">
                  <c:v>38808.0</c:v>
                </c:pt>
                <c:pt idx="124">
                  <c:v>38838.0</c:v>
                </c:pt>
                <c:pt idx="125">
                  <c:v>38869.0</c:v>
                </c:pt>
                <c:pt idx="126">
                  <c:v>38899.0</c:v>
                </c:pt>
                <c:pt idx="127">
                  <c:v>38930.0</c:v>
                </c:pt>
                <c:pt idx="128">
                  <c:v>38961.0</c:v>
                </c:pt>
                <c:pt idx="129">
                  <c:v>38991.0</c:v>
                </c:pt>
                <c:pt idx="130">
                  <c:v>39022.0</c:v>
                </c:pt>
                <c:pt idx="131">
                  <c:v>39052.0</c:v>
                </c:pt>
                <c:pt idx="132">
                  <c:v>39083.0</c:v>
                </c:pt>
                <c:pt idx="133">
                  <c:v>39114.0</c:v>
                </c:pt>
                <c:pt idx="134">
                  <c:v>39142.0</c:v>
                </c:pt>
                <c:pt idx="135">
                  <c:v>39173.0</c:v>
                </c:pt>
                <c:pt idx="136">
                  <c:v>39203.0</c:v>
                </c:pt>
                <c:pt idx="137">
                  <c:v>39234.0</c:v>
                </c:pt>
                <c:pt idx="138">
                  <c:v>39264.0</c:v>
                </c:pt>
                <c:pt idx="139">
                  <c:v>39295.0</c:v>
                </c:pt>
                <c:pt idx="140">
                  <c:v>39326.0</c:v>
                </c:pt>
                <c:pt idx="141">
                  <c:v>39356.0</c:v>
                </c:pt>
                <c:pt idx="142">
                  <c:v>39387.0</c:v>
                </c:pt>
                <c:pt idx="143">
                  <c:v>39417.0</c:v>
                </c:pt>
                <c:pt idx="144">
                  <c:v>39448.0</c:v>
                </c:pt>
                <c:pt idx="145">
                  <c:v>39479.0</c:v>
                </c:pt>
                <c:pt idx="146">
                  <c:v>39508.0</c:v>
                </c:pt>
                <c:pt idx="147">
                  <c:v>39539.0</c:v>
                </c:pt>
                <c:pt idx="148">
                  <c:v>39569.0</c:v>
                </c:pt>
                <c:pt idx="149">
                  <c:v>39600.0</c:v>
                </c:pt>
                <c:pt idx="150">
                  <c:v>39630.0</c:v>
                </c:pt>
                <c:pt idx="151">
                  <c:v>39661.0</c:v>
                </c:pt>
                <c:pt idx="152">
                  <c:v>39692.0</c:v>
                </c:pt>
                <c:pt idx="153">
                  <c:v>39722.0</c:v>
                </c:pt>
                <c:pt idx="154">
                  <c:v>39753.0</c:v>
                </c:pt>
                <c:pt idx="155">
                  <c:v>39783.0</c:v>
                </c:pt>
                <c:pt idx="156">
                  <c:v>39814.0</c:v>
                </c:pt>
                <c:pt idx="157">
                  <c:v>39845.0</c:v>
                </c:pt>
                <c:pt idx="158">
                  <c:v>39873.0</c:v>
                </c:pt>
                <c:pt idx="159">
                  <c:v>39904.0</c:v>
                </c:pt>
                <c:pt idx="160">
                  <c:v>39934.0</c:v>
                </c:pt>
                <c:pt idx="161">
                  <c:v>39965.0</c:v>
                </c:pt>
                <c:pt idx="162">
                  <c:v>39995.0</c:v>
                </c:pt>
                <c:pt idx="163">
                  <c:v>40026.0</c:v>
                </c:pt>
                <c:pt idx="164">
                  <c:v>40057.0</c:v>
                </c:pt>
                <c:pt idx="165">
                  <c:v>40087.0</c:v>
                </c:pt>
                <c:pt idx="166">
                  <c:v>40118.0</c:v>
                </c:pt>
                <c:pt idx="167">
                  <c:v>40148.0</c:v>
                </c:pt>
                <c:pt idx="168">
                  <c:v>40179.0</c:v>
                </c:pt>
                <c:pt idx="169">
                  <c:v>40210.0</c:v>
                </c:pt>
                <c:pt idx="170">
                  <c:v>40238.0</c:v>
                </c:pt>
                <c:pt idx="171">
                  <c:v>40269.0</c:v>
                </c:pt>
                <c:pt idx="172">
                  <c:v>40299.0</c:v>
                </c:pt>
                <c:pt idx="173">
                  <c:v>40330.0</c:v>
                </c:pt>
                <c:pt idx="174">
                  <c:v>40360.0</c:v>
                </c:pt>
                <c:pt idx="175">
                  <c:v>40391.0</c:v>
                </c:pt>
                <c:pt idx="176">
                  <c:v>40422.0</c:v>
                </c:pt>
                <c:pt idx="177">
                  <c:v>40452.0</c:v>
                </c:pt>
                <c:pt idx="178">
                  <c:v>40483.0</c:v>
                </c:pt>
                <c:pt idx="179">
                  <c:v>40513.0</c:v>
                </c:pt>
                <c:pt idx="180">
                  <c:v>40544.0</c:v>
                </c:pt>
                <c:pt idx="181">
                  <c:v>40575.0</c:v>
                </c:pt>
                <c:pt idx="182">
                  <c:v>40603.0</c:v>
                </c:pt>
                <c:pt idx="183">
                  <c:v>40634.0</c:v>
                </c:pt>
                <c:pt idx="184">
                  <c:v>40664.0</c:v>
                </c:pt>
                <c:pt idx="185">
                  <c:v>40695.0</c:v>
                </c:pt>
                <c:pt idx="186">
                  <c:v>40725.0</c:v>
                </c:pt>
                <c:pt idx="187">
                  <c:v>40756.0</c:v>
                </c:pt>
                <c:pt idx="188">
                  <c:v>40787.0</c:v>
                </c:pt>
                <c:pt idx="189">
                  <c:v>40817.0</c:v>
                </c:pt>
                <c:pt idx="190">
                  <c:v>40848.0</c:v>
                </c:pt>
                <c:pt idx="191">
                  <c:v>40878.0</c:v>
                </c:pt>
                <c:pt idx="192">
                  <c:v>40909.0</c:v>
                </c:pt>
                <c:pt idx="193">
                  <c:v>40940.0</c:v>
                </c:pt>
                <c:pt idx="194">
                  <c:v>40969.0</c:v>
                </c:pt>
                <c:pt idx="195">
                  <c:v>41000.0</c:v>
                </c:pt>
                <c:pt idx="196">
                  <c:v>41030.0</c:v>
                </c:pt>
                <c:pt idx="197">
                  <c:v>41061.0</c:v>
                </c:pt>
                <c:pt idx="198">
                  <c:v>41091.0</c:v>
                </c:pt>
                <c:pt idx="199">
                  <c:v>41122.0</c:v>
                </c:pt>
                <c:pt idx="200">
                  <c:v>41153.0</c:v>
                </c:pt>
                <c:pt idx="201">
                  <c:v>41183.0</c:v>
                </c:pt>
                <c:pt idx="202">
                  <c:v>41214.0</c:v>
                </c:pt>
                <c:pt idx="203">
                  <c:v>41244.0</c:v>
                </c:pt>
                <c:pt idx="204">
                  <c:v>41275.0</c:v>
                </c:pt>
                <c:pt idx="205">
                  <c:v>41306.0</c:v>
                </c:pt>
                <c:pt idx="206">
                  <c:v>41334.0</c:v>
                </c:pt>
                <c:pt idx="207">
                  <c:v>41365.0</c:v>
                </c:pt>
                <c:pt idx="208">
                  <c:v>41395.0</c:v>
                </c:pt>
                <c:pt idx="209">
                  <c:v>41426.0</c:v>
                </c:pt>
                <c:pt idx="210">
                  <c:v>41456.0</c:v>
                </c:pt>
                <c:pt idx="211">
                  <c:v>41487.0</c:v>
                </c:pt>
                <c:pt idx="212">
                  <c:v>41518.0</c:v>
                </c:pt>
                <c:pt idx="213">
                  <c:v>41548.0</c:v>
                </c:pt>
                <c:pt idx="214">
                  <c:v>41579.0</c:v>
                </c:pt>
                <c:pt idx="215">
                  <c:v>41609.0</c:v>
                </c:pt>
                <c:pt idx="216">
                  <c:v>41640.0</c:v>
                </c:pt>
                <c:pt idx="217">
                  <c:v>41671.0</c:v>
                </c:pt>
                <c:pt idx="218">
                  <c:v>41699.0</c:v>
                </c:pt>
                <c:pt idx="219">
                  <c:v>41730.0</c:v>
                </c:pt>
                <c:pt idx="220">
                  <c:v>41760.0</c:v>
                </c:pt>
                <c:pt idx="221">
                  <c:v>41791.0</c:v>
                </c:pt>
                <c:pt idx="222">
                  <c:v>41821.0</c:v>
                </c:pt>
                <c:pt idx="223">
                  <c:v>41852.0</c:v>
                </c:pt>
                <c:pt idx="224">
                  <c:v>41883.0</c:v>
                </c:pt>
                <c:pt idx="225">
                  <c:v>41913.0</c:v>
                </c:pt>
                <c:pt idx="226">
                  <c:v>41944.0</c:v>
                </c:pt>
                <c:pt idx="227">
                  <c:v>41974.0</c:v>
                </c:pt>
                <c:pt idx="228">
                  <c:v>42005.0</c:v>
                </c:pt>
                <c:pt idx="229">
                  <c:v>42036.0</c:v>
                </c:pt>
                <c:pt idx="230">
                  <c:v>42064.0</c:v>
                </c:pt>
                <c:pt idx="231">
                  <c:v>42095.0</c:v>
                </c:pt>
                <c:pt idx="232">
                  <c:v>42125.0</c:v>
                </c:pt>
                <c:pt idx="233">
                  <c:v>42156.0</c:v>
                </c:pt>
                <c:pt idx="234">
                  <c:v>42186.0</c:v>
                </c:pt>
                <c:pt idx="235">
                  <c:v>42217.0</c:v>
                </c:pt>
                <c:pt idx="236">
                  <c:v>42248.0</c:v>
                </c:pt>
                <c:pt idx="237">
                  <c:v>42278.0</c:v>
                </c:pt>
                <c:pt idx="238">
                  <c:v>42309.0</c:v>
                </c:pt>
                <c:pt idx="239">
                  <c:v>42339.0</c:v>
                </c:pt>
                <c:pt idx="240">
                  <c:v>42370.0</c:v>
                </c:pt>
                <c:pt idx="241">
                  <c:v>42401.0</c:v>
                </c:pt>
                <c:pt idx="242">
                  <c:v>42430.0</c:v>
                </c:pt>
                <c:pt idx="243">
                  <c:v>42461.0</c:v>
                </c:pt>
              </c:numCache>
            </c:numRef>
          </c:cat>
          <c:val>
            <c:numRef>
              <c:f>Sheet1!$B$8:$B$251</c:f>
              <c:numCache>
                <c:formatCode>General</c:formatCode>
                <c:ptCount val="244"/>
                <c:pt idx="0">
                  <c:v>15.8475</c:v>
                </c:pt>
                <c:pt idx="1">
                  <c:v>15.5475</c:v>
                </c:pt>
                <c:pt idx="2">
                  <c:v>16.0861</c:v>
                </c:pt>
                <c:pt idx="3">
                  <c:v>15.9716</c:v>
                </c:pt>
                <c:pt idx="4">
                  <c:v>16.0229</c:v>
                </c:pt>
                <c:pt idx="5">
                  <c:v>15.6684</c:v>
                </c:pt>
                <c:pt idx="6">
                  <c:v>16.3836</c:v>
                </c:pt>
                <c:pt idx="7">
                  <c:v>16.0755</c:v>
                </c:pt>
                <c:pt idx="8">
                  <c:v>16.1807</c:v>
                </c:pt>
                <c:pt idx="9">
                  <c:v>15.9524</c:v>
                </c:pt>
                <c:pt idx="10">
                  <c:v>15.1286</c:v>
                </c:pt>
                <c:pt idx="11">
                  <c:v>14.7865</c:v>
                </c:pt>
                <c:pt idx="12">
                  <c:v>14.7696</c:v>
                </c:pt>
                <c:pt idx="13">
                  <c:v>14.4329</c:v>
                </c:pt>
                <c:pt idx="14">
                  <c:v>13.9536</c:v>
                </c:pt>
                <c:pt idx="15">
                  <c:v>14.0252</c:v>
                </c:pt>
                <c:pt idx="16">
                  <c:v>13.3565</c:v>
                </c:pt>
                <c:pt idx="17">
                  <c:v>12.686</c:v>
                </c:pt>
                <c:pt idx="18">
                  <c:v>11.0163</c:v>
                </c:pt>
                <c:pt idx="19">
                  <c:v>10.8717</c:v>
                </c:pt>
                <c:pt idx="20">
                  <c:v>10.0508</c:v>
                </c:pt>
                <c:pt idx="21">
                  <c:v>9.568300000000001</c:v>
                </c:pt>
                <c:pt idx="22">
                  <c:v>11.8345</c:v>
                </c:pt>
                <c:pt idx="23">
                  <c:v>11.4584</c:v>
                </c:pt>
                <c:pt idx="24">
                  <c:v>11.7868</c:v>
                </c:pt>
                <c:pt idx="25">
                  <c:v>12.0581</c:v>
                </c:pt>
                <c:pt idx="26">
                  <c:v>9.1507</c:v>
                </c:pt>
                <c:pt idx="27">
                  <c:v>9.726299999999998</c:v>
                </c:pt>
                <c:pt idx="28">
                  <c:v>8.773</c:v>
                </c:pt>
                <c:pt idx="29">
                  <c:v>9.0601</c:v>
                </c:pt>
                <c:pt idx="30">
                  <c:v>9.6345</c:v>
                </c:pt>
                <c:pt idx="31">
                  <c:v>9.1999</c:v>
                </c:pt>
                <c:pt idx="32">
                  <c:v>9.249799999999998</c:v>
                </c:pt>
                <c:pt idx="33">
                  <c:v>9.7326</c:v>
                </c:pt>
                <c:pt idx="34">
                  <c:v>6.5837</c:v>
                </c:pt>
                <c:pt idx="35">
                  <c:v>5.5806</c:v>
                </c:pt>
                <c:pt idx="36">
                  <c:v>4.6133</c:v>
                </c:pt>
                <c:pt idx="37">
                  <c:v>3.477</c:v>
                </c:pt>
                <c:pt idx="38">
                  <c:v>4.9356</c:v>
                </c:pt>
                <c:pt idx="39">
                  <c:v>3.5652</c:v>
                </c:pt>
                <c:pt idx="40">
                  <c:v>3.6411</c:v>
                </c:pt>
                <c:pt idx="41">
                  <c:v>2.9227</c:v>
                </c:pt>
                <c:pt idx="42">
                  <c:v>1.9684</c:v>
                </c:pt>
                <c:pt idx="43">
                  <c:v>1.2788</c:v>
                </c:pt>
                <c:pt idx="44">
                  <c:v>0.8403</c:v>
                </c:pt>
                <c:pt idx="45">
                  <c:v>-0.7169</c:v>
                </c:pt>
                <c:pt idx="46">
                  <c:v>-0.2881</c:v>
                </c:pt>
                <c:pt idx="47">
                  <c:v>0.4133</c:v>
                </c:pt>
                <c:pt idx="48">
                  <c:v>0.2841</c:v>
                </c:pt>
                <c:pt idx="49">
                  <c:v>0.6997</c:v>
                </c:pt>
                <c:pt idx="50">
                  <c:v>1.2532</c:v>
                </c:pt>
                <c:pt idx="51">
                  <c:v>2.0911</c:v>
                </c:pt>
                <c:pt idx="52">
                  <c:v>2.6926</c:v>
                </c:pt>
                <c:pt idx="53">
                  <c:v>4.4799</c:v>
                </c:pt>
                <c:pt idx="54">
                  <c:v>6.2872</c:v>
                </c:pt>
                <c:pt idx="55">
                  <c:v>7.051</c:v>
                </c:pt>
                <c:pt idx="56">
                  <c:v>7.7492</c:v>
                </c:pt>
                <c:pt idx="57">
                  <c:v>9.0124</c:v>
                </c:pt>
                <c:pt idx="58">
                  <c:v>10.0151</c:v>
                </c:pt>
                <c:pt idx="59">
                  <c:v>10.4257</c:v>
                </c:pt>
                <c:pt idx="60">
                  <c:v>6.8126</c:v>
                </c:pt>
                <c:pt idx="61">
                  <c:v>7.0184</c:v>
                </c:pt>
                <c:pt idx="62">
                  <c:v>7.7223</c:v>
                </c:pt>
                <c:pt idx="63">
                  <c:v>6.9301</c:v>
                </c:pt>
                <c:pt idx="64">
                  <c:v>7.6357</c:v>
                </c:pt>
                <c:pt idx="65">
                  <c:v>6.2634</c:v>
                </c:pt>
                <c:pt idx="66">
                  <c:v>5.8097</c:v>
                </c:pt>
                <c:pt idx="67">
                  <c:v>6.1457</c:v>
                </c:pt>
                <c:pt idx="68">
                  <c:v>6.2084</c:v>
                </c:pt>
                <c:pt idx="69">
                  <c:v>6.0481</c:v>
                </c:pt>
                <c:pt idx="70">
                  <c:v>5.4851</c:v>
                </c:pt>
                <c:pt idx="71">
                  <c:v>6.5018</c:v>
                </c:pt>
                <c:pt idx="72">
                  <c:v>8.3012</c:v>
                </c:pt>
                <c:pt idx="73">
                  <c:v>9.4677</c:v>
                </c:pt>
                <c:pt idx="74">
                  <c:v>9.0599</c:v>
                </c:pt>
                <c:pt idx="75">
                  <c:v>10.5469</c:v>
                </c:pt>
                <c:pt idx="76">
                  <c:v>10.4037</c:v>
                </c:pt>
                <c:pt idx="77">
                  <c:v>11.7762</c:v>
                </c:pt>
                <c:pt idx="78">
                  <c:v>10.7072</c:v>
                </c:pt>
                <c:pt idx="79">
                  <c:v>9.9814</c:v>
                </c:pt>
                <c:pt idx="80">
                  <c:v>8.94</c:v>
                </c:pt>
                <c:pt idx="81">
                  <c:v>10.4712</c:v>
                </c:pt>
                <c:pt idx="82">
                  <c:v>11.0306</c:v>
                </c:pt>
                <c:pt idx="83">
                  <c:v>9.306</c:v>
                </c:pt>
                <c:pt idx="84">
                  <c:v>12.7381</c:v>
                </c:pt>
                <c:pt idx="85">
                  <c:v>11.6525</c:v>
                </c:pt>
                <c:pt idx="86">
                  <c:v>11.8812</c:v>
                </c:pt>
                <c:pt idx="87">
                  <c:v>11.3746</c:v>
                </c:pt>
                <c:pt idx="88">
                  <c:v>11.6079</c:v>
                </c:pt>
                <c:pt idx="89">
                  <c:v>10.3384</c:v>
                </c:pt>
                <c:pt idx="90">
                  <c:v>11.871</c:v>
                </c:pt>
                <c:pt idx="91">
                  <c:v>12.9958</c:v>
                </c:pt>
                <c:pt idx="92">
                  <c:v>14.5462</c:v>
                </c:pt>
                <c:pt idx="93">
                  <c:v>13.0066</c:v>
                </c:pt>
                <c:pt idx="94">
                  <c:v>11.2865</c:v>
                </c:pt>
                <c:pt idx="95">
                  <c:v>12.7273</c:v>
                </c:pt>
                <c:pt idx="96">
                  <c:v>17.3146</c:v>
                </c:pt>
                <c:pt idx="97">
                  <c:v>18.1326</c:v>
                </c:pt>
                <c:pt idx="98">
                  <c:v>19.242</c:v>
                </c:pt>
                <c:pt idx="99">
                  <c:v>19.3895</c:v>
                </c:pt>
                <c:pt idx="100">
                  <c:v>19.8546</c:v>
                </c:pt>
                <c:pt idx="101">
                  <c:v>21.3633</c:v>
                </c:pt>
                <c:pt idx="102">
                  <c:v>21.7413</c:v>
                </c:pt>
                <c:pt idx="103">
                  <c:v>22.4709</c:v>
                </c:pt>
                <c:pt idx="104">
                  <c:v>23.447</c:v>
                </c:pt>
                <c:pt idx="105">
                  <c:v>25.6334</c:v>
                </c:pt>
                <c:pt idx="106">
                  <c:v>30.6994</c:v>
                </c:pt>
                <c:pt idx="107">
                  <c:v>30.7582</c:v>
                </c:pt>
                <c:pt idx="108">
                  <c:v>19.5159</c:v>
                </c:pt>
                <c:pt idx="109">
                  <c:v>17.9874</c:v>
                </c:pt>
                <c:pt idx="110">
                  <c:v>19.5273</c:v>
                </c:pt>
                <c:pt idx="111">
                  <c:v>20.0184</c:v>
                </c:pt>
                <c:pt idx="112">
                  <c:v>19.8303</c:v>
                </c:pt>
                <c:pt idx="113">
                  <c:v>20.6533</c:v>
                </c:pt>
                <c:pt idx="114">
                  <c:v>21.4723</c:v>
                </c:pt>
                <c:pt idx="115">
                  <c:v>22.173</c:v>
                </c:pt>
                <c:pt idx="116">
                  <c:v>22.1372</c:v>
                </c:pt>
                <c:pt idx="117">
                  <c:v>21.8902</c:v>
                </c:pt>
                <c:pt idx="118">
                  <c:v>20.304</c:v>
                </c:pt>
                <c:pt idx="119">
                  <c:v>21.0037</c:v>
                </c:pt>
                <c:pt idx="120">
                  <c:v>26.96569999999995</c:v>
                </c:pt>
                <c:pt idx="121">
                  <c:v>29.3532</c:v>
                </c:pt>
                <c:pt idx="122">
                  <c:v>28.067</c:v>
                </c:pt>
                <c:pt idx="123">
                  <c:v>27.9481</c:v>
                </c:pt>
                <c:pt idx="124">
                  <c:v>29.0301</c:v>
                </c:pt>
                <c:pt idx="125">
                  <c:v>28.2219</c:v>
                </c:pt>
                <c:pt idx="126">
                  <c:v>28.0742</c:v>
                </c:pt>
                <c:pt idx="127">
                  <c:v>28.3723</c:v>
                </c:pt>
                <c:pt idx="128">
                  <c:v>28.6644</c:v>
                </c:pt>
                <c:pt idx="129">
                  <c:v>28.2672</c:v>
                </c:pt>
                <c:pt idx="130">
                  <c:v>27.7242</c:v>
                </c:pt>
                <c:pt idx="131">
                  <c:v>27.4482</c:v>
                </c:pt>
                <c:pt idx="132">
                  <c:v>27.9424</c:v>
                </c:pt>
                <c:pt idx="133">
                  <c:v>27.0276</c:v>
                </c:pt>
                <c:pt idx="134">
                  <c:v>25.6623</c:v>
                </c:pt>
                <c:pt idx="135">
                  <c:v>25.6965</c:v>
                </c:pt>
                <c:pt idx="136">
                  <c:v>25.6421</c:v>
                </c:pt>
                <c:pt idx="137">
                  <c:v>25.4935</c:v>
                </c:pt>
                <c:pt idx="138">
                  <c:v>25.1766</c:v>
                </c:pt>
                <c:pt idx="139">
                  <c:v>24.2972</c:v>
                </c:pt>
                <c:pt idx="140">
                  <c:v>23.6197</c:v>
                </c:pt>
                <c:pt idx="141">
                  <c:v>23.2718</c:v>
                </c:pt>
                <c:pt idx="142">
                  <c:v>21.8824</c:v>
                </c:pt>
                <c:pt idx="143">
                  <c:v>21.4251</c:v>
                </c:pt>
                <c:pt idx="144">
                  <c:v>29.0895</c:v>
                </c:pt>
                <c:pt idx="145">
                  <c:v>29.5549</c:v>
                </c:pt>
                <c:pt idx="146">
                  <c:v>29.7169</c:v>
                </c:pt>
                <c:pt idx="147">
                  <c:v>27.7409</c:v>
                </c:pt>
                <c:pt idx="148">
                  <c:v>26.0289</c:v>
                </c:pt>
                <c:pt idx="149">
                  <c:v>24.7643</c:v>
                </c:pt>
                <c:pt idx="150">
                  <c:v>23.6287</c:v>
                </c:pt>
                <c:pt idx="151">
                  <c:v>21.9054</c:v>
                </c:pt>
                <c:pt idx="152">
                  <c:v>20.6448</c:v>
                </c:pt>
                <c:pt idx="153">
                  <c:v>19.9188</c:v>
                </c:pt>
                <c:pt idx="154">
                  <c:v>19.8577</c:v>
                </c:pt>
                <c:pt idx="155">
                  <c:v>18.5635</c:v>
                </c:pt>
                <c:pt idx="156">
                  <c:v>9.8854</c:v>
                </c:pt>
                <c:pt idx="157">
                  <c:v>8.3651</c:v>
                </c:pt>
                <c:pt idx="158">
                  <c:v>7.9118</c:v>
                </c:pt>
                <c:pt idx="159">
                  <c:v>7.732</c:v>
                </c:pt>
                <c:pt idx="160">
                  <c:v>7.5802</c:v>
                </c:pt>
                <c:pt idx="161">
                  <c:v>6.859999999999998</c:v>
                </c:pt>
                <c:pt idx="162">
                  <c:v>5.6537</c:v>
                </c:pt>
                <c:pt idx="163">
                  <c:v>5.3119</c:v>
                </c:pt>
                <c:pt idx="164">
                  <c:v>4.8917</c:v>
                </c:pt>
                <c:pt idx="165">
                  <c:v>4.0882</c:v>
                </c:pt>
                <c:pt idx="166">
                  <c:v>3.6066</c:v>
                </c:pt>
                <c:pt idx="167">
                  <c:v>3.8413</c:v>
                </c:pt>
                <c:pt idx="168">
                  <c:v>3.8533</c:v>
                </c:pt>
                <c:pt idx="169">
                  <c:v>4.2753</c:v>
                </c:pt>
                <c:pt idx="170">
                  <c:v>4.1082</c:v>
                </c:pt>
                <c:pt idx="171">
                  <c:v>4.3518</c:v>
                </c:pt>
                <c:pt idx="172">
                  <c:v>3.9712</c:v>
                </c:pt>
                <c:pt idx="173">
                  <c:v>4.0528</c:v>
                </c:pt>
                <c:pt idx="174">
                  <c:v>4.464899999999997</c:v>
                </c:pt>
                <c:pt idx="175">
                  <c:v>5.5173</c:v>
                </c:pt>
                <c:pt idx="176">
                  <c:v>5.6705</c:v>
                </c:pt>
                <c:pt idx="177">
                  <c:v>5.5763</c:v>
                </c:pt>
                <c:pt idx="178">
                  <c:v>5.8466</c:v>
                </c:pt>
                <c:pt idx="179">
                  <c:v>4.6322</c:v>
                </c:pt>
                <c:pt idx="180">
                  <c:v>4.638899999999999</c:v>
                </c:pt>
                <c:pt idx="181">
                  <c:v>4.1301</c:v>
                </c:pt>
                <c:pt idx="182">
                  <c:v>3.8074</c:v>
                </c:pt>
                <c:pt idx="183">
                  <c:v>3.3185</c:v>
                </c:pt>
                <c:pt idx="184">
                  <c:v>3.1528</c:v>
                </c:pt>
                <c:pt idx="185">
                  <c:v>3.0834</c:v>
                </c:pt>
                <c:pt idx="186">
                  <c:v>2.6677</c:v>
                </c:pt>
                <c:pt idx="187">
                  <c:v>1.3602</c:v>
                </c:pt>
                <c:pt idx="188">
                  <c:v>0.6075</c:v>
                </c:pt>
                <c:pt idx="189">
                  <c:v>0.5257</c:v>
                </c:pt>
                <c:pt idx="190">
                  <c:v>0.3854</c:v>
                </c:pt>
                <c:pt idx="191">
                  <c:v>1.2189</c:v>
                </c:pt>
                <c:pt idx="192">
                  <c:v>1.0081</c:v>
                </c:pt>
                <c:pt idx="193">
                  <c:v>1.1806</c:v>
                </c:pt>
                <c:pt idx="194">
                  <c:v>1.5668</c:v>
                </c:pt>
                <c:pt idx="195">
                  <c:v>1.7299</c:v>
                </c:pt>
                <c:pt idx="196">
                  <c:v>1.8228</c:v>
                </c:pt>
                <c:pt idx="197">
                  <c:v>2.0298</c:v>
                </c:pt>
                <c:pt idx="198">
                  <c:v>1.9948</c:v>
                </c:pt>
                <c:pt idx="199">
                  <c:v>2.3834</c:v>
                </c:pt>
                <c:pt idx="200">
                  <c:v>2.998</c:v>
                </c:pt>
                <c:pt idx="201">
                  <c:v>3.1139</c:v>
                </c:pt>
                <c:pt idx="202">
                  <c:v>3.0345</c:v>
                </c:pt>
                <c:pt idx="203">
                  <c:v>2.9948</c:v>
                </c:pt>
                <c:pt idx="204">
                  <c:v>2.876199999999998</c:v>
                </c:pt>
                <c:pt idx="205">
                  <c:v>2.7896</c:v>
                </c:pt>
                <c:pt idx="206">
                  <c:v>2.5917</c:v>
                </c:pt>
                <c:pt idx="207">
                  <c:v>2.7324</c:v>
                </c:pt>
                <c:pt idx="208">
                  <c:v>2.933</c:v>
                </c:pt>
                <c:pt idx="209">
                  <c:v>2.6747</c:v>
                </c:pt>
                <c:pt idx="210">
                  <c:v>2.6829</c:v>
                </c:pt>
                <c:pt idx="211">
                  <c:v>2.6071</c:v>
                </c:pt>
                <c:pt idx="212">
                  <c:v>2.654</c:v>
                </c:pt>
                <c:pt idx="213">
                  <c:v>2.6376</c:v>
                </c:pt>
                <c:pt idx="214">
                  <c:v>2.5396</c:v>
                </c:pt>
                <c:pt idx="215">
                  <c:v>2.393</c:v>
                </c:pt>
                <c:pt idx="216">
                  <c:v>2.6595</c:v>
                </c:pt>
                <c:pt idx="217">
                  <c:v>2.9487</c:v>
                </c:pt>
                <c:pt idx="218">
                  <c:v>2.3333</c:v>
                </c:pt>
                <c:pt idx="219">
                  <c:v>2.316599999999998</c:v>
                </c:pt>
                <c:pt idx="220">
                  <c:v>2.2218</c:v>
                </c:pt>
                <c:pt idx="221">
                  <c:v>2.3894</c:v>
                </c:pt>
                <c:pt idx="222">
                  <c:v>2.686</c:v>
                </c:pt>
                <c:pt idx="223">
                  <c:v>2.1711</c:v>
                </c:pt>
                <c:pt idx="224">
                  <c:v>2.0674</c:v>
                </c:pt>
                <c:pt idx="225">
                  <c:v>1.962</c:v>
                </c:pt>
                <c:pt idx="226">
                  <c:v>2.1772</c:v>
                </c:pt>
                <c:pt idx="227">
                  <c:v>2.2744</c:v>
                </c:pt>
                <c:pt idx="228">
                  <c:v>2.2331</c:v>
                </c:pt>
                <c:pt idx="229">
                  <c:v>2.2133</c:v>
                </c:pt>
                <c:pt idx="230">
                  <c:v>2.6663</c:v>
                </c:pt>
                <c:pt idx="231">
                  <c:v>2.82</c:v>
                </c:pt>
                <c:pt idx="232">
                  <c:v>2.6697</c:v>
                </c:pt>
                <c:pt idx="233">
                  <c:v>2.7932</c:v>
                </c:pt>
                <c:pt idx="234">
                  <c:v>2.794</c:v>
                </c:pt>
                <c:pt idx="235">
                  <c:v>3.5162</c:v>
                </c:pt>
                <c:pt idx="236">
                  <c:v>3.8199</c:v>
                </c:pt>
                <c:pt idx="237">
                  <c:v>4.288</c:v>
                </c:pt>
                <c:pt idx="238">
                  <c:v>4.4011</c:v>
                </c:pt>
                <c:pt idx="239">
                  <c:v>4.354499999999995</c:v>
                </c:pt>
                <c:pt idx="240">
                  <c:v>4.5038</c:v>
                </c:pt>
                <c:pt idx="241">
                  <c:v>4.732</c:v>
                </c:pt>
              </c:numCache>
            </c:numRef>
          </c:val>
          <c:smooth val="0"/>
        </c:ser>
        <c:dLbls>
          <c:showLegendKey val="0"/>
          <c:showVal val="0"/>
          <c:showCatName val="0"/>
          <c:showSerName val="0"/>
          <c:showPercent val="0"/>
          <c:showBubbleSize val="0"/>
        </c:dLbls>
        <c:marker val="1"/>
        <c:smooth val="0"/>
        <c:axId val="650332000"/>
        <c:axId val="776784864"/>
      </c:lineChart>
      <c:dateAx>
        <c:axId val="650332000"/>
        <c:scaling>
          <c:orientation val="minMax"/>
        </c:scaling>
        <c:delete val="0"/>
        <c:axPos val="b"/>
        <c:numFmt formatCode="mmm\-yy" sourceLinked="1"/>
        <c:majorTickMark val="out"/>
        <c:minorTickMark val="none"/>
        <c:tickLblPos val="nextTo"/>
        <c:crossAx val="776784864"/>
        <c:crosses val="autoZero"/>
        <c:auto val="1"/>
        <c:lblOffset val="100"/>
        <c:baseTimeUnit val="months"/>
        <c:majorUnit val="12.0"/>
        <c:majorTimeUnit val="months"/>
        <c:minorUnit val="6.0"/>
        <c:minorTimeUnit val="months"/>
      </c:dateAx>
      <c:valAx>
        <c:axId val="776784864"/>
        <c:scaling>
          <c:orientation val="minMax"/>
        </c:scaling>
        <c:delete val="0"/>
        <c:axPos val="l"/>
        <c:majorGridlines/>
        <c:numFmt formatCode="General" sourceLinked="1"/>
        <c:majorTickMark val="out"/>
        <c:minorTickMark val="none"/>
        <c:tickLblPos val="nextTo"/>
        <c:txPr>
          <a:bodyPr/>
          <a:lstStyle/>
          <a:p>
            <a:pPr>
              <a:defRPr b="1" i="0" baseline="0"/>
            </a:pPr>
            <a:endParaRPr lang="en-US"/>
          </a:p>
        </c:txPr>
        <c:crossAx val="650332000"/>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0.00498</cdr:x>
      <cdr:y>0.08483</cdr:y>
    </cdr:from>
    <cdr:to>
      <cdr:x>0.31631</cdr:x>
      <cdr:y>0.1589</cdr:y>
    </cdr:to>
    <cdr:sp macro="" textlink="">
      <cdr:nvSpPr>
        <cdr:cNvPr id="2" name="TextBox 1"/>
        <cdr:cNvSpPr txBox="1"/>
      </cdr:nvSpPr>
      <cdr:spPr>
        <a:xfrm xmlns:a="http://schemas.openxmlformats.org/drawingml/2006/main">
          <a:off x="38101" y="338138"/>
          <a:ext cx="2381250" cy="2952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ZA" sz="1100"/>
            <a:t>Percentage change over 12 months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134FF-6173-7345-8C30-3A553F9A13A6}" type="datetimeFigureOut">
              <a:rPr lang="en-US" smtClean="0"/>
              <a:t>2/24/17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6D920D-0E42-0448-B86D-393579B3CE4D}" type="slidenum">
              <a:rPr lang="en-US" smtClean="0"/>
              <a:t>‹#›</a:t>
            </a:fld>
            <a:endParaRPr lang="en-US"/>
          </a:p>
        </p:txBody>
      </p:sp>
    </p:spTree>
    <p:extLst>
      <p:ext uri="{BB962C8B-B14F-4D97-AF65-F5344CB8AC3E}">
        <p14:creationId xmlns:p14="http://schemas.microsoft.com/office/powerpoint/2010/main" val="649847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4152D-5A42-CC49-BE96-DBE23D01845A}" type="datetimeFigureOut">
              <a:rPr lang="en-US" smtClean="0"/>
              <a:t>2/23/17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D3D4A-9F25-3D49-96E5-5C7E0433C39C}" type="slidenum">
              <a:rPr lang="en-US" smtClean="0"/>
              <a:t>‹#›</a:t>
            </a:fld>
            <a:endParaRPr lang="en-US"/>
          </a:p>
        </p:txBody>
      </p:sp>
    </p:spTree>
    <p:extLst>
      <p:ext uri="{BB962C8B-B14F-4D97-AF65-F5344CB8AC3E}">
        <p14:creationId xmlns:p14="http://schemas.microsoft.com/office/powerpoint/2010/main" val="1881125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DD3D4A-9F25-3D49-96E5-5C7E0433C39C}" type="slidenum">
              <a:rPr lang="en-US" smtClean="0"/>
              <a:t>7</a:t>
            </a:fld>
            <a:endParaRPr lang="en-US"/>
          </a:p>
        </p:txBody>
      </p:sp>
    </p:spTree>
    <p:extLst>
      <p:ext uri="{BB962C8B-B14F-4D97-AF65-F5344CB8AC3E}">
        <p14:creationId xmlns:p14="http://schemas.microsoft.com/office/powerpoint/2010/main" val="118914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1" dirty="0"/>
          </a:p>
        </p:txBody>
      </p:sp>
      <p:sp>
        <p:nvSpPr>
          <p:cNvPr id="4" name="Slide Number Placeholder 3"/>
          <p:cNvSpPr>
            <a:spLocks noGrp="1"/>
          </p:cNvSpPr>
          <p:nvPr>
            <p:ph type="sldNum" sz="quarter" idx="10"/>
          </p:nvPr>
        </p:nvSpPr>
        <p:spPr/>
        <p:txBody>
          <a:bodyPr/>
          <a:lstStyle/>
          <a:p>
            <a:fld id="{2C71D270-888D-46BA-9A9E-CD0B95F07ABF}" type="slidenum">
              <a:rPr lang="en-ZA" smtClean="0"/>
              <a:t>10</a:t>
            </a:fld>
            <a:endParaRPr lang="en-ZA"/>
          </a:p>
        </p:txBody>
      </p:sp>
    </p:spTree>
    <p:extLst>
      <p:ext uri="{BB962C8B-B14F-4D97-AF65-F5344CB8AC3E}">
        <p14:creationId xmlns:p14="http://schemas.microsoft.com/office/powerpoint/2010/main" val="210931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Break even</a:t>
            </a:r>
            <a:r>
              <a:rPr lang="en-ZA" baseline="0" dirty="0" smtClean="0"/>
              <a:t> definition?</a:t>
            </a:r>
            <a:endParaRPr lang="en-ZA" dirty="0"/>
          </a:p>
        </p:txBody>
      </p:sp>
      <p:sp>
        <p:nvSpPr>
          <p:cNvPr id="4" name="Slide Number Placeholder 3"/>
          <p:cNvSpPr>
            <a:spLocks noGrp="1"/>
          </p:cNvSpPr>
          <p:nvPr>
            <p:ph type="sldNum" sz="quarter" idx="10"/>
          </p:nvPr>
        </p:nvSpPr>
        <p:spPr/>
        <p:txBody>
          <a:bodyPr/>
          <a:lstStyle/>
          <a:p>
            <a:fld id="{3CE6F97D-17CF-4914-BA3C-FE5CC3C5FB5C}" type="slidenum">
              <a:rPr lang="en-ZA" smtClean="0"/>
              <a:t>34</a:t>
            </a:fld>
            <a:endParaRPr lang="en-ZA"/>
          </a:p>
        </p:txBody>
      </p:sp>
    </p:spTree>
    <p:extLst>
      <p:ext uri="{BB962C8B-B14F-4D97-AF65-F5344CB8AC3E}">
        <p14:creationId xmlns:p14="http://schemas.microsoft.com/office/powerpoint/2010/main" val="1973458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C9DE86-DF42-774B-8D5E-67A3FA1C0543}" type="datetimeFigureOut">
              <a:rPr lang="en-US" smtClean="0"/>
              <a:t>2/23/17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684586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C9DE86-DF42-774B-8D5E-67A3FA1C0543}" type="datetimeFigureOut">
              <a:rPr lang="en-US" smtClean="0"/>
              <a:t>2/23/17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3183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C9DE86-DF42-774B-8D5E-67A3FA1C0543}" type="datetimeFigureOut">
              <a:rPr lang="en-US" smtClean="0"/>
              <a:t>2/23/17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83487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C9DE86-DF42-774B-8D5E-67A3FA1C0543}" type="datetimeFigureOut">
              <a:rPr lang="en-US" smtClean="0"/>
              <a:t>2/23/17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91705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C9DE86-DF42-774B-8D5E-67A3FA1C0543}" type="datetimeFigureOut">
              <a:rPr lang="en-US" smtClean="0"/>
              <a:t>2/23/17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46247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C9DE86-DF42-774B-8D5E-67A3FA1C0543}" type="datetimeFigureOut">
              <a:rPr lang="en-US" smtClean="0"/>
              <a:t>2/23/17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11642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9DE86-DF42-774B-8D5E-67A3FA1C0543}" type="datetimeFigureOut">
              <a:rPr lang="en-US" smtClean="0"/>
              <a:t>2/23/17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23026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C9DE86-DF42-774B-8D5E-67A3FA1C0543}" type="datetimeFigureOut">
              <a:rPr lang="en-US" smtClean="0"/>
              <a:t>2/23/17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13812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C9DE86-DF42-774B-8D5E-67A3FA1C0543}" type="datetimeFigureOut">
              <a:rPr lang="en-US" smtClean="0"/>
              <a:t>2/23/17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846602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C9DE86-DF42-774B-8D5E-67A3FA1C0543}" type="datetimeFigureOut">
              <a:rPr lang="en-US" smtClean="0"/>
              <a:t>2/23/17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1775325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C9DE86-DF42-774B-8D5E-67A3FA1C0543}" type="datetimeFigureOut">
              <a:rPr lang="en-US" smtClean="0"/>
              <a:t>2/23/17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38FF1-EF06-834C-BCA6-C24C4EBDBF3F}" type="slidenum">
              <a:rPr lang="en-US" smtClean="0"/>
              <a:t>‹#›</a:t>
            </a:fld>
            <a:endParaRPr lang="en-US"/>
          </a:p>
        </p:txBody>
      </p:sp>
    </p:spTree>
    <p:extLst>
      <p:ext uri="{BB962C8B-B14F-4D97-AF65-F5344CB8AC3E}">
        <p14:creationId xmlns:p14="http://schemas.microsoft.com/office/powerpoint/2010/main" val="7517693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C9DE86-DF42-774B-8D5E-67A3FA1C0543}" type="datetimeFigureOut">
              <a:rPr lang="en-US" smtClean="0"/>
              <a:t>2/23/17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38FF1-EF06-834C-BCA6-C24C4EBDBF3F}" type="slidenum">
              <a:rPr lang="en-US" smtClean="0"/>
              <a:t>‹#›</a:t>
            </a:fld>
            <a:endParaRPr lang="en-US"/>
          </a:p>
        </p:txBody>
      </p:sp>
    </p:spTree>
    <p:extLst>
      <p:ext uri="{BB962C8B-B14F-4D97-AF65-F5344CB8AC3E}">
        <p14:creationId xmlns:p14="http://schemas.microsoft.com/office/powerpoint/2010/main" val="592780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 Id="rId3" Type="http://schemas.openxmlformats.org/officeDocument/2006/relationships/image" Target="../media/image2.tiff"/></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up.ac.za/media/shared/61/WP/wp_2015_69.zp69385.pd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Monetary Policy In South Africa</a:t>
            </a:r>
            <a:r>
              <a:rPr lang="en-US" dirty="0" smtClean="0"/>
              <a:t> </a:t>
            </a:r>
            <a:r>
              <a:rPr lang="en-US" dirty="0" smtClean="0"/>
              <a:t>Some Unanswered Questions</a:t>
            </a:r>
            <a:endParaRPr lang="en-US" dirty="0"/>
          </a:p>
        </p:txBody>
      </p:sp>
      <p:sp>
        <p:nvSpPr>
          <p:cNvPr id="3" name="Subtitle 2"/>
          <p:cNvSpPr>
            <a:spLocks noGrp="1"/>
          </p:cNvSpPr>
          <p:nvPr>
            <p:ph type="subTitle" idx="1"/>
          </p:nvPr>
        </p:nvSpPr>
        <p:spPr/>
        <p:txBody>
          <a:bodyPr>
            <a:normAutofit lnSpcReduction="10000"/>
          </a:bodyPr>
          <a:lstStyle/>
          <a:p>
            <a:r>
              <a:rPr lang="en-US" dirty="0" smtClean="0"/>
              <a:t>Rashad </a:t>
            </a:r>
            <a:r>
              <a:rPr lang="en-US" dirty="0" err="1" smtClean="0"/>
              <a:t>Cassim</a:t>
            </a:r>
            <a:endParaRPr lang="en-US" dirty="0" smtClean="0"/>
          </a:p>
          <a:p>
            <a:r>
              <a:rPr lang="en-US" dirty="0" smtClean="0"/>
              <a:t>Economic Research and Statistics </a:t>
            </a:r>
          </a:p>
          <a:p>
            <a:r>
              <a:rPr lang="en-US" dirty="0" smtClean="0"/>
              <a:t>Stellenbosch University</a:t>
            </a:r>
          </a:p>
          <a:p>
            <a:r>
              <a:rPr lang="en-US" dirty="0" smtClean="0"/>
              <a:t>27/02/2017</a:t>
            </a:r>
            <a:endParaRPr lang="en-US" dirty="0" smtClean="0"/>
          </a:p>
        </p:txBody>
      </p:sp>
    </p:spTree>
    <p:extLst>
      <p:ext uri="{BB962C8B-B14F-4D97-AF65-F5344CB8AC3E}">
        <p14:creationId xmlns:p14="http://schemas.microsoft.com/office/powerpoint/2010/main" val="177374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Presentation</a:t>
            </a:r>
            <a:endParaRPr lang="en-US" dirty="0"/>
          </a:p>
        </p:txBody>
      </p:sp>
      <p:sp>
        <p:nvSpPr>
          <p:cNvPr id="3" name="Content Placeholder 2"/>
          <p:cNvSpPr>
            <a:spLocks noGrp="1"/>
          </p:cNvSpPr>
          <p:nvPr>
            <p:ph idx="1"/>
          </p:nvPr>
        </p:nvSpPr>
        <p:spPr/>
        <p:txBody>
          <a:bodyPr/>
          <a:lstStyle/>
          <a:p>
            <a:pPr marL="514350" marR="0" lvl="0" indent="-514350" defTabSz="914400" eaLnBrk="1" fontAlgn="auto" latinLnBrk="0" hangingPunct="1">
              <a:lnSpc>
                <a:spcPct val="100000"/>
              </a:lnSpc>
              <a:spcBef>
                <a:spcPts val="0"/>
              </a:spcBef>
              <a:spcAft>
                <a:spcPts val="0"/>
              </a:spcAft>
              <a:buClrTx/>
              <a:buSzTx/>
              <a:buFont typeface="+mj-lt"/>
              <a:buAutoNum type="arabicPeriod"/>
              <a:tabLst/>
              <a:defRPr/>
            </a:pPr>
            <a:r>
              <a:rPr lang="en-US" dirty="0"/>
              <a:t>T</a:t>
            </a:r>
            <a:r>
              <a:rPr lang="en-US" dirty="0" smtClean="0"/>
              <a:t>o share with you some of the analytical and empirical difficulties we experience in making sense of the current </a:t>
            </a:r>
            <a:r>
              <a:rPr lang="en-US" dirty="0" smtClean="0"/>
              <a:t>conjuncture </a:t>
            </a:r>
            <a:endParaRPr lang="en-US" dirty="0" smtClean="0"/>
          </a:p>
          <a:p>
            <a:pPr marL="514350" marR="0" lvl="0" indent="-514350" defTabSz="914400" eaLnBrk="1" fontAlgn="auto" latinLnBrk="0" hangingPunct="1">
              <a:lnSpc>
                <a:spcPct val="100000"/>
              </a:lnSpc>
              <a:spcBef>
                <a:spcPts val="0"/>
              </a:spcBef>
              <a:spcAft>
                <a:spcPts val="0"/>
              </a:spcAft>
              <a:buClrTx/>
              <a:buSzTx/>
              <a:buFont typeface="+mj-lt"/>
              <a:buAutoNum type="arabicPeriod"/>
              <a:tabLst/>
              <a:defRPr/>
            </a:pPr>
            <a:r>
              <a:rPr lang="en-US" dirty="0" smtClean="0"/>
              <a:t>For practical reasons,  presentation limited to a few themes</a:t>
            </a:r>
            <a:endParaRPr lang="en-US" dirty="0" smtClean="0"/>
          </a:p>
          <a:p>
            <a:pPr marL="514350" marR="0" lvl="0" indent="-514350" defTabSz="914400" eaLnBrk="1" fontAlgn="auto" latinLnBrk="0" hangingPunct="1">
              <a:lnSpc>
                <a:spcPct val="100000"/>
              </a:lnSpc>
              <a:spcBef>
                <a:spcPts val="0"/>
              </a:spcBef>
              <a:spcAft>
                <a:spcPts val="0"/>
              </a:spcAft>
              <a:buClrTx/>
              <a:buSzTx/>
              <a:buFont typeface="+mj-lt"/>
              <a:buAutoNum type="arabicPeriod"/>
              <a:tabLst/>
              <a:defRPr/>
            </a:pPr>
            <a:r>
              <a:rPr lang="en-US" dirty="0" smtClean="0"/>
              <a:t> Assess what </a:t>
            </a:r>
            <a:r>
              <a:rPr lang="en-US" dirty="0" smtClean="0"/>
              <a:t>future work is needed to </a:t>
            </a:r>
            <a:r>
              <a:rPr lang="en-US" dirty="0" smtClean="0"/>
              <a:t>come</a:t>
            </a:r>
            <a:r>
              <a:rPr lang="en-US" dirty="0" smtClean="0"/>
              <a:t> </a:t>
            </a:r>
            <a:r>
              <a:rPr lang="en-US" dirty="0" smtClean="0"/>
              <a:t>to grips with some of the issues identified</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033434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Inflation Targeting (IT)</a:t>
            </a:r>
            <a:endParaRPr lang="en-US" dirty="0"/>
          </a:p>
        </p:txBody>
      </p:sp>
      <p:sp>
        <p:nvSpPr>
          <p:cNvPr id="3" name="Content Placeholder 2"/>
          <p:cNvSpPr>
            <a:spLocks noGrp="1"/>
          </p:cNvSpPr>
          <p:nvPr>
            <p:ph idx="1"/>
          </p:nvPr>
        </p:nvSpPr>
        <p:spPr/>
        <p:txBody>
          <a:bodyPr>
            <a:normAutofit lnSpcReduction="10000"/>
          </a:bodyPr>
          <a:lstStyle/>
          <a:p>
            <a:r>
              <a:rPr lang="en-US" dirty="0" smtClean="0"/>
              <a:t>Inflation Target </a:t>
            </a:r>
            <a:r>
              <a:rPr lang="mr-IN" dirty="0" smtClean="0"/>
              <a:t>–</a:t>
            </a:r>
            <a:r>
              <a:rPr lang="en-US" dirty="0" smtClean="0"/>
              <a:t>not a theory but a way of communicating </a:t>
            </a:r>
          </a:p>
          <a:p>
            <a:r>
              <a:rPr lang="en-US" dirty="0" smtClean="0"/>
              <a:t>But is our nominal anchor and therefor guides the theoretical framework on which decisions are made</a:t>
            </a:r>
          </a:p>
          <a:p>
            <a:r>
              <a:rPr lang="en-US" dirty="0" smtClean="0"/>
              <a:t>Theoretical fabric </a:t>
            </a:r>
            <a:r>
              <a:rPr lang="en-US" dirty="0" smtClean="0"/>
              <a:t>of IT hangs </a:t>
            </a:r>
            <a:r>
              <a:rPr lang="en-US" dirty="0" smtClean="0"/>
              <a:t>on a few constructs</a:t>
            </a:r>
          </a:p>
          <a:p>
            <a:pPr lvl="1"/>
            <a:r>
              <a:rPr lang="en-US" sz="2200" dirty="0" smtClean="0"/>
              <a:t>Loss functions</a:t>
            </a:r>
          </a:p>
          <a:p>
            <a:pPr lvl="1"/>
            <a:r>
              <a:rPr lang="en-US" dirty="0" smtClean="0"/>
              <a:t>Output gaps</a:t>
            </a:r>
          </a:p>
          <a:p>
            <a:pPr lvl="1"/>
            <a:r>
              <a:rPr lang="en-US" dirty="0" smtClean="0"/>
              <a:t>Taylor rule type intuition</a:t>
            </a:r>
          </a:p>
          <a:p>
            <a:pPr lvl="1"/>
            <a:r>
              <a:rPr lang="en-US" dirty="0" smtClean="0"/>
              <a:t>Phillips </a:t>
            </a:r>
            <a:r>
              <a:rPr lang="en-US" dirty="0" smtClean="0"/>
              <a:t>Curve</a:t>
            </a:r>
            <a:endParaRPr lang="en-US" dirty="0" smtClean="0"/>
          </a:p>
          <a:p>
            <a:pPr lvl="1"/>
            <a:r>
              <a:rPr lang="en-US" dirty="0" smtClean="0"/>
              <a:t>Focus on real </a:t>
            </a:r>
            <a:r>
              <a:rPr lang="en-US" dirty="0" smtClean="0"/>
              <a:t>interest rates rather than nominal </a:t>
            </a:r>
          </a:p>
          <a:p>
            <a:pPr lvl="1"/>
            <a:r>
              <a:rPr lang="en-US" dirty="0" smtClean="0"/>
              <a:t>Flexible inflation targeting and the  transitional nature of supply side shocks</a:t>
            </a:r>
          </a:p>
          <a:p>
            <a:pPr lvl="1"/>
            <a:r>
              <a:rPr lang="en-US" dirty="0" smtClean="0"/>
              <a:t>Forward looking inflation expectations? </a:t>
            </a:r>
            <a:endParaRPr lang="en-US" dirty="0"/>
          </a:p>
        </p:txBody>
      </p:sp>
    </p:spTree>
    <p:extLst>
      <p:ext uri="{BB962C8B-B14F-4D97-AF65-F5344CB8AC3E}">
        <p14:creationId xmlns:p14="http://schemas.microsoft.com/office/powerpoint/2010/main" val="746180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Theory to Practice</a:t>
            </a:r>
            <a:endParaRPr lang="en-US" dirty="0"/>
          </a:p>
        </p:txBody>
      </p:sp>
      <p:sp>
        <p:nvSpPr>
          <p:cNvPr id="3" name="Content Placeholder 2"/>
          <p:cNvSpPr>
            <a:spLocks noGrp="1"/>
          </p:cNvSpPr>
          <p:nvPr>
            <p:ph idx="1"/>
          </p:nvPr>
        </p:nvSpPr>
        <p:spPr/>
        <p:txBody>
          <a:bodyPr>
            <a:noAutofit/>
          </a:bodyPr>
          <a:lstStyle/>
          <a:p>
            <a:endParaRPr lang="en-US" sz="1400" dirty="0"/>
          </a:p>
          <a:p>
            <a:r>
              <a:rPr lang="en-US" sz="2400" dirty="0" smtClean="0"/>
              <a:t>Economic Fluctuations </a:t>
            </a:r>
            <a:r>
              <a:rPr lang="mr-IN" sz="2400" dirty="0" smtClean="0"/>
              <a:t>–</a:t>
            </a:r>
            <a:r>
              <a:rPr lang="en-US" sz="2400" dirty="0" smtClean="0"/>
              <a:t> business cycles in the context of structural decline </a:t>
            </a:r>
            <a:r>
              <a:rPr lang="mr-IN" sz="2400" dirty="0" smtClean="0"/>
              <a:t>–</a:t>
            </a:r>
            <a:r>
              <a:rPr lang="en-US" sz="2400" dirty="0" smtClean="0"/>
              <a:t> major challenge since the onset of the financial </a:t>
            </a:r>
            <a:r>
              <a:rPr lang="en-US" sz="2400" dirty="0" smtClean="0"/>
              <a:t>crisis- output gaps</a:t>
            </a:r>
            <a:endParaRPr lang="en-US" sz="2400" dirty="0" smtClean="0"/>
          </a:p>
          <a:p>
            <a:r>
              <a:rPr lang="en-US" sz="2400" dirty="0" smtClean="0"/>
              <a:t>Drivers of inflation </a:t>
            </a:r>
            <a:r>
              <a:rPr lang="mr-IN" sz="2400" dirty="0" smtClean="0"/>
              <a:t>–</a:t>
            </a:r>
            <a:r>
              <a:rPr lang="en-US" sz="2400" dirty="0" smtClean="0"/>
              <a:t> exchange rate, unit </a:t>
            </a:r>
            <a:r>
              <a:rPr lang="en-US" sz="2400" dirty="0" err="1" smtClean="0"/>
              <a:t>labour</a:t>
            </a:r>
            <a:r>
              <a:rPr lang="en-US" sz="2400" dirty="0" smtClean="0"/>
              <a:t> costs,  supply shocks</a:t>
            </a:r>
          </a:p>
          <a:p>
            <a:r>
              <a:rPr lang="en-US" sz="2400" dirty="0" smtClean="0"/>
              <a:t>Specific attention to the exchange rate and </a:t>
            </a:r>
            <a:r>
              <a:rPr lang="en-US" sz="2400" dirty="0" smtClean="0"/>
              <a:t>monetary policy</a:t>
            </a:r>
            <a:endParaRPr lang="en-US" sz="2400" dirty="0" smtClean="0"/>
          </a:p>
          <a:p>
            <a:r>
              <a:rPr lang="en-US" sz="2400" dirty="0" smtClean="0"/>
              <a:t>How do we deal with Supply </a:t>
            </a:r>
            <a:r>
              <a:rPr lang="en-US" sz="2400" dirty="0" smtClean="0"/>
              <a:t>shocks</a:t>
            </a:r>
            <a:r>
              <a:rPr lang="en-US" sz="2400" dirty="0"/>
              <a:t> </a:t>
            </a:r>
            <a:r>
              <a:rPr lang="en-US" sz="2400" dirty="0" smtClean="0"/>
              <a:t>and second round effects</a:t>
            </a:r>
            <a:endParaRPr lang="en-US" sz="2400" dirty="0"/>
          </a:p>
          <a:p>
            <a:r>
              <a:rPr lang="en-US" sz="2400" dirty="0" smtClean="0"/>
              <a:t>Is there a need to Revisit the : Monetary Transmission, Credit and Housing</a:t>
            </a:r>
          </a:p>
          <a:p>
            <a:r>
              <a:rPr lang="en-US" sz="2400" dirty="0" smtClean="0"/>
              <a:t>Changing role of </a:t>
            </a:r>
            <a:r>
              <a:rPr lang="en-US" sz="2400" dirty="0"/>
              <a:t> </a:t>
            </a:r>
            <a:r>
              <a:rPr lang="en-US" sz="2400" dirty="0" smtClean="0"/>
              <a:t>price  formation in the economy</a:t>
            </a:r>
          </a:p>
          <a:p>
            <a:r>
              <a:rPr lang="en-US" sz="2400" dirty="0" smtClean="0"/>
              <a:t>Making sense of inflation expectations</a:t>
            </a:r>
          </a:p>
          <a:p>
            <a:endParaRPr lang="en-US" sz="1400" dirty="0"/>
          </a:p>
        </p:txBody>
      </p:sp>
    </p:spTree>
    <p:extLst>
      <p:ext uri="{BB962C8B-B14F-4D97-AF65-F5344CB8AC3E}">
        <p14:creationId xmlns:p14="http://schemas.microsoft.com/office/powerpoint/2010/main" val="200077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Importance of Credibility and Transparency</a:t>
            </a:r>
            <a:endParaRPr lang="en-ZA" dirty="0"/>
          </a:p>
        </p:txBody>
      </p:sp>
      <p:sp>
        <p:nvSpPr>
          <p:cNvPr id="3" name="Content Placeholder 2"/>
          <p:cNvSpPr>
            <a:spLocks noGrp="1"/>
          </p:cNvSpPr>
          <p:nvPr>
            <p:ph idx="1"/>
          </p:nvPr>
        </p:nvSpPr>
        <p:spPr/>
        <p:txBody>
          <a:bodyPr>
            <a:normAutofit/>
          </a:bodyPr>
          <a:lstStyle/>
          <a:p>
            <a:r>
              <a:rPr lang="en-ZA" dirty="0" smtClean="0"/>
              <a:t>Credibility </a:t>
            </a:r>
            <a:r>
              <a:rPr lang="en-US" dirty="0" smtClean="0"/>
              <a:t>and communication central to IT framework</a:t>
            </a:r>
            <a:endParaRPr lang="en-ZA" dirty="0" smtClean="0"/>
          </a:p>
          <a:p>
            <a:r>
              <a:rPr lang="en-ZA" dirty="0" smtClean="0"/>
              <a:t>Should </a:t>
            </a:r>
            <a:r>
              <a:rPr lang="en-ZA" dirty="0" smtClean="0"/>
              <a:t>Central Banks </a:t>
            </a:r>
            <a:r>
              <a:rPr lang="en-ZA" dirty="0" smtClean="0"/>
              <a:t>reveal </a:t>
            </a:r>
            <a:r>
              <a:rPr lang="en-ZA" dirty="0" smtClean="0"/>
              <a:t>its objective function?  (</a:t>
            </a:r>
            <a:r>
              <a:rPr lang="en-ZA" dirty="0" err="1" smtClean="0"/>
              <a:t>Mishkin</a:t>
            </a:r>
            <a:r>
              <a:rPr lang="en-ZA" dirty="0" smtClean="0"/>
              <a:t>, 2004)</a:t>
            </a:r>
          </a:p>
          <a:p>
            <a:r>
              <a:rPr lang="en-ZA" dirty="0" smtClean="0"/>
              <a:t>Should central banks be precise about loss functions (</a:t>
            </a:r>
            <a:r>
              <a:rPr lang="en-ZA" dirty="0" err="1" smtClean="0"/>
              <a:t>Cukierman</a:t>
            </a:r>
            <a:r>
              <a:rPr lang="en-ZA" dirty="0" smtClean="0"/>
              <a:t>,  2004)</a:t>
            </a:r>
          </a:p>
          <a:p>
            <a:r>
              <a:rPr lang="en-ZA" dirty="0" smtClean="0"/>
              <a:t>In </a:t>
            </a:r>
            <a:r>
              <a:rPr lang="en-ZA" dirty="0" smtClean="0"/>
              <a:t>other  words,  provide co-</a:t>
            </a:r>
            <a:r>
              <a:rPr lang="en-ZA" dirty="0" err="1" smtClean="0"/>
              <a:t>efficients</a:t>
            </a:r>
            <a:r>
              <a:rPr lang="en-ZA" dirty="0" smtClean="0"/>
              <a:t> on how much emphasis we give to output stabilisation vs inflation</a:t>
            </a:r>
          </a:p>
          <a:p>
            <a:r>
              <a:rPr lang="en-ZA" dirty="0" smtClean="0"/>
              <a:t>What analytical thinking underlies flexible inflation targeting ?</a:t>
            </a:r>
          </a:p>
          <a:p>
            <a:r>
              <a:rPr lang="en-ZA" dirty="0" smtClean="0"/>
              <a:t>How transparent and successful is the SARB in demonstrating the underlying analytical apparatus?</a:t>
            </a:r>
            <a:endParaRPr lang="en-ZA" dirty="0"/>
          </a:p>
          <a:p>
            <a:endParaRPr lang="en-ZA" dirty="0"/>
          </a:p>
        </p:txBody>
      </p:sp>
    </p:spTree>
    <p:extLst>
      <p:ext uri="{BB962C8B-B14F-4D97-AF65-F5344CB8AC3E}">
        <p14:creationId xmlns:p14="http://schemas.microsoft.com/office/powerpoint/2010/main" val="553228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Instruments of monetary policy</a:t>
            </a:r>
            <a:endParaRPr lang="en-US" dirty="0"/>
          </a:p>
        </p:txBody>
      </p:sp>
      <p:sp>
        <p:nvSpPr>
          <p:cNvPr id="3" name="Content Placeholder 2"/>
          <p:cNvSpPr>
            <a:spLocks noGrp="1"/>
          </p:cNvSpPr>
          <p:nvPr>
            <p:ph idx="1"/>
          </p:nvPr>
        </p:nvSpPr>
        <p:spPr/>
        <p:txBody>
          <a:bodyPr>
            <a:normAutofit/>
          </a:bodyPr>
          <a:lstStyle/>
          <a:p>
            <a:r>
              <a:rPr lang="en-US" dirty="0" smtClean="0"/>
              <a:t>Market Reactions to interest rate changes </a:t>
            </a:r>
            <a:r>
              <a:rPr lang="mr-IN" dirty="0" smtClean="0"/>
              <a:t>–</a:t>
            </a:r>
            <a:r>
              <a:rPr lang="en-US" dirty="0" smtClean="0"/>
              <a:t> asset prices, exchange rates, term structure</a:t>
            </a:r>
          </a:p>
          <a:p>
            <a:r>
              <a:rPr lang="en-US" dirty="0" smtClean="0"/>
              <a:t>IS curve- how will real aggregate demand react</a:t>
            </a:r>
          </a:p>
          <a:p>
            <a:r>
              <a:rPr lang="en-US" dirty="0" err="1" smtClean="0"/>
              <a:t>Okun’s</a:t>
            </a:r>
            <a:r>
              <a:rPr lang="en-US" dirty="0" smtClean="0"/>
              <a:t> law </a:t>
            </a:r>
            <a:r>
              <a:rPr lang="mr-IN" dirty="0" smtClean="0"/>
              <a:t>–</a:t>
            </a:r>
            <a:r>
              <a:rPr lang="en-US" dirty="0" smtClean="0"/>
              <a:t> how will unemployment rate to react to changes in real GDP</a:t>
            </a:r>
          </a:p>
          <a:p>
            <a:r>
              <a:rPr lang="en-US" dirty="0" smtClean="0"/>
              <a:t>Phillips Curve </a:t>
            </a:r>
            <a:r>
              <a:rPr lang="mr-IN" dirty="0" smtClean="0"/>
              <a:t>–</a:t>
            </a:r>
            <a:r>
              <a:rPr lang="en-US" dirty="0" smtClean="0"/>
              <a:t> how will react to changes in unemployment</a:t>
            </a:r>
          </a:p>
          <a:p>
            <a:endParaRPr lang="en-US" dirty="0" smtClean="0"/>
          </a:p>
          <a:p>
            <a:pPr marL="0" indent="0">
              <a:buNone/>
            </a:pPr>
            <a:r>
              <a:rPr lang="en-US" sz="2000" b="1" u="sng" dirty="0" smtClean="0"/>
              <a:t>See Blinder A- What Central Banks Could Learn from Academics </a:t>
            </a:r>
            <a:r>
              <a:rPr lang="mr-IN" sz="2000" b="1" u="sng" dirty="0" smtClean="0"/>
              <a:t>–</a:t>
            </a:r>
            <a:r>
              <a:rPr lang="en-US" sz="2000" b="1" u="sng" dirty="0" smtClean="0"/>
              <a:t> Vice Versa, JEP, 1997, Vol 11, 2,  p 7</a:t>
            </a:r>
            <a:endParaRPr lang="en-US" sz="2000" b="1" u="sng" dirty="0"/>
          </a:p>
        </p:txBody>
      </p:sp>
    </p:spTree>
    <p:extLst>
      <p:ext uri="{BB962C8B-B14F-4D97-AF65-F5344CB8AC3E}">
        <p14:creationId xmlns:p14="http://schemas.microsoft.com/office/powerpoint/2010/main" val="1886377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Conventional Wisdom</a:t>
            </a:r>
            <a:endParaRPr lang="en-US" dirty="0"/>
          </a:p>
        </p:txBody>
      </p:sp>
      <p:sp>
        <p:nvSpPr>
          <p:cNvPr id="3" name="Content Placeholder 2"/>
          <p:cNvSpPr>
            <a:spLocks noGrp="1"/>
          </p:cNvSpPr>
          <p:nvPr>
            <p:ph idx="1"/>
          </p:nvPr>
        </p:nvSpPr>
        <p:spPr/>
        <p:txBody>
          <a:bodyPr>
            <a:normAutofit/>
          </a:bodyPr>
          <a:lstStyle/>
          <a:p>
            <a:r>
              <a:rPr lang="en-US" dirty="0" smtClean="0"/>
              <a:t>There is </a:t>
            </a:r>
            <a:r>
              <a:rPr lang="en-US" dirty="0" smtClean="0"/>
              <a:t>no </a:t>
            </a:r>
            <a:r>
              <a:rPr lang="en-US" dirty="0" smtClean="0"/>
              <a:t>permanent trade-off between inflation and </a:t>
            </a:r>
            <a:r>
              <a:rPr lang="en-US" dirty="0" smtClean="0"/>
              <a:t>unemployment</a:t>
            </a:r>
            <a:endParaRPr lang="en-US" dirty="0" smtClean="0"/>
          </a:p>
          <a:p>
            <a:r>
              <a:rPr lang="en-US" dirty="0" smtClean="0"/>
              <a:t>High and unstable inflation hurts growth </a:t>
            </a:r>
            <a:endParaRPr lang="en-US" dirty="0"/>
          </a:p>
          <a:p>
            <a:r>
              <a:rPr lang="en-US" dirty="0" smtClean="0"/>
              <a:t>Price stability consistent with growth (low and stable inflation)</a:t>
            </a:r>
          </a:p>
          <a:p>
            <a:r>
              <a:rPr lang="en-US" dirty="0" smtClean="0"/>
              <a:t>Further efficiency gains </a:t>
            </a:r>
            <a:r>
              <a:rPr lang="en-US" dirty="0" smtClean="0"/>
              <a:t> </a:t>
            </a:r>
            <a:r>
              <a:rPr lang="en-US" dirty="0" smtClean="0"/>
              <a:t>if the commitment to price stability is credible</a:t>
            </a:r>
          </a:p>
          <a:p>
            <a:r>
              <a:rPr lang="en-US" dirty="0" smtClean="0"/>
              <a:t>There is a trade off between variances of inflation and unemployment</a:t>
            </a:r>
          </a:p>
          <a:p>
            <a:pPr marL="0" indent="0">
              <a:buNone/>
            </a:pPr>
            <a:r>
              <a:rPr lang="en-US" sz="2400" b="1" u="sng" dirty="0" smtClean="0"/>
              <a:t>See  </a:t>
            </a:r>
            <a:r>
              <a:rPr lang="en-US" sz="2400" b="1" u="sng" dirty="0" smtClean="0"/>
              <a:t>-  </a:t>
            </a:r>
            <a:r>
              <a:rPr lang="en-US" sz="2400" b="1" u="sng" dirty="0" err="1" smtClean="0"/>
              <a:t>Arminio</a:t>
            </a:r>
            <a:r>
              <a:rPr lang="en-US" sz="2400" b="1" u="sng" dirty="0" smtClean="0"/>
              <a:t> </a:t>
            </a:r>
            <a:r>
              <a:rPr lang="en-US" sz="2400" b="1" u="sng" dirty="0" err="1" smtClean="0"/>
              <a:t>Fraga</a:t>
            </a:r>
            <a:r>
              <a:rPr lang="en-US" sz="2400" b="1" u="sng" dirty="0" smtClean="0"/>
              <a:t> A Journey from </a:t>
            </a:r>
            <a:r>
              <a:rPr lang="en-US" sz="2400" b="1" u="sng" dirty="0" smtClean="0"/>
              <a:t>Theory </a:t>
            </a:r>
            <a:r>
              <a:rPr lang="en-US" sz="2400" b="1" u="sng" dirty="0" smtClean="0"/>
              <a:t>to Practice. ECB </a:t>
            </a:r>
            <a:r>
              <a:rPr lang="en-US" sz="2400" b="1" u="sng" dirty="0" smtClean="0"/>
              <a:t>colloquium, </a:t>
            </a:r>
            <a:r>
              <a:rPr lang="en-US" sz="2400" b="1" u="sng" dirty="0" smtClean="0"/>
              <a:t>March 2006</a:t>
            </a:r>
          </a:p>
          <a:p>
            <a:endParaRPr lang="en-US" dirty="0"/>
          </a:p>
        </p:txBody>
      </p:sp>
    </p:spTree>
    <p:extLst>
      <p:ext uri="{BB962C8B-B14F-4D97-AF65-F5344CB8AC3E}">
        <p14:creationId xmlns:p14="http://schemas.microsoft.com/office/powerpoint/2010/main" val="553460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Africa’s Potential Growth</a:t>
            </a:r>
            <a:endParaRPr lang="en-US" dirty="0"/>
          </a:p>
        </p:txBody>
      </p:sp>
      <p:sp>
        <p:nvSpPr>
          <p:cNvPr id="3" name="Content Placeholder 2"/>
          <p:cNvSpPr>
            <a:spLocks noGrp="1"/>
          </p:cNvSpPr>
          <p:nvPr>
            <p:ph idx="1"/>
          </p:nvPr>
        </p:nvSpPr>
        <p:spPr/>
        <p:txBody>
          <a:bodyPr>
            <a:normAutofit lnSpcReduction="10000"/>
          </a:bodyPr>
          <a:lstStyle/>
          <a:p>
            <a:pPr>
              <a:lnSpc>
                <a:spcPct val="100000"/>
              </a:lnSpc>
              <a:spcBef>
                <a:spcPts val="0"/>
              </a:spcBef>
            </a:pPr>
            <a:r>
              <a:rPr lang="en-US" dirty="0" smtClean="0"/>
              <a:t>Major challenge for monetary policy makers </a:t>
            </a:r>
            <a:r>
              <a:rPr lang="mr-IN" dirty="0" smtClean="0"/>
              <a:t>–</a:t>
            </a:r>
            <a:r>
              <a:rPr lang="en-US" dirty="0" smtClean="0"/>
              <a:t> distinguishing between trend and cycle</a:t>
            </a:r>
          </a:p>
          <a:p>
            <a:pPr>
              <a:lnSpc>
                <a:spcPct val="100000"/>
              </a:lnSpc>
              <a:spcBef>
                <a:spcPts val="0"/>
              </a:spcBef>
            </a:pPr>
            <a:endParaRPr lang="en-US" dirty="0" smtClean="0"/>
          </a:p>
          <a:p>
            <a:pPr>
              <a:lnSpc>
                <a:spcPct val="100000"/>
              </a:lnSpc>
              <a:spcBef>
                <a:spcPts val="0"/>
              </a:spcBef>
            </a:pPr>
            <a:r>
              <a:rPr lang="en-US" dirty="0" smtClean="0"/>
              <a:t>Has become increasingly murky specifically since the beginning of  the financial crisis</a:t>
            </a:r>
          </a:p>
          <a:p>
            <a:pPr>
              <a:lnSpc>
                <a:spcPct val="100000"/>
              </a:lnSpc>
              <a:spcBef>
                <a:spcPts val="0"/>
              </a:spcBef>
            </a:pPr>
            <a:endParaRPr lang="en-US" dirty="0"/>
          </a:p>
          <a:p>
            <a:pPr>
              <a:lnSpc>
                <a:spcPct val="100000"/>
              </a:lnSpc>
              <a:spcBef>
                <a:spcPts val="0"/>
              </a:spcBef>
            </a:pPr>
            <a:r>
              <a:rPr lang="en-US" dirty="0" smtClean="0"/>
              <a:t>Determination of potential growth and output gap, one instrument used to gauge where we are in the cycle</a:t>
            </a:r>
          </a:p>
          <a:p>
            <a:pPr>
              <a:lnSpc>
                <a:spcPct val="100000"/>
              </a:lnSpc>
              <a:spcBef>
                <a:spcPts val="0"/>
              </a:spcBef>
            </a:pPr>
            <a:endParaRPr lang="en-US" dirty="0"/>
          </a:p>
          <a:p>
            <a:pPr>
              <a:lnSpc>
                <a:spcPct val="100000"/>
              </a:lnSpc>
              <a:spcBef>
                <a:spcPts val="0"/>
              </a:spcBef>
            </a:pPr>
            <a:r>
              <a:rPr lang="en-US" dirty="0" smtClean="0"/>
              <a:t>Growing uncertainty in estimating output gaps</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12527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Estimates of Potential Growth</a:t>
            </a:r>
            <a:endParaRPr lang="en-US" dirty="0"/>
          </a:p>
        </p:txBody>
      </p:sp>
      <p:pic>
        <p:nvPicPr>
          <p:cNvPr id="4" name="Content Placeholder 3"/>
          <p:cNvPicPr>
            <a:picLocks noGrp="1" noChangeAspect="1"/>
          </p:cNvPicPr>
          <p:nvPr>
            <p:ph idx="1"/>
          </p:nvPr>
        </p:nvPicPr>
        <p:blipFill>
          <a:blip r:embed="rId2"/>
          <a:stretch>
            <a:fillRect/>
          </a:stretch>
        </p:blipFill>
        <p:spPr>
          <a:xfrm>
            <a:off x="838200" y="4140679"/>
            <a:ext cx="10765766" cy="1440611"/>
          </a:xfrm>
          <a:prstGeom prst="rect">
            <a:avLst/>
          </a:prstGeom>
        </p:spPr>
      </p:pic>
      <p:pic>
        <p:nvPicPr>
          <p:cNvPr id="5" name="Picture 4"/>
          <p:cNvPicPr>
            <a:picLocks noChangeAspect="1"/>
          </p:cNvPicPr>
          <p:nvPr/>
        </p:nvPicPr>
        <p:blipFill>
          <a:blip r:embed="rId3"/>
          <a:stretch>
            <a:fillRect/>
          </a:stretch>
        </p:blipFill>
        <p:spPr>
          <a:xfrm>
            <a:off x="966158" y="2760453"/>
            <a:ext cx="10929668" cy="1155916"/>
          </a:xfrm>
          <a:prstGeom prst="rect">
            <a:avLst/>
          </a:prstGeom>
        </p:spPr>
      </p:pic>
    </p:spTree>
    <p:extLst>
      <p:ext uri="{BB962C8B-B14F-4D97-AF65-F5344CB8AC3E}">
        <p14:creationId xmlns:p14="http://schemas.microsoft.com/office/powerpoint/2010/main" val="303209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1143000"/>
          </a:xfrm>
        </p:spPr>
        <p:txBody>
          <a:bodyPr>
            <a:noAutofit/>
          </a:bodyPr>
          <a:lstStyle/>
          <a:p>
            <a:r>
              <a:rPr lang="en-ZA" sz="2400" b="1" dirty="0"/>
              <a:t>The economy’s potential </a:t>
            </a:r>
            <a:r>
              <a:rPr lang="en-ZA" sz="2400" b="1" dirty="0" smtClean="0"/>
              <a:t>output since the Crisis</a:t>
            </a:r>
            <a:endParaRPr lang="en-ZA" sz="2400" b="1" dirty="0"/>
          </a:p>
        </p:txBody>
      </p:sp>
      <p:graphicFrame>
        <p:nvGraphicFramePr>
          <p:cNvPr id="4" name="Chart 3"/>
          <p:cNvGraphicFramePr>
            <a:graphicFrameLocks/>
          </p:cNvGraphicFramePr>
          <p:nvPr>
            <p:extLst/>
          </p:nvPr>
        </p:nvGraphicFramePr>
        <p:xfrm>
          <a:off x="1549152" y="1412776"/>
          <a:ext cx="4320000" cy="450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631504" y="6463209"/>
            <a:ext cx="2772618" cy="307777"/>
          </a:xfrm>
          <a:prstGeom prst="rect">
            <a:avLst/>
          </a:prstGeom>
        </p:spPr>
        <p:txBody>
          <a:bodyPr wrap="none">
            <a:spAutoFit/>
          </a:bodyPr>
          <a:lstStyle/>
          <a:p>
            <a:r>
              <a:rPr lang="en-ZA" sz="1400" dirty="0">
                <a:cs typeface="Arial" pitchFamily="34" charset="0"/>
              </a:rPr>
              <a:t>Source: South African Reserve Bank</a:t>
            </a:r>
          </a:p>
        </p:txBody>
      </p:sp>
      <p:graphicFrame>
        <p:nvGraphicFramePr>
          <p:cNvPr id="6" name="Chart 5"/>
          <p:cNvGraphicFramePr>
            <a:graphicFrameLocks/>
          </p:cNvGraphicFramePr>
          <p:nvPr>
            <p:extLst/>
          </p:nvPr>
        </p:nvGraphicFramePr>
        <p:xfrm>
          <a:off x="6096000" y="1268760"/>
          <a:ext cx="4320000" cy="4500000"/>
        </p:xfrm>
        <a:graphic>
          <a:graphicData uri="http://schemas.openxmlformats.org/drawingml/2006/chart">
            <c:chart xmlns:c="http://schemas.openxmlformats.org/drawingml/2006/chart" xmlns:r="http://schemas.openxmlformats.org/officeDocument/2006/relationships" r:id="rId4"/>
          </a:graphicData>
        </a:graphic>
      </p:graphicFrame>
      <p:sp>
        <p:nvSpPr>
          <p:cNvPr id="3" name="Slide Number Placeholder 2"/>
          <p:cNvSpPr>
            <a:spLocks noGrp="1"/>
          </p:cNvSpPr>
          <p:nvPr>
            <p:ph type="sldNum" sz="quarter" idx="12"/>
          </p:nvPr>
        </p:nvSpPr>
        <p:spPr/>
        <p:txBody>
          <a:bodyPr/>
          <a:lstStyle/>
          <a:p>
            <a:fld id="{FD365188-EBDA-4B92-8F32-09D5EA5F5F84}" type="slidenum">
              <a:rPr lang="en-ZA" smtClean="0"/>
              <a:t>10</a:t>
            </a:fld>
            <a:endParaRPr lang="en-ZA"/>
          </a:p>
        </p:txBody>
      </p:sp>
    </p:spTree>
    <p:extLst>
      <p:ext uri="{BB962C8B-B14F-4D97-AF65-F5344CB8AC3E}">
        <p14:creationId xmlns:p14="http://schemas.microsoft.com/office/powerpoint/2010/main" val="820699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Evolution of our thinking on Output Gap</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the past few years, our output gap has been consistently revised downwards from just over 3% to just </a:t>
            </a:r>
            <a:r>
              <a:rPr lang="en-US" dirty="0" smtClean="0"/>
              <a:t>under 2%  </a:t>
            </a:r>
            <a:endParaRPr lang="en-US" dirty="0" smtClean="0"/>
          </a:p>
          <a:p>
            <a:r>
              <a:rPr lang="en-US" dirty="0" smtClean="0"/>
              <a:t>Derived from an assumed reduction in our potential growth accompanied by low de-facto real growth</a:t>
            </a:r>
            <a:endParaRPr lang="en-US" dirty="0" smtClean="0"/>
          </a:p>
          <a:p>
            <a:r>
              <a:rPr lang="en-US" dirty="0" smtClean="0"/>
              <a:t>Revision in our methodology incorporating the impact of excessive borrowing and leverage in the </a:t>
            </a:r>
            <a:r>
              <a:rPr lang="en-US" dirty="0" smtClean="0"/>
              <a:t>economy (see </a:t>
            </a:r>
            <a:r>
              <a:rPr lang="en-US" dirty="0" err="1" smtClean="0"/>
              <a:t>Anvari</a:t>
            </a:r>
            <a:r>
              <a:rPr lang="en-US" dirty="0"/>
              <a:t> </a:t>
            </a:r>
            <a:r>
              <a:rPr lang="en-US" dirty="0" smtClean="0"/>
              <a:t>et al SARB publications 2011) </a:t>
            </a:r>
            <a:endParaRPr lang="en-US" dirty="0" smtClean="0"/>
          </a:p>
          <a:p>
            <a:r>
              <a:rPr lang="en-US" dirty="0" smtClean="0"/>
              <a:t>Introduction</a:t>
            </a:r>
            <a:r>
              <a:rPr lang="en-US" dirty="0" smtClean="0"/>
              <a:t> of time varying output gap partly in response to a slow recovery from the recession</a:t>
            </a:r>
          </a:p>
          <a:p>
            <a:r>
              <a:rPr lang="en-US" dirty="0" smtClean="0"/>
              <a:t>Downward </a:t>
            </a:r>
            <a:r>
              <a:rPr lang="en-US" dirty="0" smtClean="0"/>
              <a:t>revision </a:t>
            </a:r>
            <a:r>
              <a:rPr lang="en-US" dirty="0"/>
              <a:t>implies that we have seen an erosion of supply capacity of the </a:t>
            </a:r>
            <a:r>
              <a:rPr lang="en-US" dirty="0" smtClean="0"/>
              <a:t>economy?</a:t>
            </a:r>
          </a:p>
          <a:p>
            <a:r>
              <a:rPr lang="en-US" dirty="0" smtClean="0"/>
              <a:t>but </a:t>
            </a:r>
            <a:r>
              <a:rPr lang="en-US" dirty="0"/>
              <a:t>also our overall assessment of a decline in the output gap of all our trading partners. </a:t>
            </a:r>
            <a:endParaRPr lang="en-US" dirty="0" smtClean="0"/>
          </a:p>
          <a:p>
            <a:endParaRPr lang="en-US" dirty="0"/>
          </a:p>
        </p:txBody>
      </p:sp>
    </p:spTree>
    <p:extLst>
      <p:ext uri="{BB962C8B-B14F-4D97-AF65-F5344CB8AC3E}">
        <p14:creationId xmlns:p14="http://schemas.microsoft.com/office/powerpoint/2010/main" val="611603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Growth and The </a:t>
            </a:r>
            <a:r>
              <a:rPr lang="en-US" dirty="0" smtClean="0"/>
              <a:t>Output Gap</a:t>
            </a:r>
            <a:endParaRPr lang="en-US" dirty="0"/>
          </a:p>
        </p:txBody>
      </p:sp>
      <p:sp>
        <p:nvSpPr>
          <p:cNvPr id="3" name="Content Placeholder 2"/>
          <p:cNvSpPr>
            <a:spLocks noGrp="1"/>
          </p:cNvSpPr>
          <p:nvPr>
            <p:ph idx="1"/>
          </p:nvPr>
        </p:nvSpPr>
        <p:spPr/>
        <p:txBody>
          <a:bodyPr>
            <a:normAutofit lnSpcReduction="10000"/>
          </a:bodyPr>
          <a:lstStyle/>
          <a:p>
            <a:r>
              <a:rPr lang="en-US" dirty="0" smtClean="0"/>
              <a:t>Quite Critical specifically in the context of growing emphasis on `growth momentum’  dependent of supply side reforms</a:t>
            </a:r>
          </a:p>
          <a:p>
            <a:r>
              <a:rPr lang="en-US" dirty="0" smtClean="0"/>
              <a:t>Key challenge today -what </a:t>
            </a:r>
            <a:r>
              <a:rPr lang="en-US" dirty="0" smtClean="0"/>
              <a:t>role is there for monetary policy in the face of a  negative output gap, low growth and an inflation problem in South </a:t>
            </a:r>
            <a:r>
              <a:rPr lang="en-US" dirty="0" smtClean="0"/>
              <a:t>Africa</a:t>
            </a:r>
            <a:endParaRPr lang="en-US" dirty="0" smtClean="0"/>
          </a:p>
          <a:p>
            <a:r>
              <a:rPr lang="en-US" dirty="0" smtClean="0"/>
              <a:t>Stimulate aggregate demand in periods of negative output gap despite the need for structural reform? </a:t>
            </a:r>
          </a:p>
          <a:p>
            <a:r>
              <a:rPr lang="en-US" dirty="0" smtClean="0"/>
              <a:t>Double uncertainty –output gap measurement/link between gap and inflation ?</a:t>
            </a:r>
          </a:p>
          <a:p>
            <a:r>
              <a:rPr lang="en-US" dirty="0" smtClean="0"/>
              <a:t>Has the output gap lost its explanatory power in explaining inflation</a:t>
            </a:r>
          </a:p>
          <a:p>
            <a:endParaRPr lang="en-US" dirty="0"/>
          </a:p>
        </p:txBody>
      </p:sp>
    </p:spTree>
    <p:extLst>
      <p:ext uri="{BB962C8B-B14F-4D97-AF65-F5344CB8AC3E}">
        <p14:creationId xmlns:p14="http://schemas.microsoft.com/office/powerpoint/2010/main" val="1287905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Uncertainty</a:t>
            </a:r>
            <a:endParaRPr lang="en-US" dirty="0"/>
          </a:p>
        </p:txBody>
      </p:sp>
      <p:sp>
        <p:nvSpPr>
          <p:cNvPr id="3" name="Content Placeholder 2"/>
          <p:cNvSpPr>
            <a:spLocks noGrp="1"/>
          </p:cNvSpPr>
          <p:nvPr>
            <p:ph idx="1"/>
          </p:nvPr>
        </p:nvSpPr>
        <p:spPr/>
        <p:txBody>
          <a:bodyPr>
            <a:normAutofit lnSpcReduction="10000"/>
          </a:bodyPr>
          <a:lstStyle/>
          <a:p>
            <a:r>
              <a:rPr lang="en-ZA" dirty="0" smtClean="0"/>
              <a:t>Why did we revise potential output down ?  ( see paper on SARB </a:t>
            </a:r>
            <a:r>
              <a:rPr lang="en-ZA" dirty="0" smtClean="0"/>
              <a:t>web</a:t>
            </a:r>
            <a:r>
              <a:rPr lang="en-ZA" dirty="0" smtClean="0"/>
              <a:t>site</a:t>
            </a:r>
            <a:r>
              <a:rPr lang="en-ZA" dirty="0" smtClean="0"/>
              <a:t>)</a:t>
            </a:r>
          </a:p>
          <a:p>
            <a:endParaRPr lang="en-ZA" dirty="0"/>
          </a:p>
          <a:p>
            <a:r>
              <a:rPr lang="en-ZA" dirty="0" smtClean="0"/>
              <a:t>How much of the revision can be explained by a revised methodology? </a:t>
            </a:r>
          </a:p>
          <a:p>
            <a:endParaRPr lang="en-ZA" dirty="0"/>
          </a:p>
          <a:p>
            <a:r>
              <a:rPr lang="en-ZA" dirty="0" smtClean="0"/>
              <a:t>How much can be explained by a recognition that supply capacity has been eroded? </a:t>
            </a:r>
          </a:p>
          <a:p>
            <a:endParaRPr lang="en-ZA" dirty="0"/>
          </a:p>
          <a:p>
            <a:r>
              <a:rPr lang="en-ZA" dirty="0" smtClean="0"/>
              <a:t>How do we know that supply capacity has been eroded? </a:t>
            </a:r>
          </a:p>
          <a:p>
            <a:endParaRPr lang="en-ZA" dirty="0"/>
          </a:p>
          <a:p>
            <a:endParaRPr lang="en-US" dirty="0"/>
          </a:p>
        </p:txBody>
      </p:sp>
    </p:spTree>
    <p:extLst>
      <p:ext uri="{BB962C8B-B14F-4D97-AF65-F5344CB8AC3E}">
        <p14:creationId xmlns:p14="http://schemas.microsoft.com/office/powerpoint/2010/main" val="2090590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Complementary Indicators to Output Gap </a:t>
            </a:r>
            <a:endParaRPr lang="en-US" dirty="0"/>
          </a:p>
        </p:txBody>
      </p:sp>
      <p:sp>
        <p:nvSpPr>
          <p:cNvPr id="3" name="Content Placeholder 2"/>
          <p:cNvSpPr>
            <a:spLocks noGrp="1"/>
          </p:cNvSpPr>
          <p:nvPr>
            <p:ph idx="1"/>
          </p:nvPr>
        </p:nvSpPr>
        <p:spPr/>
        <p:txBody>
          <a:bodyPr>
            <a:normAutofit lnSpcReduction="10000"/>
          </a:bodyPr>
          <a:lstStyle/>
          <a:p>
            <a:r>
              <a:rPr lang="en-US" dirty="0" smtClean="0"/>
              <a:t>Capacity utilization</a:t>
            </a:r>
          </a:p>
          <a:p>
            <a:r>
              <a:rPr lang="en-US" dirty="0" smtClean="0"/>
              <a:t>to </a:t>
            </a:r>
            <a:r>
              <a:rPr lang="en-US" dirty="0" smtClean="0"/>
              <a:t>what extent can we rely on unemployment as an indicator of slack in the </a:t>
            </a:r>
            <a:r>
              <a:rPr lang="en-US" dirty="0" smtClean="0"/>
              <a:t>economy?</a:t>
            </a:r>
            <a:endParaRPr lang="en-US" dirty="0" smtClean="0"/>
          </a:p>
          <a:p>
            <a:r>
              <a:rPr lang="en-US" dirty="0" smtClean="0"/>
              <a:t>An </a:t>
            </a:r>
            <a:r>
              <a:rPr lang="en-US" dirty="0"/>
              <a:t>important complement to assessing our output gap, is the unemployment gap. </a:t>
            </a:r>
            <a:endParaRPr lang="en-US" dirty="0" smtClean="0"/>
          </a:p>
          <a:p>
            <a:r>
              <a:rPr lang="en-US" dirty="0" smtClean="0"/>
              <a:t>In </a:t>
            </a:r>
            <a:r>
              <a:rPr lang="en-US" dirty="0"/>
              <a:t>other words, the deviation of the actual unemployment rate from the long-run natural unemployment rate. </a:t>
            </a:r>
            <a:endParaRPr lang="en-US" dirty="0" smtClean="0"/>
          </a:p>
          <a:p>
            <a:r>
              <a:rPr lang="en-US" dirty="0" smtClean="0"/>
              <a:t>This </a:t>
            </a:r>
            <a:r>
              <a:rPr lang="en-US" dirty="0"/>
              <a:t>forms an important part of the monetary policy decision-making of many countries that have frequent and credible </a:t>
            </a:r>
            <a:r>
              <a:rPr lang="en-US" dirty="0" err="1"/>
              <a:t>labour</a:t>
            </a:r>
            <a:r>
              <a:rPr lang="en-US" dirty="0"/>
              <a:t> market statistics. </a:t>
            </a:r>
            <a:endParaRPr lang="en-US" dirty="0" smtClean="0"/>
          </a:p>
        </p:txBody>
      </p:sp>
    </p:spTree>
    <p:extLst>
      <p:ext uri="{BB962C8B-B14F-4D97-AF65-F5344CB8AC3E}">
        <p14:creationId xmlns:p14="http://schemas.microsoft.com/office/powerpoint/2010/main" val="1789746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South Africa’s natural rate of unemployment? </a:t>
            </a:r>
            <a:endParaRPr lang="en-US" dirty="0"/>
          </a:p>
        </p:txBody>
      </p:sp>
      <p:sp>
        <p:nvSpPr>
          <p:cNvPr id="3" name="Content Placeholder 2"/>
          <p:cNvSpPr>
            <a:spLocks noGrp="1"/>
          </p:cNvSpPr>
          <p:nvPr>
            <p:ph idx="1"/>
          </p:nvPr>
        </p:nvSpPr>
        <p:spPr/>
        <p:txBody>
          <a:bodyPr/>
          <a:lstStyle/>
          <a:p>
            <a:r>
              <a:rPr lang="en-US" dirty="0" smtClean="0"/>
              <a:t> How </a:t>
            </a:r>
            <a:r>
              <a:rPr lang="en-US" dirty="0"/>
              <a:t>much sense do we make of the year-to-year or our seasonally-adjusted quarter-to-quarter change in the unemployment rate </a:t>
            </a:r>
            <a:endParaRPr lang="en-US" dirty="0" smtClean="0"/>
          </a:p>
          <a:p>
            <a:endParaRPr lang="en-US" dirty="0" smtClean="0"/>
          </a:p>
          <a:p>
            <a:r>
              <a:rPr lang="en-US" dirty="0" smtClean="0"/>
              <a:t>do </a:t>
            </a:r>
            <a:r>
              <a:rPr lang="en-US" dirty="0"/>
              <a:t>the magnitudes makes sense, or should we believe purely in the direction of change because there is too much instability in the survey? </a:t>
            </a:r>
            <a:endParaRPr lang="en-US" dirty="0" smtClean="0"/>
          </a:p>
          <a:p>
            <a:endParaRPr lang="en-US" dirty="0"/>
          </a:p>
          <a:p>
            <a:r>
              <a:rPr lang="en-US" dirty="0" smtClean="0"/>
              <a:t>Do </a:t>
            </a:r>
            <a:r>
              <a:rPr lang="en-US" dirty="0"/>
              <a:t>we even have confidence about the direction of </a:t>
            </a:r>
            <a:r>
              <a:rPr lang="en-US" dirty="0" smtClean="0"/>
              <a:t>change at least in the short-run? </a:t>
            </a:r>
            <a:endParaRPr lang="en-US" dirty="0"/>
          </a:p>
          <a:p>
            <a:endParaRPr lang="en-US" dirty="0"/>
          </a:p>
        </p:txBody>
      </p:sp>
    </p:spTree>
    <p:extLst>
      <p:ext uri="{BB962C8B-B14F-4D97-AF65-F5344CB8AC3E}">
        <p14:creationId xmlns:p14="http://schemas.microsoft.com/office/powerpoint/2010/main" val="1325817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Nominal to Real to Real Equilibrium interest rates</a:t>
            </a:r>
            <a:endParaRPr lang="en-US" dirty="0"/>
          </a:p>
        </p:txBody>
      </p:sp>
      <p:sp>
        <p:nvSpPr>
          <p:cNvPr id="3" name="Content Placeholder 2"/>
          <p:cNvSpPr>
            <a:spLocks noGrp="1"/>
          </p:cNvSpPr>
          <p:nvPr>
            <p:ph idx="1"/>
          </p:nvPr>
        </p:nvSpPr>
        <p:spPr/>
        <p:txBody>
          <a:bodyPr>
            <a:normAutofit/>
          </a:bodyPr>
          <a:lstStyle/>
          <a:p>
            <a:r>
              <a:rPr lang="en-GB" dirty="0"/>
              <a:t>N</a:t>
            </a:r>
            <a:r>
              <a:rPr lang="en-GB" dirty="0" smtClean="0"/>
              <a:t>ominal </a:t>
            </a:r>
            <a:r>
              <a:rPr lang="en-GB" dirty="0"/>
              <a:t>interest rates are directly observable and is the most direct instrument of monetary </a:t>
            </a:r>
            <a:r>
              <a:rPr lang="en-GB" dirty="0" smtClean="0"/>
              <a:t>policy</a:t>
            </a:r>
          </a:p>
          <a:p>
            <a:r>
              <a:rPr lang="en-GB" dirty="0" smtClean="0"/>
              <a:t>However</a:t>
            </a:r>
            <a:r>
              <a:rPr lang="en-GB" dirty="0"/>
              <a:t>, they limited in assessing the de facto monetary policy stance, for obvious reasons ( they have to be looked at in conjunction with the inflation rate). </a:t>
            </a:r>
            <a:endParaRPr lang="en-GB" dirty="0" smtClean="0"/>
          </a:p>
          <a:p>
            <a:r>
              <a:rPr lang="en-GB" dirty="0"/>
              <a:t>The neutral real interest rate refers to the real interest rate that would prevail if the economy were at maximum employment and inflation were at target. </a:t>
            </a:r>
            <a:endParaRPr lang="en-GB" dirty="0" smtClean="0"/>
          </a:p>
          <a:p>
            <a:r>
              <a:rPr lang="en-GB" dirty="0" smtClean="0"/>
              <a:t>Household </a:t>
            </a:r>
            <a:r>
              <a:rPr lang="en-GB" dirty="0" smtClean="0"/>
              <a:t>and savings decisions made on the basis of real interest rates</a:t>
            </a:r>
            <a:endParaRPr lang="en-US" dirty="0"/>
          </a:p>
          <a:p>
            <a:endParaRPr lang="en-US" dirty="0"/>
          </a:p>
          <a:p>
            <a:endParaRPr lang="en-US" dirty="0"/>
          </a:p>
        </p:txBody>
      </p:sp>
    </p:spTree>
    <p:extLst>
      <p:ext uri="{BB962C8B-B14F-4D97-AF65-F5344CB8AC3E}">
        <p14:creationId xmlns:p14="http://schemas.microsoft.com/office/powerpoint/2010/main" val="1677736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Rate? </a:t>
            </a:r>
            <a:endParaRPr lang="en-US" dirty="0"/>
          </a:p>
        </p:txBody>
      </p:sp>
      <p:sp>
        <p:nvSpPr>
          <p:cNvPr id="3" name="Content Placeholder 2"/>
          <p:cNvSpPr>
            <a:spLocks noGrp="1"/>
          </p:cNvSpPr>
          <p:nvPr>
            <p:ph idx="1"/>
          </p:nvPr>
        </p:nvSpPr>
        <p:spPr/>
        <p:txBody>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438150" y="1690688"/>
            <a:ext cx="11315700" cy="4580716"/>
          </a:xfrm>
          <a:prstGeom prst="rect">
            <a:avLst/>
          </a:prstGeom>
        </p:spPr>
      </p:pic>
    </p:spTree>
    <p:extLst>
      <p:ext uri="{BB962C8B-B14F-4D97-AF65-F5344CB8AC3E}">
        <p14:creationId xmlns:p14="http://schemas.microsoft.com/office/powerpoint/2010/main" val="61446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Estimates of Equilibrium Real Interest Rates</a:t>
            </a:r>
            <a:endParaRPr lang="en-US" dirty="0"/>
          </a:p>
        </p:txBody>
      </p:sp>
      <p:sp>
        <p:nvSpPr>
          <p:cNvPr id="3" name="Content Placeholder 2"/>
          <p:cNvSpPr>
            <a:spLocks noGrp="1"/>
          </p:cNvSpPr>
          <p:nvPr>
            <p:ph idx="1"/>
          </p:nvPr>
        </p:nvSpPr>
        <p:spPr/>
        <p:txBody>
          <a:bodyPr>
            <a:normAutofit/>
          </a:bodyPr>
          <a:lstStyle/>
          <a:p>
            <a:r>
              <a:rPr lang="en-US" dirty="0" smtClean="0"/>
              <a:t>Wide variety of estimates in many countries </a:t>
            </a:r>
          </a:p>
          <a:p>
            <a:r>
              <a:rPr lang="en-US" dirty="0"/>
              <a:t>The </a:t>
            </a:r>
            <a:r>
              <a:rPr lang="en-US" dirty="0" err="1"/>
              <a:t>Laubach</a:t>
            </a:r>
            <a:r>
              <a:rPr lang="en-US" dirty="0"/>
              <a:t> and Williams (2003) approach is designed </a:t>
            </a:r>
            <a:r>
              <a:rPr lang="en-US" dirty="0" smtClean="0"/>
              <a:t>specifically </a:t>
            </a:r>
            <a:r>
              <a:rPr lang="en-US" dirty="0"/>
              <a:t>to </a:t>
            </a:r>
            <a:r>
              <a:rPr lang="en-US" dirty="0" smtClean="0"/>
              <a:t>estimate </a:t>
            </a:r>
            <a:r>
              <a:rPr lang="en-US" dirty="0"/>
              <a:t>a time-varying natural </a:t>
            </a:r>
            <a:r>
              <a:rPr lang="en-US" dirty="0" smtClean="0"/>
              <a:t>interest</a:t>
            </a:r>
          </a:p>
          <a:p>
            <a:r>
              <a:rPr lang="en-US" dirty="0" smtClean="0"/>
              <a:t>Wide disagreements in the US of what the neutral is ranging from negative to low positive</a:t>
            </a:r>
          </a:p>
          <a:p>
            <a:r>
              <a:rPr lang="en-US" dirty="0" smtClean="0"/>
              <a:t>Not much work done on estimates in SA</a:t>
            </a:r>
          </a:p>
          <a:p>
            <a:r>
              <a:rPr lang="en-US" dirty="0" smtClean="0"/>
              <a:t>Some internal work done at the SARB but work in progress</a:t>
            </a:r>
          </a:p>
          <a:p>
            <a:pPr marL="0" indent="0">
              <a:buNone/>
            </a:pPr>
            <a:r>
              <a:rPr lang="en-US" sz="2000" u="sng" dirty="0" err="1" smtClean="0"/>
              <a:t>Laubach</a:t>
            </a:r>
            <a:r>
              <a:rPr lang="en-US" sz="2000" u="sng" dirty="0"/>
              <a:t>, Thomas, and John </a:t>
            </a:r>
            <a:r>
              <a:rPr lang="en-US" sz="2000" u="sng" dirty="0" err="1"/>
              <a:t>Williams,.Measuring</a:t>
            </a:r>
            <a:r>
              <a:rPr lang="en-US" sz="2000" u="sng" dirty="0"/>
              <a:t> the Natural Rate of </a:t>
            </a:r>
            <a:r>
              <a:rPr lang="en-US" sz="2000" u="sng" dirty="0" err="1"/>
              <a:t>Interest,.</a:t>
            </a:r>
            <a:r>
              <a:rPr lang="en-US" sz="2000" u="sng" dirty="0" err="1" smtClean="0"/>
              <a:t>Review</a:t>
            </a:r>
            <a:r>
              <a:rPr lang="en-US" sz="2000" u="sng" dirty="0" smtClean="0"/>
              <a:t> </a:t>
            </a:r>
            <a:r>
              <a:rPr lang="en-US" sz="2000" u="sng" dirty="0"/>
              <a:t>of Economics and Statistics , Vol. 85(4), 1063-1070, 2003</a:t>
            </a:r>
            <a:r>
              <a:rPr lang="en-US" dirty="0"/>
              <a:t>.</a:t>
            </a:r>
          </a:p>
          <a:p>
            <a:endParaRPr lang="en-US" dirty="0"/>
          </a:p>
        </p:txBody>
      </p:sp>
    </p:spTree>
    <p:extLst>
      <p:ext uri="{BB962C8B-B14F-4D97-AF65-F5344CB8AC3E}">
        <p14:creationId xmlns:p14="http://schemas.microsoft.com/office/powerpoint/2010/main" val="251719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a:t>
            </a:r>
            <a:r>
              <a:rPr lang="en-US" dirty="0" smtClean="0"/>
              <a:t>Equilibrium Real </a:t>
            </a:r>
            <a:r>
              <a:rPr lang="en-US" dirty="0" smtClean="0"/>
              <a:t>Interest Rates </a:t>
            </a:r>
            <a:r>
              <a:rPr lang="en-US" dirty="0" smtClean="0"/>
              <a:t>Useful?</a:t>
            </a:r>
            <a:endParaRPr lang="en-US" dirty="0"/>
          </a:p>
        </p:txBody>
      </p:sp>
      <p:sp>
        <p:nvSpPr>
          <p:cNvPr id="3" name="Content Placeholder 2"/>
          <p:cNvSpPr>
            <a:spLocks noGrp="1"/>
          </p:cNvSpPr>
          <p:nvPr>
            <p:ph idx="1"/>
          </p:nvPr>
        </p:nvSpPr>
        <p:spPr/>
        <p:txBody>
          <a:bodyPr>
            <a:normAutofit fontScale="92500"/>
          </a:bodyPr>
          <a:lstStyle/>
          <a:p>
            <a:r>
              <a:rPr lang="en-US" dirty="0" smtClean="0"/>
              <a:t>The SARB currently does not publicly release a neutral interest rate estimate? </a:t>
            </a:r>
          </a:p>
          <a:p>
            <a:r>
              <a:rPr lang="en-US" dirty="0" smtClean="0"/>
              <a:t>In theory </a:t>
            </a:r>
            <a:r>
              <a:rPr lang="en-US" dirty="0"/>
              <a:t>s</a:t>
            </a:r>
            <a:r>
              <a:rPr lang="en-US" dirty="0" smtClean="0"/>
              <a:t>uch an </a:t>
            </a:r>
            <a:r>
              <a:rPr lang="en-US" dirty="0" smtClean="0"/>
              <a:t>estimate would provide some guidance as how whether monetary policy is expansionary or contractionary ? </a:t>
            </a:r>
            <a:endParaRPr lang="en-US" dirty="0"/>
          </a:p>
          <a:p>
            <a:r>
              <a:rPr lang="en-US" dirty="0" smtClean="0"/>
              <a:t>Some of the </a:t>
            </a:r>
            <a:r>
              <a:rPr lang="en-US" dirty="0" smtClean="0"/>
              <a:t>literature raises caution on the usefulness of this measure </a:t>
            </a:r>
            <a:r>
              <a:rPr lang="en-US" dirty="0" smtClean="0"/>
              <a:t>( Taylor and Williams, 2010,  </a:t>
            </a:r>
            <a:r>
              <a:rPr lang="en-US" dirty="0" smtClean="0"/>
              <a:t>Blinder 1999 </a:t>
            </a:r>
            <a:r>
              <a:rPr lang="en-US" dirty="0" smtClean="0"/>
              <a:t>) </a:t>
            </a:r>
          </a:p>
          <a:p>
            <a:r>
              <a:rPr lang="en-GB" dirty="0" smtClean="0"/>
              <a:t>more </a:t>
            </a:r>
            <a:r>
              <a:rPr lang="en-GB" dirty="0"/>
              <a:t>usefully thought of as a concept rather than a number, as a way of thinking about monetary rather than as the basis for a mechanical rule. </a:t>
            </a:r>
            <a:endParaRPr lang="en-GB" dirty="0" smtClean="0"/>
          </a:p>
          <a:p>
            <a:r>
              <a:rPr lang="en-GB" dirty="0" smtClean="0"/>
              <a:t>Think about deviations from inflation and output as the basis for the conduct of monetary policy</a:t>
            </a:r>
            <a:endParaRPr lang="en-GB" dirty="0" smtClean="0"/>
          </a:p>
          <a:p>
            <a:endParaRPr lang="en-US" dirty="0"/>
          </a:p>
          <a:p>
            <a:endParaRPr lang="en-US" dirty="0" smtClean="0"/>
          </a:p>
          <a:p>
            <a:endParaRPr lang="en-US" dirty="0"/>
          </a:p>
        </p:txBody>
      </p:sp>
    </p:spTree>
    <p:extLst>
      <p:ext uri="{BB962C8B-B14F-4D97-AF65-F5344CB8AC3E}">
        <p14:creationId xmlns:p14="http://schemas.microsoft.com/office/powerpoint/2010/main" val="210794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Drivers of Inflation in South Africa</a:t>
            </a:r>
            <a:endParaRPr lang="en-US" dirty="0"/>
          </a:p>
        </p:txBody>
      </p:sp>
      <p:sp>
        <p:nvSpPr>
          <p:cNvPr id="3" name="Content Placeholder 2"/>
          <p:cNvSpPr>
            <a:spLocks noGrp="1"/>
          </p:cNvSpPr>
          <p:nvPr>
            <p:ph idx="1"/>
          </p:nvPr>
        </p:nvSpPr>
        <p:spPr/>
        <p:txBody>
          <a:bodyPr>
            <a:normAutofit lnSpcReduction="10000"/>
          </a:bodyPr>
          <a:lstStyle/>
          <a:p>
            <a:r>
              <a:rPr lang="en-US" dirty="0" smtClean="0"/>
              <a:t>Demand side inflation where monetary policy works </a:t>
            </a:r>
            <a:r>
              <a:rPr lang="en-US" dirty="0" smtClean="0"/>
              <a:t>best specifically through the interest rate channel  </a:t>
            </a:r>
            <a:r>
              <a:rPr lang="en-US" dirty="0" smtClean="0"/>
              <a:t>a rare </a:t>
            </a:r>
            <a:r>
              <a:rPr lang="en-US" dirty="0" smtClean="0"/>
              <a:t>phenomenon nowadays</a:t>
            </a:r>
            <a:endParaRPr lang="en-US" dirty="0" smtClean="0"/>
          </a:p>
          <a:p>
            <a:r>
              <a:rPr lang="en-US" dirty="0" smtClean="0"/>
              <a:t>Supply side shocks </a:t>
            </a:r>
            <a:r>
              <a:rPr lang="en-US" dirty="0" smtClean="0"/>
              <a:t>and second round effects preoccupation of monetary policy makers</a:t>
            </a:r>
            <a:endParaRPr lang="en-US" dirty="0" smtClean="0"/>
          </a:p>
          <a:p>
            <a:r>
              <a:rPr lang="en-US" dirty="0" smtClean="0"/>
              <a:t>What is a supply shock is not straight forward</a:t>
            </a:r>
          </a:p>
          <a:p>
            <a:r>
              <a:rPr lang="en-US" dirty="0" smtClean="0"/>
              <a:t>Are oil price increases a supply shock or a response to real economic growth or increase </a:t>
            </a:r>
            <a:r>
              <a:rPr lang="en-US" dirty="0" smtClean="0"/>
              <a:t>demand?</a:t>
            </a:r>
            <a:endParaRPr lang="en-US" dirty="0" smtClean="0"/>
          </a:p>
          <a:p>
            <a:r>
              <a:rPr lang="en-US" dirty="0" smtClean="0"/>
              <a:t>Droughts, floods</a:t>
            </a:r>
          </a:p>
          <a:p>
            <a:r>
              <a:rPr lang="en-US" dirty="0" smtClean="0"/>
              <a:t>Is the exchange rate a supply </a:t>
            </a:r>
            <a:r>
              <a:rPr lang="en-US" dirty="0" smtClean="0"/>
              <a:t>shock?</a:t>
            </a:r>
          </a:p>
          <a:p>
            <a:r>
              <a:rPr lang="en-US" dirty="0" smtClean="0"/>
              <a:t>Structural inflation and unit </a:t>
            </a:r>
            <a:r>
              <a:rPr lang="en-US" dirty="0" err="1" smtClean="0"/>
              <a:t>labour</a:t>
            </a:r>
            <a:r>
              <a:rPr lang="en-US" dirty="0" smtClean="0"/>
              <a:t> costs</a:t>
            </a:r>
            <a:endParaRPr lang="en-US" dirty="0"/>
          </a:p>
        </p:txBody>
      </p:sp>
    </p:spTree>
    <p:extLst>
      <p:ext uri="{BB962C8B-B14F-4D97-AF65-F5344CB8AC3E}">
        <p14:creationId xmlns:p14="http://schemas.microsoft.com/office/powerpoint/2010/main" val="2145004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Exchange Rate </a:t>
            </a:r>
            <a:endParaRPr lang="en-US" dirty="0"/>
          </a:p>
        </p:txBody>
      </p:sp>
      <p:sp>
        <p:nvSpPr>
          <p:cNvPr id="3" name="Content Placeholder 2"/>
          <p:cNvSpPr>
            <a:spLocks noGrp="1"/>
          </p:cNvSpPr>
          <p:nvPr>
            <p:ph idx="1"/>
          </p:nvPr>
        </p:nvSpPr>
        <p:spPr/>
        <p:txBody>
          <a:bodyPr/>
          <a:lstStyle/>
          <a:p>
            <a:pPr lvl="0"/>
            <a:r>
              <a:rPr lang="en-GB" dirty="0"/>
              <a:t>Exchange Rate  behaviour and what it means for exports or the real </a:t>
            </a:r>
            <a:r>
              <a:rPr lang="en-GB" dirty="0" smtClean="0"/>
              <a:t>economy (role of foreign exchange intervention) </a:t>
            </a:r>
          </a:p>
          <a:p>
            <a:pPr lvl="0"/>
            <a:endParaRPr lang="en-US" dirty="0"/>
          </a:p>
          <a:p>
            <a:pPr lvl="0"/>
            <a:r>
              <a:rPr lang="en-GB" u="sng" dirty="0"/>
              <a:t>Exchange Rate Pass through-relatively well developed literature but quite tricky from a practical point of </a:t>
            </a:r>
            <a:r>
              <a:rPr lang="en-GB" u="sng" dirty="0" smtClean="0"/>
              <a:t>view</a:t>
            </a:r>
          </a:p>
          <a:p>
            <a:pPr lvl="0"/>
            <a:endParaRPr lang="en-US" dirty="0"/>
          </a:p>
          <a:p>
            <a:r>
              <a:rPr lang="en-GB" dirty="0"/>
              <a:t>Exchange Rate rules in monetary policy – the most difficult of the three- how do we factor exchange rates in our decision making? </a:t>
            </a:r>
            <a:r>
              <a:rPr lang="mr-IN" dirty="0" smtClean="0"/>
              <a:t>–</a:t>
            </a:r>
            <a:r>
              <a:rPr lang="en-GB" dirty="0" smtClean="0"/>
              <a:t> (will discuss in the context of monetary </a:t>
            </a:r>
            <a:r>
              <a:rPr lang="en-GB" dirty="0" err="1" smtClean="0"/>
              <a:t>spillovers</a:t>
            </a:r>
            <a:r>
              <a:rPr lang="en-GB" dirty="0" smtClean="0"/>
              <a:t>)</a:t>
            </a:r>
            <a:endParaRPr lang="en-US" dirty="0"/>
          </a:p>
          <a:p>
            <a:pPr lvl="0"/>
            <a:endParaRPr lang="en-GB" u="sng" dirty="0" smtClean="0"/>
          </a:p>
        </p:txBody>
      </p:sp>
    </p:spTree>
    <p:extLst>
      <p:ext uri="{BB962C8B-B14F-4D97-AF65-F5344CB8AC3E}">
        <p14:creationId xmlns:p14="http://schemas.microsoft.com/office/powerpoint/2010/main" val="900318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Exchange Rate Pass Through</a:t>
            </a:r>
            <a:endParaRPr lang="en-US" dirty="0"/>
          </a:p>
        </p:txBody>
      </p:sp>
      <p:sp>
        <p:nvSpPr>
          <p:cNvPr id="3" name="Content Placeholder 2"/>
          <p:cNvSpPr>
            <a:spLocks noGrp="1"/>
          </p:cNvSpPr>
          <p:nvPr>
            <p:ph idx="1"/>
          </p:nvPr>
        </p:nvSpPr>
        <p:spPr/>
        <p:txBody>
          <a:bodyPr/>
          <a:lstStyle/>
          <a:p>
            <a:r>
              <a:rPr lang="en-US" dirty="0" smtClean="0"/>
              <a:t>A view that pass through has come down over the last two decades (long run pass through = 20%)</a:t>
            </a:r>
          </a:p>
          <a:p>
            <a:r>
              <a:rPr lang="en-US" dirty="0" smtClean="0"/>
              <a:t>Not precisely clear why pass through has come down? </a:t>
            </a:r>
          </a:p>
          <a:p>
            <a:r>
              <a:rPr lang="en-US" dirty="0" smtClean="0"/>
              <a:t>Some obvious reasons </a:t>
            </a:r>
          </a:p>
          <a:p>
            <a:pPr lvl="1"/>
            <a:r>
              <a:rPr lang="en-US" dirty="0" smtClean="0"/>
              <a:t>Negative output gaps</a:t>
            </a:r>
          </a:p>
          <a:p>
            <a:pPr lvl="1"/>
            <a:r>
              <a:rPr lang="en-US" dirty="0" smtClean="0"/>
              <a:t>Ability </a:t>
            </a:r>
          </a:p>
          <a:p>
            <a:pPr lvl="1"/>
            <a:r>
              <a:rPr lang="en-US" dirty="0" smtClean="0"/>
              <a:t>Reduction in international producer prices</a:t>
            </a:r>
          </a:p>
          <a:p>
            <a:pPr lvl="1"/>
            <a:r>
              <a:rPr lang="en-US" dirty="0" smtClean="0"/>
              <a:t>Some credibility of the SARB ( needs to be empirically tested)</a:t>
            </a:r>
          </a:p>
          <a:p>
            <a:pPr lvl="1"/>
            <a:r>
              <a:rPr lang="en-US" dirty="0" smtClean="0"/>
              <a:t>Markups in firms still high allowing absorption of costs from imports</a:t>
            </a:r>
          </a:p>
          <a:p>
            <a:pPr lvl="1"/>
            <a:r>
              <a:rPr lang="en-US" dirty="0" smtClean="0"/>
              <a:t>Expectations </a:t>
            </a:r>
            <a:endParaRPr lang="en-US" dirty="0"/>
          </a:p>
        </p:txBody>
      </p:sp>
    </p:spTree>
    <p:extLst>
      <p:ext uri="{BB962C8B-B14F-4D97-AF65-F5344CB8AC3E}">
        <p14:creationId xmlns:p14="http://schemas.microsoft.com/office/powerpoint/2010/main" val="1328528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Exchange Rate Challenge? </a:t>
            </a:r>
            <a:endParaRPr lang="en-US" dirty="0"/>
          </a:p>
        </p:txBody>
      </p:sp>
      <p:sp>
        <p:nvSpPr>
          <p:cNvPr id="3" name="Content Placeholder 2"/>
          <p:cNvSpPr>
            <a:spLocks noGrp="1"/>
          </p:cNvSpPr>
          <p:nvPr>
            <p:ph idx="1"/>
          </p:nvPr>
        </p:nvSpPr>
        <p:spPr/>
        <p:txBody>
          <a:bodyPr/>
          <a:lstStyle/>
          <a:p>
            <a:r>
              <a:rPr lang="en-ZA" dirty="0" smtClean="0"/>
              <a:t>Modelling </a:t>
            </a:r>
            <a:r>
              <a:rPr lang="en-ZA" dirty="0"/>
              <a:t>the trajectory of the exchange rate is quite important to our assessment of the balance of risks</a:t>
            </a:r>
            <a:r>
              <a:rPr lang="en-ZA" dirty="0" smtClean="0"/>
              <a:t>.</a:t>
            </a:r>
          </a:p>
          <a:p>
            <a:r>
              <a:rPr lang="en-ZA" dirty="0" smtClean="0"/>
              <a:t>Current Status Quo -assume a flat real effective exchange rate? </a:t>
            </a:r>
            <a:endParaRPr lang="en-ZA" dirty="0" smtClean="0"/>
          </a:p>
          <a:p>
            <a:r>
              <a:rPr lang="en-ZA" dirty="0" smtClean="0"/>
              <a:t>In general has a downward bias </a:t>
            </a:r>
            <a:r>
              <a:rPr lang="mr-IN" dirty="0" smtClean="0"/>
              <a:t>–</a:t>
            </a:r>
            <a:r>
              <a:rPr lang="en-ZA" dirty="0" smtClean="0"/>
              <a:t> always assume that there will be a nominal depreciation</a:t>
            </a:r>
          </a:p>
          <a:p>
            <a:r>
              <a:rPr lang="en-ZA" dirty="0" smtClean="0"/>
              <a:t>Effects of exchange rate pass through depends on the nature of the shock </a:t>
            </a:r>
          </a:p>
          <a:p>
            <a:r>
              <a:rPr lang="en-ZA" dirty="0" err="1" smtClean="0"/>
              <a:t>Eg</a:t>
            </a:r>
            <a:r>
              <a:rPr lang="en-ZA" dirty="0" smtClean="0"/>
              <a:t> </a:t>
            </a:r>
            <a:r>
              <a:rPr lang="mr-IN" dirty="0" smtClean="0"/>
              <a:t>–</a:t>
            </a:r>
            <a:r>
              <a:rPr lang="en-ZA" dirty="0" smtClean="0"/>
              <a:t> portfolio balance effect totally different from a shock emanating from terms of trade? </a:t>
            </a:r>
            <a:endParaRPr lang="en-US" dirty="0"/>
          </a:p>
        </p:txBody>
      </p:sp>
    </p:spTree>
    <p:extLst>
      <p:ext uri="{BB962C8B-B14F-4D97-AF65-F5344CB8AC3E}">
        <p14:creationId xmlns:p14="http://schemas.microsoft.com/office/powerpoint/2010/main" val="1799700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Round Effects : </a:t>
            </a:r>
            <a:r>
              <a:rPr lang="en-US" dirty="0" err="1" smtClean="0"/>
              <a:t>Eg</a:t>
            </a:r>
            <a:r>
              <a:rPr lang="en-US" dirty="0" smtClean="0"/>
              <a:t>. Oil prices</a:t>
            </a:r>
            <a:endParaRPr lang="en-US" dirty="0"/>
          </a:p>
        </p:txBody>
      </p:sp>
      <p:sp>
        <p:nvSpPr>
          <p:cNvPr id="3" name="Content Placeholder 2"/>
          <p:cNvSpPr>
            <a:spLocks noGrp="1"/>
          </p:cNvSpPr>
          <p:nvPr>
            <p:ph idx="1"/>
          </p:nvPr>
        </p:nvSpPr>
        <p:spPr/>
        <p:txBody>
          <a:bodyPr>
            <a:normAutofit/>
          </a:bodyPr>
          <a:lstStyle/>
          <a:p>
            <a:pPr marL="0" indent="0">
              <a:buNone/>
            </a:pPr>
            <a:r>
              <a:rPr lang="en-ZA" dirty="0" smtClean="0"/>
              <a:t>1</a:t>
            </a:r>
            <a:r>
              <a:rPr lang="en-ZA" dirty="0"/>
              <a:t>) the direct </a:t>
            </a:r>
            <a:r>
              <a:rPr lang="en-ZA" dirty="0" smtClean="0"/>
              <a:t>effect</a:t>
            </a:r>
            <a:r>
              <a:rPr lang="en-ZA" dirty="0"/>
              <a:t> </a:t>
            </a:r>
            <a:r>
              <a:rPr lang="en-ZA" dirty="0" smtClean="0"/>
              <a:t>- </a:t>
            </a:r>
            <a:r>
              <a:rPr lang="en-ZA" dirty="0"/>
              <a:t>rise in prices of energy products; </a:t>
            </a:r>
            <a:endParaRPr lang="en-ZA" dirty="0" smtClean="0"/>
          </a:p>
          <a:p>
            <a:pPr marL="0" indent="0">
              <a:buNone/>
            </a:pPr>
            <a:r>
              <a:rPr lang="en-ZA" dirty="0" smtClean="0"/>
              <a:t>2</a:t>
            </a:r>
            <a:r>
              <a:rPr lang="en-ZA" dirty="0"/>
              <a:t>) the indirect </a:t>
            </a:r>
            <a:r>
              <a:rPr lang="en-ZA" dirty="0" smtClean="0"/>
              <a:t>effect</a:t>
            </a:r>
            <a:r>
              <a:rPr lang="en-ZA" dirty="0"/>
              <a:t>-</a:t>
            </a:r>
            <a:r>
              <a:rPr lang="en-ZA" dirty="0" smtClean="0"/>
              <a:t> </a:t>
            </a:r>
            <a:r>
              <a:rPr lang="en-ZA" dirty="0"/>
              <a:t>pass-through of higher energy related costs of production to prices of other goods and services such as freight and </a:t>
            </a:r>
            <a:r>
              <a:rPr lang="en-ZA" dirty="0" smtClean="0"/>
              <a:t>transportation</a:t>
            </a:r>
          </a:p>
          <a:p>
            <a:pPr marL="0" indent="0">
              <a:buNone/>
            </a:pPr>
            <a:r>
              <a:rPr lang="en-ZA" dirty="0" smtClean="0"/>
              <a:t>3</a:t>
            </a:r>
            <a:r>
              <a:rPr lang="en-ZA" dirty="0"/>
              <a:t>) the second-round </a:t>
            </a:r>
            <a:r>
              <a:rPr lang="en-ZA" dirty="0" smtClean="0"/>
              <a:t>effect - </a:t>
            </a:r>
            <a:r>
              <a:rPr lang="en-ZA" dirty="0"/>
              <a:t>increase in the costs of living </a:t>
            </a:r>
            <a:r>
              <a:rPr lang="en-ZA" dirty="0" smtClean="0"/>
              <a:t> </a:t>
            </a:r>
            <a:r>
              <a:rPr lang="en-ZA" dirty="0"/>
              <a:t>workers to bargain for a </a:t>
            </a:r>
            <a:r>
              <a:rPr lang="en-ZA" dirty="0" smtClean="0"/>
              <a:t>wage</a:t>
            </a:r>
            <a:r>
              <a:rPr lang="en-US" dirty="0"/>
              <a:t> </a:t>
            </a:r>
            <a:r>
              <a:rPr lang="en-US" dirty="0" smtClean="0"/>
              <a:t>increases (more long lasting  but depends on demand conditions)</a:t>
            </a:r>
          </a:p>
          <a:p>
            <a:pPr marL="0" indent="0">
              <a:buNone/>
            </a:pPr>
            <a:endParaRPr lang="en-US" dirty="0"/>
          </a:p>
        </p:txBody>
      </p:sp>
    </p:spTree>
    <p:extLst>
      <p:ext uri="{BB962C8B-B14F-4D97-AF65-F5344CB8AC3E}">
        <p14:creationId xmlns:p14="http://schemas.microsoft.com/office/powerpoint/2010/main" val="218442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Analytical tools to  Measure Second Round Effects (SRE)? </a:t>
            </a:r>
            <a:endParaRPr lang="en-US" dirty="0"/>
          </a:p>
        </p:txBody>
      </p:sp>
      <p:sp>
        <p:nvSpPr>
          <p:cNvPr id="3" name="Content Placeholder 2"/>
          <p:cNvSpPr>
            <a:spLocks noGrp="1"/>
          </p:cNvSpPr>
          <p:nvPr>
            <p:ph idx="1"/>
          </p:nvPr>
        </p:nvSpPr>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Differing views as to </a:t>
            </a:r>
            <a:r>
              <a:rPr lang="en-GB" dirty="0" smtClean="0"/>
              <a:t>how </a:t>
            </a:r>
            <a:r>
              <a:rPr lang="en-GB" dirty="0"/>
              <a:t>second round effects </a:t>
            </a:r>
            <a:r>
              <a:rPr lang="en-GB" dirty="0" smtClean="0"/>
              <a:t>works through the economy often  </a:t>
            </a:r>
            <a:r>
              <a:rPr lang="en-GB" dirty="0"/>
              <a:t>contributes </a:t>
            </a:r>
            <a:r>
              <a:rPr lang="en-GB" dirty="0" smtClean="0"/>
              <a:t>to differences in views about interest rate decisions.  </a:t>
            </a:r>
          </a:p>
          <a:p>
            <a:pPr marL="0" indent="0">
              <a:lnSpc>
                <a:spcPct val="100000"/>
              </a:lnSpc>
              <a:spcBef>
                <a:spcPts val="0"/>
              </a:spcBef>
              <a:buNone/>
            </a:pPr>
            <a:endParaRPr lang="en-GB" dirty="0" smtClean="0"/>
          </a:p>
          <a:p>
            <a:pPr marL="0" indent="0">
              <a:lnSpc>
                <a:spcPct val="100000"/>
              </a:lnSpc>
              <a:spcBef>
                <a:spcPts val="0"/>
              </a:spcBef>
              <a:buNone/>
            </a:pPr>
            <a:r>
              <a:rPr lang="en-GB" dirty="0" smtClean="0"/>
              <a:t>How do  </a:t>
            </a:r>
            <a:r>
              <a:rPr lang="en-GB" dirty="0"/>
              <a:t>we actually, or empirically,  detect second effects </a:t>
            </a:r>
            <a:r>
              <a:rPr lang="en-GB" dirty="0" smtClean="0"/>
              <a:t>?</a:t>
            </a:r>
          </a:p>
          <a:p>
            <a:pPr marL="0" indent="0">
              <a:lnSpc>
                <a:spcPct val="100000"/>
              </a:lnSpc>
              <a:spcBef>
                <a:spcPts val="0"/>
              </a:spcBef>
              <a:buNone/>
            </a:pPr>
            <a:endParaRPr lang="en-GB" dirty="0" smtClean="0"/>
          </a:p>
          <a:p>
            <a:pPr marL="0" indent="0">
              <a:lnSpc>
                <a:spcPct val="100000"/>
              </a:lnSpc>
              <a:spcBef>
                <a:spcPts val="0"/>
              </a:spcBef>
              <a:buNone/>
            </a:pPr>
            <a:r>
              <a:rPr lang="en-GB" dirty="0" smtClean="0"/>
              <a:t>Ex-post or ex-ante  review of prices ? </a:t>
            </a:r>
          </a:p>
          <a:p>
            <a:pPr marL="0" indent="0">
              <a:lnSpc>
                <a:spcPct val="100000"/>
              </a:lnSpc>
              <a:spcBef>
                <a:spcPts val="0"/>
              </a:spcBef>
              <a:buNone/>
            </a:pPr>
            <a:endParaRPr lang="en-GB" dirty="0" smtClean="0"/>
          </a:p>
          <a:p>
            <a:pPr marL="0" indent="0">
              <a:lnSpc>
                <a:spcPct val="100000"/>
              </a:lnSpc>
              <a:spcBef>
                <a:spcPts val="0"/>
              </a:spcBef>
              <a:buNone/>
            </a:pPr>
            <a:r>
              <a:rPr lang="en-GB" dirty="0"/>
              <a:t>D</a:t>
            </a:r>
            <a:r>
              <a:rPr lang="en-GB" dirty="0" smtClean="0"/>
              <a:t>o </a:t>
            </a:r>
            <a:r>
              <a:rPr lang="en-GB" dirty="0"/>
              <a:t>we make </a:t>
            </a:r>
            <a:r>
              <a:rPr lang="en-GB" dirty="0" smtClean="0"/>
              <a:t>decisions </a:t>
            </a:r>
            <a:r>
              <a:rPr lang="en-GB" dirty="0"/>
              <a:t>on what we anticipate the second round effects are </a:t>
            </a:r>
            <a:r>
              <a:rPr lang="en-GB" dirty="0" smtClean="0"/>
              <a:t>likely </a:t>
            </a:r>
            <a:r>
              <a:rPr lang="en-GB" dirty="0"/>
              <a:t>to be from a shock ?  </a:t>
            </a:r>
            <a:endParaRPr lang="en-GB" dirty="0" smtClean="0"/>
          </a:p>
          <a:p>
            <a:pPr marL="0" indent="0">
              <a:lnSpc>
                <a:spcPct val="100000"/>
              </a:lnSpc>
              <a:spcBef>
                <a:spcPts val="0"/>
              </a:spcBef>
              <a:buNone/>
            </a:pPr>
            <a:endParaRPr lang="en-GB" dirty="0" smtClean="0"/>
          </a:p>
          <a:p>
            <a:pPr marL="0" indent="0">
              <a:lnSpc>
                <a:spcPct val="100000"/>
              </a:lnSpc>
              <a:spcBef>
                <a:spcPts val="0"/>
              </a:spcBef>
              <a:buNone/>
            </a:pPr>
            <a:r>
              <a:rPr lang="en-GB" dirty="0" smtClean="0"/>
              <a:t>What </a:t>
            </a:r>
            <a:r>
              <a:rPr lang="en-GB" dirty="0"/>
              <a:t>other factors play a role in responding to a supply shock – for example if wages continue to rise or contract at the same time?</a:t>
            </a: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p:txBody>
      </p:sp>
    </p:spTree>
    <p:extLst>
      <p:ext uri="{BB962C8B-B14F-4D97-AF65-F5344CB8AC3E}">
        <p14:creationId xmlns:p14="http://schemas.microsoft.com/office/powerpoint/2010/main" val="1282195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Operationalizing second round effects</a:t>
            </a:r>
            <a:endParaRPr lang="en-US" dirty="0"/>
          </a:p>
        </p:txBody>
      </p:sp>
      <p:sp>
        <p:nvSpPr>
          <p:cNvPr id="3" name="Content Placeholder 2"/>
          <p:cNvSpPr>
            <a:spLocks noGrp="1"/>
          </p:cNvSpPr>
          <p:nvPr>
            <p:ph idx="1"/>
          </p:nvPr>
        </p:nvSpPr>
        <p:spPr/>
        <p:txBody>
          <a:bodyPr/>
          <a:lstStyle/>
          <a:p>
            <a:r>
              <a:rPr lang="en-US" dirty="0"/>
              <a:t> </a:t>
            </a:r>
            <a:r>
              <a:rPr lang="en-US" dirty="0" smtClean="0"/>
              <a:t>Is evidence of the indirect effect a sufficient basis to act upon? </a:t>
            </a:r>
          </a:p>
          <a:p>
            <a:r>
              <a:rPr lang="en-US" dirty="0" smtClean="0"/>
              <a:t>For a start we look  at underlying inflation (core) and what it means? </a:t>
            </a:r>
          </a:p>
          <a:p>
            <a:r>
              <a:rPr lang="en-US" dirty="0" smtClean="0"/>
              <a:t>However, core inflation is a mixed bag</a:t>
            </a:r>
          </a:p>
          <a:p>
            <a:r>
              <a:rPr lang="en-US" dirty="0" smtClean="0"/>
              <a:t>Current practice in our forecast is to build in some indirect effects based on past behavior through the expectations channel</a:t>
            </a:r>
          </a:p>
          <a:p>
            <a:r>
              <a:rPr lang="en-US" dirty="0" smtClean="0"/>
              <a:t>Problems  is that it assumes  that past relationships are intact and replicable in the future</a:t>
            </a:r>
            <a:endParaRPr lang="en-US" dirty="0"/>
          </a:p>
          <a:p>
            <a:r>
              <a:rPr lang="en-US" dirty="0" smtClean="0"/>
              <a:t>Difficulty of  lags in the transmission mechanism</a:t>
            </a:r>
          </a:p>
          <a:p>
            <a:endParaRPr lang="en-US" dirty="0" smtClean="0"/>
          </a:p>
          <a:p>
            <a:endParaRPr lang="en-US" dirty="0"/>
          </a:p>
        </p:txBody>
      </p:sp>
    </p:spTree>
    <p:extLst>
      <p:ext uri="{BB962C8B-B14F-4D97-AF65-F5344CB8AC3E}">
        <p14:creationId xmlns:p14="http://schemas.microsoft.com/office/powerpoint/2010/main" val="1102453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Responding to Second Round Effects</a:t>
            </a:r>
            <a:endParaRPr lang="en-US" dirty="0"/>
          </a:p>
        </p:txBody>
      </p:sp>
      <p:sp>
        <p:nvSpPr>
          <p:cNvPr id="3" name="Content Placeholder 2"/>
          <p:cNvSpPr>
            <a:spLocks noGrp="1"/>
          </p:cNvSpPr>
          <p:nvPr>
            <p:ph idx="1"/>
          </p:nvPr>
        </p:nvSpPr>
        <p:spPr/>
        <p:txBody>
          <a:bodyPr/>
          <a:lstStyle/>
          <a:p>
            <a:pPr marL="0" lvl="0" indent="0">
              <a:buNone/>
            </a:pPr>
            <a:r>
              <a:rPr lang="en-GB" dirty="0" smtClean="0"/>
              <a:t>Conjectural  assessment of </a:t>
            </a:r>
          </a:p>
          <a:p>
            <a:pPr lvl="0"/>
            <a:r>
              <a:rPr lang="en-GB" dirty="0" smtClean="0"/>
              <a:t>wage behaviour </a:t>
            </a:r>
            <a:r>
              <a:rPr lang="en-GB" dirty="0"/>
              <a:t>and price stickiness   </a:t>
            </a:r>
            <a:endParaRPr lang="en-US" dirty="0"/>
          </a:p>
          <a:p>
            <a:pPr lvl="0"/>
            <a:r>
              <a:rPr lang="en-GB" dirty="0"/>
              <a:t>the specificity of the commodity crisis( accepted view as to when food will mean revert),  </a:t>
            </a:r>
            <a:endParaRPr lang="en-US" dirty="0"/>
          </a:p>
          <a:p>
            <a:r>
              <a:rPr lang="en-GB" dirty="0"/>
              <a:t>our assessment of how credible we are – in other words whether agents are comfortable that if the supply shock continues to persist, we will react an now allow it to derail inflation even if at a cost to </a:t>
            </a:r>
            <a:r>
              <a:rPr lang="en-GB" dirty="0" smtClean="0"/>
              <a:t>growth</a:t>
            </a:r>
          </a:p>
          <a:p>
            <a:r>
              <a:rPr lang="en-US" dirty="0"/>
              <a:t>Change vs level of the output gap? </a:t>
            </a:r>
          </a:p>
          <a:p>
            <a:endParaRPr lang="en-US" dirty="0"/>
          </a:p>
        </p:txBody>
      </p:sp>
    </p:spTree>
    <p:extLst>
      <p:ext uri="{BB962C8B-B14F-4D97-AF65-F5344CB8AC3E}">
        <p14:creationId xmlns:p14="http://schemas.microsoft.com/office/powerpoint/2010/main" val="1032630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Monetary Policy and the Labour Market</a:t>
            </a:r>
            <a:r>
              <a:rPr lang="en-US" dirty="0"/>
              <a:t/>
            </a:r>
            <a:br>
              <a:rPr lang="en-US" dirty="0"/>
            </a:br>
            <a:endParaRPr lang="en-US" dirty="0"/>
          </a:p>
        </p:txBody>
      </p:sp>
      <p:sp>
        <p:nvSpPr>
          <p:cNvPr id="3" name="Content Placeholder 2"/>
          <p:cNvSpPr>
            <a:spLocks noGrp="1"/>
          </p:cNvSpPr>
          <p:nvPr>
            <p:ph idx="1"/>
          </p:nvPr>
        </p:nvSpPr>
        <p:spPr/>
        <p:txBody>
          <a:bodyPr/>
          <a:lstStyle/>
          <a:p>
            <a:r>
              <a:rPr lang="en-GB" b="1" dirty="0" smtClean="0"/>
              <a:t>Two </a:t>
            </a:r>
            <a:r>
              <a:rPr lang="en-GB" b="1" dirty="0"/>
              <a:t>different set of issues </a:t>
            </a:r>
            <a:r>
              <a:rPr lang="en-GB" b="1" dirty="0" smtClean="0"/>
              <a:t>here</a:t>
            </a:r>
          </a:p>
          <a:p>
            <a:r>
              <a:rPr lang="en-GB" b="1" dirty="0" smtClean="0"/>
              <a:t> </a:t>
            </a:r>
            <a:r>
              <a:rPr lang="en-GB" dirty="0"/>
              <a:t>the first, </a:t>
            </a:r>
            <a:r>
              <a:rPr lang="en-GB" dirty="0"/>
              <a:t> </a:t>
            </a:r>
            <a:r>
              <a:rPr lang="en-GB" dirty="0" smtClean="0"/>
              <a:t>the practice of monetary policy </a:t>
            </a:r>
            <a:r>
              <a:rPr lang="en-GB" dirty="0"/>
              <a:t>in a market where price and wage setting is </a:t>
            </a:r>
            <a:r>
              <a:rPr lang="en-GB" dirty="0" smtClean="0"/>
              <a:t>rigid -an important area of study </a:t>
            </a:r>
            <a:r>
              <a:rPr lang="mr-IN" dirty="0" smtClean="0"/>
              <a:t>–</a:t>
            </a:r>
            <a:r>
              <a:rPr lang="en-GB" dirty="0" smtClean="0"/>
              <a:t> see </a:t>
            </a:r>
            <a:r>
              <a:rPr lang="en-GB" dirty="0" err="1" smtClean="0"/>
              <a:t>Viegi</a:t>
            </a:r>
            <a:r>
              <a:rPr lang="en-GB" dirty="0" smtClean="0"/>
              <a:t> et al for a discussion of how the structure of the labour market in </a:t>
            </a:r>
            <a:r>
              <a:rPr lang="en-GB" dirty="0"/>
              <a:t>SA constrains the labour market </a:t>
            </a:r>
          </a:p>
          <a:p>
            <a:r>
              <a:rPr lang="en-GB" sz="2400" dirty="0" smtClean="0">
                <a:hlinkClick r:id="rId2"/>
              </a:rPr>
              <a:t>http</a:t>
            </a:r>
            <a:r>
              <a:rPr lang="en-GB" sz="2400" dirty="0">
                <a:hlinkClick r:id="rId2"/>
              </a:rPr>
              <a:t>://</a:t>
            </a:r>
            <a:r>
              <a:rPr lang="en-GB" sz="2400" dirty="0" smtClean="0">
                <a:hlinkClick r:id="rId2"/>
              </a:rPr>
              <a:t>www.up.ac.za/media/shared/61/WP/wp_2015_69.zp69385.pdf</a:t>
            </a:r>
            <a:endParaRPr lang="en-US" sz="2400" dirty="0"/>
          </a:p>
          <a:p>
            <a:r>
              <a:rPr lang="en-GB" dirty="0"/>
              <a:t>The second is how do we asses the impact of wages and unit labour costs on </a:t>
            </a:r>
            <a:r>
              <a:rPr lang="en-GB" dirty="0" smtClean="0"/>
              <a:t>inflation?</a:t>
            </a:r>
            <a:r>
              <a:rPr lang="en-GB" b="1" dirty="0" smtClean="0"/>
              <a:t> </a:t>
            </a:r>
            <a:endParaRPr lang="en-US" dirty="0"/>
          </a:p>
        </p:txBody>
      </p:sp>
    </p:spTree>
    <p:extLst>
      <p:ext uri="{BB962C8B-B14F-4D97-AF65-F5344CB8AC3E}">
        <p14:creationId xmlns:p14="http://schemas.microsoft.com/office/powerpoint/2010/main" val="1698257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Labour</a:t>
            </a:r>
            <a:r>
              <a:rPr lang="en-US" dirty="0" smtClean="0"/>
              <a:t> Costs and Structural Inflation in South Africa </a:t>
            </a:r>
            <a:endParaRPr lang="en-US" dirty="0"/>
          </a:p>
        </p:txBody>
      </p:sp>
      <p:sp>
        <p:nvSpPr>
          <p:cNvPr id="3" name="Content Placeholder 2"/>
          <p:cNvSpPr>
            <a:spLocks noGrp="1"/>
          </p:cNvSpPr>
          <p:nvPr>
            <p:ph idx="1"/>
          </p:nvPr>
        </p:nvSpPr>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I</a:t>
            </a:r>
            <a:r>
              <a:rPr lang="en-US" dirty="0" smtClean="0"/>
              <a:t>mportance </a:t>
            </a:r>
            <a:r>
              <a:rPr lang="en-US" dirty="0" smtClean="0"/>
              <a:t>of wage pressures to </a:t>
            </a:r>
            <a:r>
              <a:rPr lang="en-US" dirty="0" smtClean="0"/>
              <a:t>inflation in SA well known</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Sources of wage pressures? What it means for policy?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The difficulty of squaring up some key indicators that the MPC uses? </a:t>
            </a: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Getting a sense of pass through co-efficient of wage to inflation as important as exchange rate pass through as it could be wide spread?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What is the best indicator </a:t>
            </a:r>
            <a:r>
              <a:rPr lang="en-US" dirty="0" smtClean="0"/>
              <a:t>? </a:t>
            </a:r>
            <a:r>
              <a:rPr lang="mr-IN" dirty="0" smtClean="0"/>
              <a:t>–</a:t>
            </a:r>
            <a:r>
              <a:rPr lang="en-US" dirty="0" smtClean="0"/>
              <a:t> mean vs median wages? </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Usual data problems poses major challenges? Aggregation </a:t>
            </a:r>
            <a:r>
              <a:rPr lang="en-US" dirty="0" smtClean="0"/>
              <a:t>bias</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3838403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4263" y="318205"/>
            <a:ext cx="7554912" cy="45719"/>
          </a:xfrm>
        </p:spPr>
        <p:txBody>
          <a:bodyPr>
            <a:normAutofit fontScale="90000"/>
          </a:bodyPr>
          <a:lstStyle/>
          <a:p>
            <a:endParaRPr lang="en-ZA" sz="2200" dirty="0"/>
          </a:p>
        </p:txBody>
      </p:sp>
      <p:sp>
        <p:nvSpPr>
          <p:cNvPr id="3" name="Footer Placeholder 2"/>
          <p:cNvSpPr>
            <a:spLocks noGrp="1"/>
          </p:cNvSpPr>
          <p:nvPr>
            <p:ph type="ftr" sz="quarter" idx="10"/>
          </p:nvPr>
        </p:nvSpPr>
        <p:spPr/>
        <p:txBody>
          <a:bodyPr/>
          <a:lstStyle/>
          <a:p>
            <a:pPr>
              <a:defRPr/>
            </a:pPr>
            <a:r>
              <a:rPr lang="en-US" smtClean="0"/>
              <a:t>QB March 2011</a:t>
            </a:r>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925" y="1397000"/>
            <a:ext cx="8409098" cy="4387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4146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Nominal unit </a:t>
            </a:r>
            <a:r>
              <a:rPr lang="en-US" b="1" dirty="0" err="1" smtClean="0"/>
              <a:t>labour</a:t>
            </a:r>
            <a:r>
              <a:rPr lang="en-US" b="1" dirty="0" smtClean="0"/>
              <a:t> cost</a:t>
            </a:r>
            <a:endParaRPr lang="en-ZA" b="1" dirty="0"/>
          </a:p>
        </p:txBody>
      </p:sp>
      <p:sp>
        <p:nvSpPr>
          <p:cNvPr id="3" name="Footer Placeholder 2"/>
          <p:cNvSpPr>
            <a:spLocks noGrp="1"/>
          </p:cNvSpPr>
          <p:nvPr>
            <p:ph type="ftr" sz="quarter" idx="10"/>
          </p:nvPr>
        </p:nvSpPr>
        <p:spPr/>
        <p:txBody>
          <a:bodyPr/>
          <a:lstStyle/>
          <a:p>
            <a:pPr>
              <a:defRPr/>
            </a:pPr>
            <a:r>
              <a:rPr lang="en-US" smtClean="0"/>
              <a:t>QB March 2011</a:t>
            </a:r>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925" y="1346200"/>
            <a:ext cx="8312150" cy="416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547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123" y="318205"/>
            <a:ext cx="8496677" cy="668517"/>
          </a:xfrm>
        </p:spPr>
        <p:txBody>
          <a:bodyPr>
            <a:normAutofit/>
          </a:bodyPr>
          <a:lstStyle/>
          <a:p>
            <a:endParaRPr lang="en-ZA" sz="2200" dirty="0"/>
          </a:p>
        </p:txBody>
      </p:sp>
      <p:sp>
        <p:nvSpPr>
          <p:cNvPr id="3" name="Footer Placeholder 2"/>
          <p:cNvSpPr>
            <a:spLocks noGrp="1"/>
          </p:cNvSpPr>
          <p:nvPr>
            <p:ph type="ftr" sz="quarter" idx="10"/>
          </p:nvPr>
        </p:nvSpPr>
        <p:spPr/>
        <p:txBody>
          <a:bodyPr/>
          <a:lstStyle/>
          <a:p>
            <a:pPr>
              <a:defRPr/>
            </a:pPr>
            <a:r>
              <a:rPr lang="en-US" smtClean="0"/>
              <a:t>QB March 2011</a:t>
            </a: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0095" y="1483463"/>
            <a:ext cx="8397167" cy="4332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7538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Inflation Expectations</a:t>
            </a:r>
            <a:endParaRPr lang="en-US" dirty="0"/>
          </a:p>
        </p:txBody>
      </p:sp>
      <p:sp>
        <p:nvSpPr>
          <p:cNvPr id="3" name="Rectangle 2"/>
          <p:cNvSpPr/>
          <p:nvPr/>
        </p:nvSpPr>
        <p:spPr>
          <a:xfrm>
            <a:off x="1056904" y="1630816"/>
            <a:ext cx="9381506" cy="4764381"/>
          </a:xfrm>
          <a:prstGeom prst="rect">
            <a:avLst/>
          </a:prstGeom>
        </p:spPr>
        <p:txBody>
          <a:bodyPr wrap="square">
            <a:spAutoFit/>
          </a:bodyPr>
          <a:lstStyle/>
          <a:p>
            <a:pPr marL="342900" lvl="0" indent="-342900" algn="just">
              <a:lnSpc>
                <a:spcPct val="115000"/>
              </a:lnSpc>
              <a:spcAft>
                <a:spcPts val="0"/>
              </a:spcAft>
              <a:buFont typeface="+mj-lt"/>
              <a:buAutoNum type="alphaLcParenR"/>
            </a:pPr>
            <a:r>
              <a:rPr lang="en-ZA" sz="2400" dirty="0">
                <a:latin typeface="Calibri" charset="0"/>
                <a:ea typeface="Calibri" charset="0"/>
                <a:cs typeface="Arial" charset="0"/>
              </a:rPr>
              <a:t>Why are inflation expectations generally  anchored at the top end of the target? </a:t>
            </a:r>
            <a:endParaRPr lang="en-US" sz="2400" dirty="0">
              <a:latin typeface="Calibri" charset="0"/>
              <a:ea typeface="Calibri" charset="0"/>
              <a:cs typeface="Times New Roman" charset="0"/>
            </a:endParaRPr>
          </a:p>
          <a:p>
            <a:pPr marL="342900" lvl="0" indent="-342900" algn="just">
              <a:lnSpc>
                <a:spcPct val="115000"/>
              </a:lnSpc>
              <a:spcAft>
                <a:spcPts val="0"/>
              </a:spcAft>
              <a:buFont typeface="+mj-lt"/>
              <a:buAutoNum type="alphaLcParenR"/>
            </a:pPr>
            <a:r>
              <a:rPr lang="en-ZA" sz="2400" dirty="0">
                <a:latin typeface="Calibri" charset="0"/>
                <a:ea typeface="Calibri" charset="0"/>
                <a:cs typeface="Arial" charset="0"/>
              </a:rPr>
              <a:t>What does a breakdown of the BER inflation expectations tell us about expectations formation in South Africa? Are there flaws in the survey that we have to  take cognisance of in our assessment of expectations? </a:t>
            </a:r>
            <a:endParaRPr lang="en-US" sz="2400" dirty="0">
              <a:latin typeface="Calibri" charset="0"/>
              <a:ea typeface="Calibri" charset="0"/>
              <a:cs typeface="Times New Roman" charset="0"/>
            </a:endParaRPr>
          </a:p>
          <a:p>
            <a:pPr marL="342900" lvl="0" indent="-342900" algn="just">
              <a:lnSpc>
                <a:spcPct val="115000"/>
              </a:lnSpc>
              <a:spcAft>
                <a:spcPts val="0"/>
              </a:spcAft>
              <a:buFont typeface="+mj-lt"/>
              <a:buAutoNum type="alphaLcParenR"/>
            </a:pPr>
            <a:r>
              <a:rPr lang="en-ZA" sz="2400" dirty="0">
                <a:latin typeface="Calibri" charset="0"/>
                <a:ea typeface="Calibri" charset="0"/>
                <a:cs typeface="Arial" charset="0"/>
              </a:rPr>
              <a:t>What should we interpret the relationship between one year, two years of five year expectations? </a:t>
            </a:r>
            <a:endParaRPr lang="en-US" sz="2400" dirty="0">
              <a:latin typeface="Calibri" charset="0"/>
              <a:ea typeface="Calibri" charset="0"/>
              <a:cs typeface="Times New Roman" charset="0"/>
            </a:endParaRPr>
          </a:p>
          <a:p>
            <a:pPr marL="342900" lvl="0" indent="-342900" algn="just">
              <a:lnSpc>
                <a:spcPct val="115000"/>
              </a:lnSpc>
              <a:spcAft>
                <a:spcPts val="0"/>
              </a:spcAft>
              <a:buFont typeface="+mj-lt"/>
              <a:buAutoNum type="alphaLcParenR"/>
            </a:pPr>
            <a:r>
              <a:rPr lang="en-ZA" sz="2400" dirty="0">
                <a:latin typeface="Calibri" charset="0"/>
                <a:ea typeface="Calibri" charset="0"/>
                <a:cs typeface="Arial" charset="0"/>
              </a:rPr>
              <a:t>How do we  reconcile,  the survey of inflation expectations with market based signals such as breakeven rates, for example? </a:t>
            </a:r>
            <a:endParaRPr lang="en-ZA" sz="2400" dirty="0" smtClean="0">
              <a:latin typeface="Calibri" charset="0"/>
              <a:ea typeface="Calibri" charset="0"/>
              <a:cs typeface="Arial" charset="0"/>
            </a:endParaRPr>
          </a:p>
          <a:p>
            <a:pPr marL="342900" lvl="0" indent="-342900" algn="just">
              <a:lnSpc>
                <a:spcPct val="115000"/>
              </a:lnSpc>
              <a:spcAft>
                <a:spcPts val="0"/>
              </a:spcAft>
              <a:buFont typeface="+mj-lt"/>
              <a:buAutoNum type="alphaLcParenR"/>
            </a:pPr>
            <a:r>
              <a:rPr lang="en-ZA" sz="2400" dirty="0" smtClean="0">
                <a:effectLst/>
                <a:latin typeface="Calibri" charset="0"/>
                <a:ea typeface="Calibri" charset="0"/>
                <a:cs typeface="Arial" charset="0"/>
              </a:rPr>
              <a:t>How do we reconcile </a:t>
            </a:r>
            <a:r>
              <a:rPr lang="mr-IN" sz="2400" dirty="0" smtClean="0">
                <a:effectLst/>
                <a:latin typeface="Calibri" charset="0"/>
                <a:ea typeface="Calibri" charset="0"/>
                <a:cs typeface="Arial" charset="0"/>
              </a:rPr>
              <a:t>–</a:t>
            </a:r>
            <a:r>
              <a:rPr lang="en-ZA" sz="2400" dirty="0" smtClean="0">
                <a:effectLst/>
                <a:latin typeface="Calibri" charset="0"/>
                <a:ea typeface="Calibri" charset="0"/>
                <a:cs typeface="Arial" charset="0"/>
              </a:rPr>
              <a:t> backward looking expectations with the Lucas Critique</a:t>
            </a:r>
            <a:endParaRPr lang="en-US" sz="2400" dirty="0">
              <a:effectLst/>
              <a:latin typeface="Calibri" charset="0"/>
              <a:ea typeface="Calibri" charset="0"/>
              <a:cs typeface="Times New Roman" charset="0"/>
            </a:endParaRPr>
          </a:p>
        </p:txBody>
      </p:sp>
    </p:spTree>
    <p:extLst>
      <p:ext uri="{BB962C8B-B14F-4D97-AF65-F5344CB8AC3E}">
        <p14:creationId xmlns:p14="http://schemas.microsoft.com/office/powerpoint/2010/main" val="2089537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005" y="0"/>
            <a:ext cx="8640960" cy="720080"/>
          </a:xfrm>
          <a:noFill/>
        </p:spPr>
        <p:txBody>
          <a:bodyPr vert="horz" lIns="91440" tIns="45720" rIns="91440" bIns="45720" rtlCol="0" anchor="ctr">
            <a:noAutofit/>
          </a:bodyPr>
          <a:lstStyle/>
          <a:p>
            <a:pPr algn="l"/>
            <a:r>
              <a:rPr lang="en-ZA" sz="2000" b="1" dirty="0">
                <a:solidFill>
                  <a:schemeClr val="accent1"/>
                </a:solidFill>
              </a:rPr>
              <a:t>Inflation expectations are elevated</a:t>
            </a:r>
          </a:p>
        </p:txBody>
      </p:sp>
      <p:cxnSp>
        <p:nvCxnSpPr>
          <p:cNvPr id="5" name="Straight Connector 4"/>
          <p:cNvCxnSpPr/>
          <p:nvPr/>
        </p:nvCxnSpPr>
        <p:spPr>
          <a:xfrm>
            <a:off x="1931005" y="692696"/>
            <a:ext cx="82809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FD365188-EBDA-4B92-8F32-09D5EA5F5F84}" type="slidenum">
              <a:rPr lang="en-ZA" smtClean="0"/>
              <a:t>34</a:t>
            </a:fld>
            <a:endParaRPr lang="en-ZA"/>
          </a:p>
        </p:txBody>
      </p:sp>
      <p:sp>
        <p:nvSpPr>
          <p:cNvPr id="9" name="TextBox 8"/>
          <p:cNvSpPr txBox="1"/>
          <p:nvPr/>
        </p:nvSpPr>
        <p:spPr>
          <a:xfrm>
            <a:off x="1703513" y="6408107"/>
            <a:ext cx="4207875" cy="261610"/>
          </a:xfrm>
          <a:prstGeom prst="rect">
            <a:avLst/>
          </a:prstGeom>
          <a:noFill/>
        </p:spPr>
        <p:txBody>
          <a:bodyPr wrap="square" rtlCol="0">
            <a:spAutoFit/>
          </a:bodyPr>
          <a:lstStyle/>
          <a:p>
            <a:r>
              <a:rPr lang="en-ZA" sz="1100" b="1" dirty="0"/>
              <a:t>Sources: Bureau for Economic Research and Bloomberg</a:t>
            </a:r>
          </a:p>
        </p:txBody>
      </p:sp>
      <p:pic>
        <p:nvPicPr>
          <p:cNvPr id="4" name="Picture 3"/>
          <p:cNvPicPr>
            <a:picLocks noChangeAspect="1"/>
          </p:cNvPicPr>
          <p:nvPr/>
        </p:nvPicPr>
        <p:blipFill>
          <a:blip r:embed="rId3"/>
          <a:stretch>
            <a:fillRect/>
          </a:stretch>
        </p:blipFill>
        <p:spPr>
          <a:xfrm>
            <a:off x="1643182" y="1366410"/>
            <a:ext cx="4328535" cy="4511431"/>
          </a:xfrm>
          <a:prstGeom prst="rect">
            <a:avLst/>
          </a:prstGeom>
        </p:spPr>
      </p:pic>
      <p:pic>
        <p:nvPicPr>
          <p:cNvPr id="6" name="Picture 5"/>
          <p:cNvPicPr>
            <a:picLocks noChangeAspect="1"/>
          </p:cNvPicPr>
          <p:nvPr/>
        </p:nvPicPr>
        <p:blipFill>
          <a:blip r:embed="rId4"/>
          <a:stretch>
            <a:fillRect/>
          </a:stretch>
        </p:blipFill>
        <p:spPr>
          <a:xfrm>
            <a:off x="6251486" y="1334120"/>
            <a:ext cx="4328535" cy="4505334"/>
          </a:xfrm>
          <a:prstGeom prst="rect">
            <a:avLst/>
          </a:prstGeom>
        </p:spPr>
      </p:pic>
    </p:spTree>
    <p:extLst>
      <p:ext uri="{BB962C8B-B14F-4D97-AF65-F5344CB8AC3E}">
        <p14:creationId xmlns:p14="http://schemas.microsoft.com/office/powerpoint/2010/main" val="953560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81856"/>
          </a:xfrm>
        </p:spPr>
        <p:txBody>
          <a:bodyPr>
            <a:normAutofit fontScale="90000"/>
          </a:bodyPr>
          <a:lstStyle/>
          <a:p>
            <a:r>
              <a:rPr lang="en-US" dirty="0" smtClean="0"/>
              <a:t>Expectations</a:t>
            </a:r>
            <a:br>
              <a:rPr lang="en-US" dirty="0" smtClean="0"/>
            </a:br>
            <a:endParaRPr lang="en-US" dirty="0"/>
          </a:p>
        </p:txBody>
      </p:sp>
      <p:pic>
        <p:nvPicPr>
          <p:cNvPr id="4" name="Content Placeholder 3"/>
          <p:cNvPicPr>
            <a:picLocks noGrp="1" noChangeAspect="1"/>
          </p:cNvPicPr>
          <p:nvPr>
            <p:ph idx="1"/>
          </p:nvPr>
        </p:nvPicPr>
        <p:blipFill>
          <a:blip r:embed="rId2"/>
          <a:stretch>
            <a:fillRect/>
          </a:stretch>
        </p:blipFill>
        <p:spPr>
          <a:xfrm>
            <a:off x="569343" y="966158"/>
            <a:ext cx="10541480" cy="5210805"/>
          </a:xfrm>
          <a:prstGeom prst="rect">
            <a:avLst/>
          </a:prstGeom>
        </p:spPr>
      </p:pic>
    </p:spTree>
    <p:extLst>
      <p:ext uri="{BB962C8B-B14F-4D97-AF65-F5344CB8AC3E}">
        <p14:creationId xmlns:p14="http://schemas.microsoft.com/office/powerpoint/2010/main" val="2068104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Issues: Inflation Expectations</a:t>
            </a:r>
            <a:endParaRPr lang="en-US" dirty="0"/>
          </a:p>
        </p:txBody>
      </p:sp>
      <p:sp>
        <p:nvSpPr>
          <p:cNvPr id="3" name="Content Placeholder 2"/>
          <p:cNvSpPr>
            <a:spLocks noGrp="1"/>
          </p:cNvSpPr>
          <p:nvPr>
            <p:ph idx="1"/>
          </p:nvPr>
        </p:nvSpPr>
        <p:spPr/>
        <p:txBody>
          <a:bodyPr>
            <a:normAutofit/>
          </a:bodyPr>
          <a:lstStyle/>
          <a:p>
            <a:pPr lvl="0"/>
            <a:r>
              <a:rPr lang="en-GB" dirty="0" smtClean="0"/>
              <a:t>Key tool to assess second round effects</a:t>
            </a:r>
            <a:endParaRPr lang="en-US" dirty="0"/>
          </a:p>
          <a:p>
            <a:pPr lvl="0"/>
            <a:r>
              <a:rPr lang="en-GB" dirty="0"/>
              <a:t>Backward and forward looking expectation - our trajectory is  based on a composite of permanent and transient – how we separate the two we don’t really know</a:t>
            </a:r>
            <a:r>
              <a:rPr lang="en-GB" dirty="0" smtClean="0"/>
              <a:t>.</a:t>
            </a:r>
            <a:endParaRPr lang="en-US" dirty="0"/>
          </a:p>
          <a:p>
            <a:pPr lvl="0"/>
            <a:r>
              <a:rPr lang="en-GB" dirty="0"/>
              <a:t>Is there a meaningful improvement and change in inflation expectations?  It is important to look at second order movements in inflation expectations – is it increasing or decreasing? </a:t>
            </a:r>
            <a:endParaRPr lang="en-GB" dirty="0" smtClean="0"/>
          </a:p>
          <a:p>
            <a:r>
              <a:rPr lang="en-GB" dirty="0"/>
              <a:t>Also look at standard deviations…of inflation expectations – if expectations go up but you have a lower standard deviation – it may have a different meaning? </a:t>
            </a:r>
            <a:endParaRPr lang="en-US" dirty="0"/>
          </a:p>
          <a:p>
            <a:pPr lvl="0"/>
            <a:endParaRPr lang="en-US" dirty="0"/>
          </a:p>
        </p:txBody>
      </p:sp>
    </p:spTree>
    <p:extLst>
      <p:ext uri="{BB962C8B-B14F-4D97-AF65-F5344CB8AC3E}">
        <p14:creationId xmlns:p14="http://schemas.microsoft.com/office/powerpoint/2010/main" val="366929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Anchored Expectations</a:t>
            </a:r>
            <a:endParaRPr lang="en-US" dirty="0"/>
          </a:p>
        </p:txBody>
      </p:sp>
      <p:sp>
        <p:nvSpPr>
          <p:cNvPr id="3" name="Content Placeholder 2"/>
          <p:cNvSpPr>
            <a:spLocks noGrp="1"/>
          </p:cNvSpPr>
          <p:nvPr>
            <p:ph idx="1"/>
          </p:nvPr>
        </p:nvSpPr>
        <p:spPr/>
        <p:txBody>
          <a:bodyPr>
            <a:normAutofit/>
          </a:bodyPr>
          <a:lstStyle/>
          <a:p>
            <a:r>
              <a:rPr lang="en-ZA" i="1" dirty="0"/>
              <a:t>Short-term inﬂation expectations  should vary with the business cycle and shocks to the </a:t>
            </a:r>
            <a:r>
              <a:rPr lang="en-ZA" i="1" dirty="0" smtClean="0"/>
              <a:t>economy </a:t>
            </a:r>
            <a:endParaRPr lang="en-US" dirty="0"/>
          </a:p>
          <a:p>
            <a:r>
              <a:rPr lang="en-ZA" i="1" dirty="0"/>
              <a:t>Longer term inﬂation </a:t>
            </a:r>
            <a:r>
              <a:rPr lang="en-ZA" i="1" dirty="0" smtClean="0"/>
              <a:t>expectations</a:t>
            </a:r>
            <a:r>
              <a:rPr lang="en-ZA" i="1" dirty="0"/>
              <a:t> </a:t>
            </a:r>
            <a:r>
              <a:rPr lang="en-ZA" i="1" dirty="0" smtClean="0"/>
              <a:t>( 2 to 5 years)  </a:t>
            </a:r>
            <a:r>
              <a:rPr lang="en-ZA" i="1" dirty="0"/>
              <a:t>anchored if the variations in short-term expectations do not affect their level signiﬁcantly.</a:t>
            </a:r>
            <a:endParaRPr lang="en-US" dirty="0"/>
          </a:p>
          <a:p>
            <a:r>
              <a:rPr lang="en-ZA" i="1" dirty="0"/>
              <a:t>Surprise economic news should have little impact on long-term inﬂation expectations, </a:t>
            </a:r>
            <a:endParaRPr lang="en-ZA" i="1" dirty="0" smtClean="0"/>
          </a:p>
          <a:p>
            <a:r>
              <a:rPr lang="en-ZA" i="1" dirty="0" smtClean="0"/>
              <a:t>Assumes agents  believe that the  </a:t>
            </a:r>
            <a:r>
              <a:rPr lang="en-ZA" i="1" dirty="0"/>
              <a:t>underlying monetary regime’s commitment to price stability remains stable. </a:t>
            </a:r>
            <a:endParaRPr lang="en-US" dirty="0"/>
          </a:p>
        </p:txBody>
      </p:sp>
    </p:spTree>
    <p:extLst>
      <p:ext uri="{BB962C8B-B14F-4D97-AF65-F5344CB8AC3E}">
        <p14:creationId xmlns:p14="http://schemas.microsoft.com/office/powerpoint/2010/main" val="101036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Considerations</a:t>
            </a:r>
            <a:endParaRPr lang="en-US" dirty="0"/>
          </a:p>
        </p:txBody>
      </p:sp>
      <p:sp>
        <p:nvSpPr>
          <p:cNvPr id="3" name="Content Placeholder 2"/>
          <p:cNvSpPr>
            <a:spLocks noGrp="1"/>
          </p:cNvSpPr>
          <p:nvPr>
            <p:ph idx="1"/>
          </p:nvPr>
        </p:nvSpPr>
        <p:spPr/>
        <p:txBody>
          <a:bodyPr/>
          <a:lstStyle/>
          <a:p>
            <a:r>
              <a:rPr lang="en-US" dirty="0" smtClean="0"/>
              <a:t> What will it take to anchor inflation expectations below the top end of the target? </a:t>
            </a:r>
          </a:p>
          <a:p>
            <a:r>
              <a:rPr lang="en-US" dirty="0" smtClean="0"/>
              <a:t>Why should we bother in the first place? </a:t>
            </a:r>
          </a:p>
          <a:p>
            <a:r>
              <a:rPr lang="en-US" dirty="0" smtClean="0"/>
              <a:t>How important is speed and timing?</a:t>
            </a:r>
          </a:p>
          <a:p>
            <a:r>
              <a:rPr lang="en-US" dirty="0" smtClean="0"/>
              <a:t>Sacrifice ratio? </a:t>
            </a:r>
            <a:endParaRPr lang="en-US" dirty="0"/>
          </a:p>
        </p:txBody>
      </p:sp>
    </p:spTree>
    <p:extLst>
      <p:ext uri="{BB962C8B-B14F-4D97-AF65-F5344CB8AC3E}">
        <p14:creationId xmlns:p14="http://schemas.microsoft.com/office/powerpoint/2010/main" val="414404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Pressure on the Monetary Transmission </a:t>
            </a:r>
            <a:r>
              <a:rPr lang="en-ZA" dirty="0" smtClean="0"/>
              <a:t>Mechanism - Finance</a:t>
            </a:r>
            <a:endParaRPr lang="en-ZA" dirty="0"/>
          </a:p>
        </p:txBody>
      </p:sp>
      <p:sp>
        <p:nvSpPr>
          <p:cNvPr id="3" name="Content Placeholder 2"/>
          <p:cNvSpPr>
            <a:spLocks noGrp="1"/>
          </p:cNvSpPr>
          <p:nvPr>
            <p:ph idx="1"/>
          </p:nvPr>
        </p:nvSpPr>
        <p:spPr/>
        <p:txBody>
          <a:bodyPr>
            <a:normAutofit/>
          </a:bodyPr>
          <a:lstStyle/>
          <a:p>
            <a:r>
              <a:rPr lang="en-ZA" dirty="0" smtClean="0"/>
              <a:t>changing nature of financial intermediation and credit extension to households which is along with investment to firms the most important channel of monetary policy</a:t>
            </a:r>
          </a:p>
          <a:p>
            <a:r>
              <a:rPr lang="en-ZA" dirty="0" smtClean="0"/>
              <a:t>Empirical question- to what extent has proportion of fixed relative to floating exchange rates changed? </a:t>
            </a:r>
          </a:p>
          <a:p>
            <a:r>
              <a:rPr lang="en-ZA" dirty="0" smtClean="0"/>
              <a:t>Increase in the relative cost of borrowing despite low interest rates</a:t>
            </a:r>
            <a:endParaRPr lang="en-ZA" dirty="0"/>
          </a:p>
        </p:txBody>
      </p:sp>
    </p:spTree>
    <p:extLst>
      <p:ext uri="{BB962C8B-B14F-4D97-AF65-F5344CB8AC3E}">
        <p14:creationId xmlns:p14="http://schemas.microsoft.com/office/powerpoint/2010/main" val="2101033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Pressure on the Monetary Transmission Mechanism</a:t>
            </a:r>
            <a:endParaRPr lang="en-ZA" dirty="0"/>
          </a:p>
        </p:txBody>
      </p:sp>
      <p:sp>
        <p:nvSpPr>
          <p:cNvPr id="3" name="Content Placeholder 2"/>
          <p:cNvSpPr>
            <a:spLocks noGrp="1"/>
          </p:cNvSpPr>
          <p:nvPr>
            <p:ph idx="1"/>
          </p:nvPr>
        </p:nvSpPr>
        <p:spPr/>
        <p:txBody>
          <a:bodyPr>
            <a:normAutofit/>
          </a:bodyPr>
          <a:lstStyle/>
          <a:p>
            <a:r>
              <a:rPr lang="en-ZA" dirty="0" smtClean="0"/>
              <a:t>Reduced reliance on mortgages to finance consumption and growing reliance of more expensive borrowing to finance consumption</a:t>
            </a:r>
          </a:p>
          <a:p>
            <a:r>
              <a:rPr lang="en-ZA" dirty="0" smtClean="0"/>
              <a:t>( evidence of growing gap between the repo and the normal rate)</a:t>
            </a:r>
          </a:p>
          <a:p>
            <a:r>
              <a:rPr lang="en-ZA" dirty="0" smtClean="0"/>
              <a:t>Housing is the business cycle ( efforts at boosting housing)</a:t>
            </a:r>
          </a:p>
          <a:p>
            <a:r>
              <a:rPr lang="en-ZA" dirty="0" smtClean="0"/>
              <a:t>These tend to be high – 20% and fixed? </a:t>
            </a:r>
          </a:p>
          <a:p>
            <a:r>
              <a:rPr lang="en-ZA" dirty="0" smtClean="0"/>
              <a:t>Pressure on specific household balance sheets? </a:t>
            </a:r>
          </a:p>
          <a:p>
            <a:r>
              <a:rPr lang="en-ZA" dirty="0" smtClean="0"/>
              <a:t>What is normal credit extension ?</a:t>
            </a:r>
            <a:endParaRPr lang="en-ZA" dirty="0"/>
          </a:p>
        </p:txBody>
      </p:sp>
    </p:spTree>
    <p:extLst>
      <p:ext uri="{BB962C8B-B14F-4D97-AF65-F5344CB8AC3E}">
        <p14:creationId xmlns:p14="http://schemas.microsoft.com/office/powerpoint/2010/main" val="684020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Slow Credit Growth</a:t>
            </a:r>
            <a:endParaRPr lang="en-US" dirty="0"/>
          </a:p>
        </p:txBody>
      </p:sp>
      <p:sp>
        <p:nvSpPr>
          <p:cNvPr id="3" name="Content Placeholder 2"/>
          <p:cNvSpPr>
            <a:spLocks noGrp="1"/>
          </p:cNvSpPr>
          <p:nvPr>
            <p:ph idx="1"/>
          </p:nvPr>
        </p:nvSpPr>
        <p:spPr/>
        <p:txBody>
          <a:bodyPr/>
          <a:lstStyle/>
          <a:p>
            <a:r>
              <a:rPr lang="en-US" dirty="0" smtClean="0"/>
              <a:t>Recently literature  that defines housing as the critical factor in both  triggering a recession as well as recovering from it</a:t>
            </a:r>
          </a:p>
          <a:p>
            <a:endParaRPr lang="en-US" dirty="0" smtClean="0"/>
          </a:p>
          <a:p>
            <a:r>
              <a:rPr lang="en-US" dirty="0" smtClean="0"/>
              <a:t>What should optimal credit growth be? ( see slide)</a:t>
            </a:r>
          </a:p>
          <a:p>
            <a:endParaRPr lang="en-US" dirty="0"/>
          </a:p>
          <a:p>
            <a:r>
              <a:rPr lang="en-US" dirty="0" smtClean="0"/>
              <a:t>Rule of thumb- close to nominal GDP ? </a:t>
            </a:r>
          </a:p>
          <a:p>
            <a:endParaRPr lang="en-US" dirty="0"/>
          </a:p>
          <a:p>
            <a:r>
              <a:rPr lang="en-US" dirty="0" smtClean="0"/>
              <a:t>Is the transmission mechanism under threat? </a:t>
            </a:r>
            <a:endParaRPr lang="en-US" dirty="0"/>
          </a:p>
        </p:txBody>
      </p:sp>
    </p:spTree>
    <p:extLst>
      <p:ext uri="{BB962C8B-B14F-4D97-AF65-F5344CB8AC3E}">
        <p14:creationId xmlns:p14="http://schemas.microsoft.com/office/powerpoint/2010/main" val="176495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65125"/>
            <a:ext cx="10814248" cy="630423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279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Optimum Growth in Mortgage Advances?</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488278149"/>
              </p:ext>
            </p:extLst>
          </p:nvPr>
        </p:nvGraphicFramePr>
        <p:xfrm>
          <a:off x="1388125" y="1972019"/>
          <a:ext cx="9650775" cy="45499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8532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Monetary policy spillovers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u="sng" dirty="0" smtClean="0"/>
              <a:t>In Search of a conceptual framework</a:t>
            </a:r>
            <a:endParaRPr lang="en-US" b="1" u="sng" dirty="0" smtClean="0"/>
          </a:p>
          <a:p>
            <a:r>
              <a:rPr lang="en-US" dirty="0" smtClean="0"/>
              <a:t>What are these spillovers ? </a:t>
            </a:r>
          </a:p>
          <a:p>
            <a:r>
              <a:rPr lang="en-US" dirty="0" smtClean="0"/>
              <a:t>How do we incorporate these into our policy reaction function? </a:t>
            </a:r>
          </a:p>
          <a:p>
            <a:r>
              <a:rPr lang="en-US" dirty="0"/>
              <a:t> </a:t>
            </a:r>
            <a:r>
              <a:rPr lang="en-US" dirty="0" smtClean="0"/>
              <a:t>several channels </a:t>
            </a:r>
            <a:r>
              <a:rPr lang="mr-IN" dirty="0" smtClean="0"/>
              <a:t>–</a:t>
            </a:r>
            <a:r>
              <a:rPr lang="en-US" dirty="0" smtClean="0"/>
              <a:t> trade, finance and capital flows  ( exchange rate) and sentiment</a:t>
            </a:r>
          </a:p>
          <a:p>
            <a:r>
              <a:rPr lang="en-US" dirty="0" smtClean="0"/>
              <a:t>Series of event studies on what impact it has had? ( see Brookings Institution)</a:t>
            </a:r>
          </a:p>
          <a:p>
            <a:r>
              <a:rPr lang="en-US" dirty="0" smtClean="0"/>
              <a:t>Does monetary policy in South Africa need to pay more attention to spillovers in the past?</a:t>
            </a:r>
          </a:p>
          <a:p>
            <a:r>
              <a:rPr lang="en-US" dirty="0" smtClean="0"/>
              <a:t>Key channel </a:t>
            </a:r>
            <a:r>
              <a:rPr lang="mr-IN" dirty="0" smtClean="0"/>
              <a:t>–</a:t>
            </a:r>
            <a:r>
              <a:rPr lang="en-US" dirty="0" smtClean="0"/>
              <a:t> the yield curve and the term structure of interest rates</a:t>
            </a:r>
          </a:p>
        </p:txBody>
      </p:sp>
    </p:spTree>
    <p:extLst>
      <p:ext uri="{BB962C8B-B14F-4D97-AF65-F5344CB8AC3E}">
        <p14:creationId xmlns:p14="http://schemas.microsoft.com/office/powerpoint/2010/main" val="951449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Issues:  Spillovers</a:t>
            </a:r>
            <a:endParaRPr lang="en-US" dirty="0"/>
          </a:p>
        </p:txBody>
      </p:sp>
      <p:sp>
        <p:nvSpPr>
          <p:cNvPr id="3" name="Content Placeholder 2"/>
          <p:cNvSpPr>
            <a:spLocks noGrp="1"/>
          </p:cNvSpPr>
          <p:nvPr>
            <p:ph idx="1"/>
          </p:nvPr>
        </p:nvSpPr>
        <p:spPr/>
        <p:txBody>
          <a:bodyPr>
            <a:normAutofit/>
          </a:bodyPr>
          <a:lstStyle/>
          <a:p>
            <a:r>
              <a:rPr lang="en-GB" dirty="0"/>
              <a:t>The implications of normalisation depend on how capital inflows were used in these specific countries. </a:t>
            </a:r>
            <a:endParaRPr lang="en-GB" dirty="0" smtClean="0"/>
          </a:p>
          <a:p>
            <a:r>
              <a:rPr lang="en-GB" dirty="0" smtClean="0"/>
              <a:t>If </a:t>
            </a:r>
            <a:r>
              <a:rPr lang="en-GB" dirty="0"/>
              <a:t>they contributed to asset-price booms and private-sector credit extension, financial stability considerations will feature more prominently as a risk. </a:t>
            </a:r>
            <a:endParaRPr lang="en-GB" dirty="0" smtClean="0"/>
          </a:p>
          <a:p>
            <a:r>
              <a:rPr lang="en-GB" dirty="0"/>
              <a:t>d</a:t>
            </a:r>
            <a:r>
              <a:rPr lang="en-GB" dirty="0" smtClean="0"/>
              <a:t>ominant </a:t>
            </a:r>
            <a:r>
              <a:rPr lang="en-GB" dirty="0"/>
              <a:t>trend in most Latin American countries, and it is another area where South Africa has been an outlier. </a:t>
            </a:r>
            <a:endParaRPr lang="en-GB" dirty="0" smtClean="0"/>
          </a:p>
          <a:p>
            <a:r>
              <a:rPr lang="en-GB" dirty="0"/>
              <a:t> </a:t>
            </a:r>
            <a:r>
              <a:rPr lang="en-GB" dirty="0" smtClean="0"/>
              <a:t>Spill-overs has created renewed interest in how we think of the exchange rate in our monetary policy reaction function</a:t>
            </a:r>
            <a:endParaRPr lang="en-US" dirty="0"/>
          </a:p>
          <a:p>
            <a:endParaRPr lang="en-US" dirty="0"/>
          </a:p>
        </p:txBody>
      </p:sp>
    </p:spTree>
    <p:extLst>
      <p:ext uri="{BB962C8B-B14F-4D97-AF65-F5344CB8AC3E}">
        <p14:creationId xmlns:p14="http://schemas.microsoft.com/office/powerpoint/2010/main" val="682090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Gaps: Monetary Policy and the Changing Structure of the SA Economy</a:t>
            </a:r>
            <a:endParaRPr lang="en-US" dirty="0"/>
          </a:p>
        </p:txBody>
      </p:sp>
      <p:sp>
        <p:nvSpPr>
          <p:cNvPr id="3" name="Content Placeholder 2"/>
          <p:cNvSpPr>
            <a:spLocks noGrp="1"/>
          </p:cNvSpPr>
          <p:nvPr>
            <p:ph idx="1"/>
          </p:nvPr>
        </p:nvSpPr>
        <p:spPr/>
        <p:txBody>
          <a:bodyPr/>
          <a:lstStyle/>
          <a:p>
            <a:r>
              <a:rPr lang="en-US" dirty="0" smtClean="0"/>
              <a:t> </a:t>
            </a:r>
            <a:r>
              <a:rPr lang="en-US" dirty="0" smtClean="0"/>
              <a:t>Monetary policy effectiveness and the growing role of the services economy.</a:t>
            </a:r>
          </a:p>
          <a:p>
            <a:r>
              <a:rPr lang="en-US" dirty="0" smtClean="0"/>
              <a:t>Do we understand services price formation</a:t>
            </a:r>
          </a:p>
          <a:p>
            <a:r>
              <a:rPr lang="en-US" dirty="0" smtClean="0"/>
              <a:t>What does capacity utilization and output gap mean in the context of services ( manufacturing not a proxy for economy wide capacity)</a:t>
            </a:r>
          </a:p>
          <a:p>
            <a:r>
              <a:rPr lang="en-US" dirty="0" smtClean="0"/>
              <a:t>Persistence of balance of payments deficit under negative output gaps ( miscalculate output gap,  declining competitiveness of the economy,  infrastructure related capital investment )</a:t>
            </a:r>
          </a:p>
          <a:p>
            <a:endParaRPr lang="en-US" dirty="0" smtClean="0"/>
          </a:p>
        </p:txBody>
      </p:sp>
    </p:spTree>
    <p:extLst>
      <p:ext uri="{BB962C8B-B14F-4D97-AF65-F5344CB8AC3E}">
        <p14:creationId xmlns:p14="http://schemas.microsoft.com/office/powerpoint/2010/main" val="1286867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knowledge gaps? </a:t>
            </a:r>
            <a:endParaRPr lang="en-US" dirty="0"/>
          </a:p>
        </p:txBody>
      </p:sp>
      <p:sp>
        <p:nvSpPr>
          <p:cNvPr id="3" name="Content Placeholder 2"/>
          <p:cNvSpPr>
            <a:spLocks noGrp="1"/>
          </p:cNvSpPr>
          <p:nvPr>
            <p:ph idx="1"/>
          </p:nvPr>
        </p:nvSpPr>
        <p:spPr/>
        <p:txBody>
          <a:bodyPr/>
          <a:lstStyle/>
          <a:p>
            <a:r>
              <a:rPr lang="en-US" dirty="0"/>
              <a:t>T</a:t>
            </a:r>
            <a:r>
              <a:rPr lang="en-US" dirty="0" smtClean="0"/>
              <a:t>heoretical/empirical </a:t>
            </a:r>
            <a:r>
              <a:rPr lang="en-US" dirty="0"/>
              <a:t>framework to delineate structural vs cyclical factors based on the </a:t>
            </a:r>
            <a:r>
              <a:rPr lang="en-US" dirty="0" err="1"/>
              <a:t>behaviour</a:t>
            </a:r>
            <a:r>
              <a:rPr lang="en-US" dirty="0"/>
              <a:t> of South Africa’s economy over various business </a:t>
            </a:r>
            <a:r>
              <a:rPr lang="en-US" dirty="0" smtClean="0"/>
              <a:t>cycles</a:t>
            </a:r>
            <a:endParaRPr lang="en-US" dirty="0" smtClean="0"/>
          </a:p>
          <a:p>
            <a:r>
              <a:rPr lang="en-US" dirty="0" smtClean="0"/>
              <a:t>Monetary policy and structural reform ?</a:t>
            </a:r>
            <a:endParaRPr lang="en-US" dirty="0"/>
          </a:p>
          <a:p>
            <a:r>
              <a:rPr lang="en-US" dirty="0" smtClean="0"/>
              <a:t>Why has the Phillips curve become flatter? </a:t>
            </a:r>
          </a:p>
          <a:p>
            <a:r>
              <a:rPr lang="en-US" dirty="0" smtClean="0"/>
              <a:t>Exchange rate under inflation targeting? </a:t>
            </a:r>
          </a:p>
          <a:p>
            <a:r>
              <a:rPr lang="en-US" dirty="0" smtClean="0"/>
              <a:t>Monetary policy and the yield curve? Does it matter in South Africa </a:t>
            </a:r>
          </a:p>
          <a:p>
            <a:r>
              <a:rPr lang="en-US" dirty="0" smtClean="0"/>
              <a:t>Financial Regulation ( Basel) and its impact on the monetary transmission mechanism</a:t>
            </a:r>
            <a:endParaRPr lang="en-US" dirty="0"/>
          </a:p>
        </p:txBody>
      </p:sp>
    </p:spTree>
    <p:extLst>
      <p:ext uri="{BB962C8B-B14F-4D97-AF65-F5344CB8AC3E}">
        <p14:creationId xmlns:p14="http://schemas.microsoft.com/office/powerpoint/2010/main" val="1332842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16176</TotalTime>
  <Words>2907</Words>
  <Application>Microsoft Macintosh PowerPoint</Application>
  <PresentationFormat>Widescreen</PresentationFormat>
  <Paragraphs>273</Paragraphs>
  <Slides>47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Calibri</vt:lpstr>
      <vt:lpstr>Calibri Light</vt:lpstr>
      <vt:lpstr>Mangal</vt:lpstr>
      <vt:lpstr>Times New Roman</vt:lpstr>
      <vt:lpstr>Arial</vt:lpstr>
      <vt:lpstr>Office Theme</vt:lpstr>
      <vt:lpstr>Monetary Policy In South Africa Some Unanswered Questions</vt:lpstr>
      <vt:lpstr>Objectives of Presentation</vt:lpstr>
      <vt:lpstr>Theory of Inflation Targeting (IT)</vt:lpstr>
      <vt:lpstr>From Theory to Practice</vt:lpstr>
      <vt:lpstr>Importance of Credibility and Transparency</vt:lpstr>
      <vt:lpstr>Instruments of monetary policy</vt:lpstr>
      <vt:lpstr>Current Conventional Wisdom</vt:lpstr>
      <vt:lpstr>South Africa’s Potential Growth</vt:lpstr>
      <vt:lpstr>Recent Estimates of Potential Growth</vt:lpstr>
      <vt:lpstr>The economy’s potential output since the Crisis</vt:lpstr>
      <vt:lpstr>The Evolution of our thinking on Output Gap</vt:lpstr>
      <vt:lpstr>Potential Growth and The Output Gap</vt:lpstr>
      <vt:lpstr>Measurement Uncertainty</vt:lpstr>
      <vt:lpstr>Complementary Indicators to Output Gap </vt:lpstr>
      <vt:lpstr>What is South Africa’s natural rate of unemployment? </vt:lpstr>
      <vt:lpstr>Nominal to Real to Real Equilibrium interest rates</vt:lpstr>
      <vt:lpstr>Real Rate? </vt:lpstr>
      <vt:lpstr>Estimates of Equilibrium Real Interest Rates</vt:lpstr>
      <vt:lpstr>Are Equilibrium Real Interest Rates Useful?</vt:lpstr>
      <vt:lpstr>Drivers of Inflation in South Africa</vt:lpstr>
      <vt:lpstr>Exchange Rate </vt:lpstr>
      <vt:lpstr>Exchange Rate Pass Through</vt:lpstr>
      <vt:lpstr>The Exchange Rate Challenge? </vt:lpstr>
      <vt:lpstr>Second Round Effects : Eg. Oil prices</vt:lpstr>
      <vt:lpstr>Analytical tools to  Measure Second Round Effects (SRE)? </vt:lpstr>
      <vt:lpstr>Operationalizing second round effects</vt:lpstr>
      <vt:lpstr>Responding to Second Round Effects</vt:lpstr>
      <vt:lpstr>Monetary Policy and the Labour Market </vt:lpstr>
      <vt:lpstr>Labour Costs and Structural Inflation in South Africa </vt:lpstr>
      <vt:lpstr>PowerPoint Presentation</vt:lpstr>
      <vt:lpstr>Nominal unit labour cost</vt:lpstr>
      <vt:lpstr>PowerPoint Presentation</vt:lpstr>
      <vt:lpstr>Inflation Expectations</vt:lpstr>
      <vt:lpstr>Inflation expectations are elevated</vt:lpstr>
      <vt:lpstr>Expectations </vt:lpstr>
      <vt:lpstr>Practical Issues: Inflation Expectations</vt:lpstr>
      <vt:lpstr>Characteristics of Anchored Expectations</vt:lpstr>
      <vt:lpstr>Research Considerations</vt:lpstr>
      <vt:lpstr>Pressure on the Monetary Transmission Mechanism - Finance</vt:lpstr>
      <vt:lpstr>Pressure on the Monetary Transmission Mechanism</vt:lpstr>
      <vt:lpstr>Slow Credit Growth</vt:lpstr>
      <vt:lpstr>PowerPoint Presentation</vt:lpstr>
      <vt:lpstr>What is Optimum Growth in Mortgage Advances?</vt:lpstr>
      <vt:lpstr>Monetary policy spillovers</vt:lpstr>
      <vt:lpstr>Conceptual Issues:  Spillovers</vt:lpstr>
      <vt:lpstr>Gaps: Monetary Policy and the Changing Structure of the SA Economy</vt:lpstr>
      <vt:lpstr>Further knowledge gaps? </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the Economy: Some Unanswered Questions</dc:title>
  <dc:creator>Microsoft Office User</dc:creator>
  <cp:lastModifiedBy>Microsoft Office User</cp:lastModifiedBy>
  <cp:revision>118</cp:revision>
  <cp:lastPrinted>2017-02-24T15:17:53Z</cp:lastPrinted>
  <dcterms:created xsi:type="dcterms:W3CDTF">2016-04-05T11:14:27Z</dcterms:created>
  <dcterms:modified xsi:type="dcterms:W3CDTF">2017-02-27T07:14:38Z</dcterms:modified>
</cp:coreProperties>
</file>