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handoutMasterIdLst>
    <p:handoutMasterId r:id="rId33"/>
  </p:handoutMasterIdLst>
  <p:sldIdLst>
    <p:sldId id="269" r:id="rId2"/>
    <p:sldId id="259" r:id="rId3"/>
    <p:sldId id="303" r:id="rId4"/>
    <p:sldId id="288" r:id="rId5"/>
    <p:sldId id="279" r:id="rId6"/>
    <p:sldId id="280" r:id="rId7"/>
    <p:sldId id="257" r:id="rId8"/>
    <p:sldId id="294" r:id="rId9"/>
    <p:sldId id="304" r:id="rId10"/>
    <p:sldId id="278" r:id="rId11"/>
    <p:sldId id="289" r:id="rId12"/>
    <p:sldId id="277" r:id="rId13"/>
    <p:sldId id="274" r:id="rId14"/>
    <p:sldId id="262" r:id="rId15"/>
    <p:sldId id="261" r:id="rId16"/>
    <p:sldId id="291" r:id="rId17"/>
    <p:sldId id="292" r:id="rId18"/>
    <p:sldId id="290" r:id="rId19"/>
    <p:sldId id="263" r:id="rId20"/>
    <p:sldId id="264" r:id="rId21"/>
    <p:sldId id="285" r:id="rId22"/>
    <p:sldId id="281" r:id="rId23"/>
    <p:sldId id="265" r:id="rId24"/>
    <p:sldId id="282" r:id="rId25"/>
    <p:sldId id="283" r:id="rId26"/>
    <p:sldId id="284" r:id="rId27"/>
    <p:sldId id="293" r:id="rId28"/>
    <p:sldId id="305" r:id="rId29"/>
    <p:sldId id="298" r:id="rId30"/>
    <p:sldId id="299" r:id="rId31"/>
    <p:sldId id="30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vanb:Google%20Drive:Tobacco:Current%20publications:Deaths%20projections:Gates%20report:Data:Combined%20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vanb:Google%20Drive:Tobacco:Current%20publications:Deaths%20projections:Gates%20report:Data:Smokers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01366405\Downloads\Cigarette%20prices%20and%20indic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01366405\Google%20Drive\Main%20folder\Tobacco%20Control%20Research%20Unit\Alcohol%20control\Data%20for%20WHO%20study\Actual%20and%20budgeted%20revenue%20from%20Manini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01366405\Google%20Drive\Main%20folder\Tobacco%20Control%20Research%20Unit\Alcohol%20control\Data%20for%20WHO%20study\Actual%20and%20budgeted%20revenue%20from%20Manini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01366405\Google%20Drive\Main%20folder\Tobacco%20Control%20Research%20Unit\Alcohol%20control\Data%20for%20WHO%20study\Actual%20and%20budgeted%20revenue%20from%20Manini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South Africa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numRef>
              <c:f>Sheet5!$A$2:$A$22</c:f>
              <c:numCache>
                <c:formatCode>General</c:formatCode>
                <c:ptCount val="2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</c:numCache>
            </c:numRef>
          </c:cat>
          <c:val>
            <c:numRef>
              <c:f>Sheet5!$B$2:$B$22</c:f>
              <c:numCache>
                <c:formatCode>General</c:formatCode>
                <c:ptCount val="21"/>
                <c:pt idx="0">
                  <c:v>38.85</c:v>
                </c:pt>
                <c:pt idx="1">
                  <c:v>39.03</c:v>
                </c:pt>
                <c:pt idx="2">
                  <c:v>37.976999999999997</c:v>
                </c:pt>
                <c:pt idx="3">
                  <c:v>36.878</c:v>
                </c:pt>
                <c:pt idx="4">
                  <c:v>36.78</c:v>
                </c:pt>
                <c:pt idx="5">
                  <c:v>35.863999999999997</c:v>
                </c:pt>
                <c:pt idx="6">
                  <c:v>34.049000000000007</c:v>
                </c:pt>
                <c:pt idx="7">
                  <c:v>31.936</c:v>
                </c:pt>
                <c:pt idx="8">
                  <c:v>30.439</c:v>
                </c:pt>
                <c:pt idx="9">
                  <c:v>28.248000000000001</c:v>
                </c:pt>
                <c:pt idx="10">
                  <c:v>26.01</c:v>
                </c:pt>
                <c:pt idx="11">
                  <c:v>25.962</c:v>
                </c:pt>
                <c:pt idx="12">
                  <c:v>27.501999999999999</c:v>
                </c:pt>
                <c:pt idx="13">
                  <c:v>23.047999999999991</c:v>
                </c:pt>
                <c:pt idx="14">
                  <c:v>24.495999999999999</c:v>
                </c:pt>
                <c:pt idx="15">
                  <c:v>23.465</c:v>
                </c:pt>
                <c:pt idx="16">
                  <c:v>23.600999999999999</c:v>
                </c:pt>
                <c:pt idx="17">
                  <c:v>23</c:v>
                </c:pt>
                <c:pt idx="18">
                  <c:v>23</c:v>
                </c:pt>
                <c:pt idx="19">
                  <c:v>22.5</c:v>
                </c:pt>
                <c:pt idx="20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Rest of AFRO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Sheet5!$A$2:$A$22</c:f>
              <c:numCache>
                <c:formatCode>General</c:formatCode>
                <c:ptCount val="2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</c:numCache>
            </c:numRef>
          </c:cat>
          <c:val>
            <c:numRef>
              <c:f>Sheet5!$C$2:$C$22</c:f>
              <c:numCache>
                <c:formatCode>General</c:formatCode>
                <c:ptCount val="21"/>
                <c:pt idx="0">
                  <c:v>45.508000000000003</c:v>
                </c:pt>
                <c:pt idx="1">
                  <c:v>46.753</c:v>
                </c:pt>
                <c:pt idx="2">
                  <c:v>44.918999999999997</c:v>
                </c:pt>
                <c:pt idx="3">
                  <c:v>44.758000000000003</c:v>
                </c:pt>
                <c:pt idx="4">
                  <c:v>44.031999999999996</c:v>
                </c:pt>
                <c:pt idx="5">
                  <c:v>45.64</c:v>
                </c:pt>
                <c:pt idx="6">
                  <c:v>47.326000000000001</c:v>
                </c:pt>
                <c:pt idx="7">
                  <c:v>46.744999999999997</c:v>
                </c:pt>
                <c:pt idx="8">
                  <c:v>47.094000000000001</c:v>
                </c:pt>
                <c:pt idx="9">
                  <c:v>46.619</c:v>
                </c:pt>
                <c:pt idx="10">
                  <c:v>48.359000000000002</c:v>
                </c:pt>
                <c:pt idx="11">
                  <c:v>51.089000000000013</c:v>
                </c:pt>
                <c:pt idx="12">
                  <c:v>52.784000000000013</c:v>
                </c:pt>
                <c:pt idx="13">
                  <c:v>60.317</c:v>
                </c:pt>
                <c:pt idx="14">
                  <c:v>62.59</c:v>
                </c:pt>
                <c:pt idx="15">
                  <c:v>63.801000000000002</c:v>
                </c:pt>
                <c:pt idx="16">
                  <c:v>65.321999999999974</c:v>
                </c:pt>
                <c:pt idx="17">
                  <c:v>69.009</c:v>
                </c:pt>
                <c:pt idx="18">
                  <c:v>72.177999999999983</c:v>
                </c:pt>
                <c:pt idx="19">
                  <c:v>74.071999999999974</c:v>
                </c:pt>
                <c:pt idx="20">
                  <c:v>77.549000000000007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6410064"/>
        <c:axId val="216409672"/>
      </c:barChart>
      <c:catAx>
        <c:axId val="216410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216409672"/>
        <c:crosses val="autoZero"/>
        <c:auto val="1"/>
        <c:lblAlgn val="ctr"/>
        <c:lblOffset val="100"/>
        <c:noMultiLvlLbl val="0"/>
      </c:catAx>
      <c:valAx>
        <c:axId val="2164096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Billions</a:t>
                </a:r>
                <a:r>
                  <a:rPr lang="en-US" sz="1400" baseline="0"/>
                  <a:t> of</a:t>
                </a:r>
                <a:r>
                  <a:rPr lang="en-US" sz="1400"/>
                  <a:t> cigarettes per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6410064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Baseline!$A$20</c:f>
              <c:strCache>
                <c:ptCount val="1"/>
                <c:pt idx="0">
                  <c:v>AFRO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cat>
            <c:numRef>
              <c:f>Baseline!$B$19:$K$19</c:f>
              <c:numCache>
                <c:formatCode>General</c:formatCode>
                <c:ptCount val="10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  <c:pt idx="5">
                  <c:v>2060</c:v>
                </c:pt>
                <c:pt idx="6">
                  <c:v>2070</c:v>
                </c:pt>
                <c:pt idx="7">
                  <c:v>2080</c:v>
                </c:pt>
                <c:pt idx="8">
                  <c:v>2090</c:v>
                </c:pt>
                <c:pt idx="9">
                  <c:v>2100</c:v>
                </c:pt>
              </c:numCache>
            </c:numRef>
          </c:cat>
          <c:val>
            <c:numRef>
              <c:f>Baseline!$B$20:$K$20</c:f>
              <c:numCache>
                <c:formatCode>0.0%</c:formatCode>
                <c:ptCount val="10"/>
                <c:pt idx="0">
                  <c:v>6.28528736494052E-2</c:v>
                </c:pt>
                <c:pt idx="1">
                  <c:v>7.2933129613880099E-2</c:v>
                </c:pt>
                <c:pt idx="2">
                  <c:v>8.5370805640192698E-2</c:v>
                </c:pt>
                <c:pt idx="3">
                  <c:v>9.9771343248703001E-2</c:v>
                </c:pt>
                <c:pt idx="4">
                  <c:v>0.116171824932999</c:v>
                </c:pt>
                <c:pt idx="5">
                  <c:v>0.13489278905122501</c:v>
                </c:pt>
                <c:pt idx="6">
                  <c:v>0.15419222125221299</c:v>
                </c:pt>
                <c:pt idx="7">
                  <c:v>0.174280244938263</c:v>
                </c:pt>
                <c:pt idx="8">
                  <c:v>0.193848843125938</c:v>
                </c:pt>
                <c:pt idx="9">
                  <c:v>0.211223023858994</c:v>
                </c:pt>
              </c:numCache>
            </c:numRef>
          </c:val>
        </c:ser>
        <c:ser>
          <c:idx val="1"/>
          <c:order val="1"/>
          <c:tx>
            <c:strRef>
              <c:f>Baseline!$A$21</c:f>
              <c:strCache>
                <c:ptCount val="1"/>
                <c:pt idx="0">
                  <c:v>AMRO</c:v>
                </c:pt>
              </c:strCache>
            </c:strRef>
          </c:tx>
          <c:invertIfNegative val="0"/>
          <c:cat>
            <c:numRef>
              <c:f>Baseline!$B$19:$K$19</c:f>
              <c:numCache>
                <c:formatCode>General</c:formatCode>
                <c:ptCount val="10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  <c:pt idx="5">
                  <c:v>2060</c:v>
                </c:pt>
                <c:pt idx="6">
                  <c:v>2070</c:v>
                </c:pt>
                <c:pt idx="7">
                  <c:v>2080</c:v>
                </c:pt>
                <c:pt idx="8">
                  <c:v>2090</c:v>
                </c:pt>
                <c:pt idx="9">
                  <c:v>2100</c:v>
                </c:pt>
              </c:numCache>
            </c:numRef>
          </c:cat>
          <c:val>
            <c:numRef>
              <c:f>Baseline!$B$21:$K$21</c:f>
              <c:numCache>
                <c:formatCode>0.0%</c:formatCode>
                <c:ptCount val="10"/>
                <c:pt idx="0">
                  <c:v>0.120466421442098</c:v>
                </c:pt>
                <c:pt idx="1">
                  <c:v>0.121492645957211</c:v>
                </c:pt>
                <c:pt idx="2">
                  <c:v>0.12237916390565</c:v>
                </c:pt>
                <c:pt idx="3">
                  <c:v>0.12311915726106901</c:v>
                </c:pt>
                <c:pt idx="4">
                  <c:v>0.12315698242916399</c:v>
                </c:pt>
                <c:pt idx="5">
                  <c:v>0.12297220803692201</c:v>
                </c:pt>
                <c:pt idx="6">
                  <c:v>0.122898416391454</c:v>
                </c:pt>
                <c:pt idx="7">
                  <c:v>0.122899812603894</c:v>
                </c:pt>
                <c:pt idx="8">
                  <c:v>0.122429512689329</c:v>
                </c:pt>
                <c:pt idx="9">
                  <c:v>0.12122752829561299</c:v>
                </c:pt>
              </c:numCache>
            </c:numRef>
          </c:val>
        </c:ser>
        <c:ser>
          <c:idx val="2"/>
          <c:order val="2"/>
          <c:tx>
            <c:strRef>
              <c:f>Baseline!$A$22</c:f>
              <c:strCache>
                <c:ptCount val="1"/>
                <c:pt idx="0">
                  <c:v>EMRO</c:v>
                </c:pt>
              </c:strCache>
            </c:strRef>
          </c:tx>
          <c:invertIfNegative val="0"/>
          <c:cat>
            <c:numRef>
              <c:f>Baseline!$B$19:$K$19</c:f>
              <c:numCache>
                <c:formatCode>General</c:formatCode>
                <c:ptCount val="10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  <c:pt idx="5">
                  <c:v>2060</c:v>
                </c:pt>
                <c:pt idx="6">
                  <c:v>2070</c:v>
                </c:pt>
                <c:pt idx="7">
                  <c:v>2080</c:v>
                </c:pt>
                <c:pt idx="8">
                  <c:v>2090</c:v>
                </c:pt>
                <c:pt idx="9">
                  <c:v>2100</c:v>
                </c:pt>
              </c:numCache>
            </c:numRef>
          </c:cat>
          <c:val>
            <c:numRef>
              <c:f>Baseline!$B$22:$K$22</c:f>
              <c:numCache>
                <c:formatCode>0.0%</c:formatCode>
                <c:ptCount val="10"/>
                <c:pt idx="0">
                  <c:v>7.2416431408068194E-2</c:v>
                </c:pt>
                <c:pt idx="1">
                  <c:v>8.0214871274287794E-2</c:v>
                </c:pt>
                <c:pt idx="2">
                  <c:v>8.8200417740065803E-2</c:v>
                </c:pt>
                <c:pt idx="3">
                  <c:v>9.5457069146512405E-2</c:v>
                </c:pt>
                <c:pt idx="4">
                  <c:v>0.10191261899580201</c:v>
                </c:pt>
                <c:pt idx="5">
                  <c:v>0.10824788780910501</c:v>
                </c:pt>
                <c:pt idx="6">
                  <c:v>0.113383405411682</c:v>
                </c:pt>
                <c:pt idx="7">
                  <c:v>0.116789708113056</c:v>
                </c:pt>
                <c:pt idx="8">
                  <c:v>0.11952243722262799</c:v>
                </c:pt>
                <c:pt idx="9">
                  <c:v>0.121179261281973</c:v>
                </c:pt>
              </c:numCache>
            </c:numRef>
          </c:val>
        </c:ser>
        <c:ser>
          <c:idx val="3"/>
          <c:order val="3"/>
          <c:tx>
            <c:strRef>
              <c:f>Baseline!$A$23</c:f>
              <c:strCache>
                <c:ptCount val="1"/>
                <c:pt idx="0">
                  <c:v>EURO</c:v>
                </c:pt>
              </c:strCache>
            </c:strRef>
          </c:tx>
          <c:invertIfNegative val="0"/>
          <c:cat>
            <c:numRef>
              <c:f>Baseline!$B$19:$K$19</c:f>
              <c:numCache>
                <c:formatCode>General</c:formatCode>
                <c:ptCount val="10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  <c:pt idx="5">
                  <c:v>2060</c:v>
                </c:pt>
                <c:pt idx="6">
                  <c:v>2070</c:v>
                </c:pt>
                <c:pt idx="7">
                  <c:v>2080</c:v>
                </c:pt>
                <c:pt idx="8">
                  <c:v>2090</c:v>
                </c:pt>
                <c:pt idx="9">
                  <c:v>2100</c:v>
                </c:pt>
              </c:numCache>
            </c:numRef>
          </c:cat>
          <c:val>
            <c:numRef>
              <c:f>Baseline!$B$23:$K$23</c:f>
              <c:numCache>
                <c:formatCode>0.0%</c:formatCode>
                <c:ptCount val="10"/>
                <c:pt idx="0">
                  <c:v>0.195846050617351</c:v>
                </c:pt>
                <c:pt idx="1">
                  <c:v>0.17915166536524299</c:v>
                </c:pt>
                <c:pt idx="2">
                  <c:v>0.166967739282461</c:v>
                </c:pt>
                <c:pt idx="3">
                  <c:v>0.15777224004388499</c:v>
                </c:pt>
                <c:pt idx="4">
                  <c:v>0.14941731479585399</c:v>
                </c:pt>
                <c:pt idx="5">
                  <c:v>0.14300432037824401</c:v>
                </c:pt>
                <c:pt idx="6">
                  <c:v>0.13791205524087399</c:v>
                </c:pt>
                <c:pt idx="7">
                  <c:v>0.13336697529320299</c:v>
                </c:pt>
                <c:pt idx="8">
                  <c:v>0.13155881318075399</c:v>
                </c:pt>
                <c:pt idx="9">
                  <c:v>0.131060476799475</c:v>
                </c:pt>
              </c:numCache>
            </c:numRef>
          </c:val>
        </c:ser>
        <c:ser>
          <c:idx val="4"/>
          <c:order val="4"/>
          <c:tx>
            <c:strRef>
              <c:f>Baseline!$A$24</c:f>
              <c:strCache>
                <c:ptCount val="1"/>
                <c:pt idx="0">
                  <c:v>SEARO</c:v>
                </c:pt>
              </c:strCache>
            </c:strRef>
          </c:tx>
          <c:invertIfNegative val="0"/>
          <c:cat>
            <c:numRef>
              <c:f>Baseline!$B$19:$K$19</c:f>
              <c:numCache>
                <c:formatCode>General</c:formatCode>
                <c:ptCount val="10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  <c:pt idx="5">
                  <c:v>2060</c:v>
                </c:pt>
                <c:pt idx="6">
                  <c:v>2070</c:v>
                </c:pt>
                <c:pt idx="7">
                  <c:v>2080</c:v>
                </c:pt>
                <c:pt idx="8">
                  <c:v>2090</c:v>
                </c:pt>
                <c:pt idx="9">
                  <c:v>2100</c:v>
                </c:pt>
              </c:numCache>
            </c:numRef>
          </c:cat>
          <c:val>
            <c:numRef>
              <c:f>Baseline!$B$24:$K$24</c:f>
              <c:numCache>
                <c:formatCode>0.0%</c:formatCode>
                <c:ptCount val="10"/>
                <c:pt idx="0">
                  <c:v>0.209933900885407</c:v>
                </c:pt>
                <c:pt idx="1">
                  <c:v>0.220015312779755</c:v>
                </c:pt>
                <c:pt idx="2">
                  <c:v>0.226530988069509</c:v>
                </c:pt>
                <c:pt idx="3">
                  <c:v>0.23036145605804301</c:v>
                </c:pt>
                <c:pt idx="4">
                  <c:v>0.232114936107714</c:v>
                </c:pt>
                <c:pt idx="5">
                  <c:v>0.23189117729279499</c:v>
                </c:pt>
                <c:pt idx="6">
                  <c:v>0.22852446685092601</c:v>
                </c:pt>
                <c:pt idx="7">
                  <c:v>0.22372680793463701</c:v>
                </c:pt>
                <c:pt idx="8">
                  <c:v>0.21689661987719799</c:v>
                </c:pt>
                <c:pt idx="9">
                  <c:v>0.208396452034564</c:v>
                </c:pt>
              </c:numCache>
            </c:numRef>
          </c:val>
        </c:ser>
        <c:ser>
          <c:idx val="5"/>
          <c:order val="5"/>
          <c:tx>
            <c:strRef>
              <c:f>Baseline!$A$25</c:f>
              <c:strCache>
                <c:ptCount val="1"/>
                <c:pt idx="0">
                  <c:v>WPRO</c:v>
                </c:pt>
              </c:strCache>
            </c:strRef>
          </c:tx>
          <c:invertIfNegative val="0"/>
          <c:cat>
            <c:numRef>
              <c:f>Baseline!$B$19:$K$19</c:f>
              <c:numCache>
                <c:formatCode>General</c:formatCode>
                <c:ptCount val="10"/>
                <c:pt idx="0">
                  <c:v>2010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  <c:pt idx="4">
                  <c:v>2050</c:v>
                </c:pt>
                <c:pt idx="5">
                  <c:v>2060</c:v>
                </c:pt>
                <c:pt idx="6">
                  <c:v>2070</c:v>
                </c:pt>
                <c:pt idx="7">
                  <c:v>2080</c:v>
                </c:pt>
                <c:pt idx="8">
                  <c:v>2090</c:v>
                </c:pt>
                <c:pt idx="9">
                  <c:v>2100</c:v>
                </c:pt>
              </c:numCache>
            </c:numRef>
          </c:cat>
          <c:val>
            <c:numRef>
              <c:f>Baseline!$B$25:$K$25</c:f>
              <c:numCache>
                <c:formatCode>0.0%</c:formatCode>
                <c:ptCount val="10"/>
                <c:pt idx="0">
                  <c:v>0.33848432199766998</c:v>
                </c:pt>
                <c:pt idx="1">
                  <c:v>0.326192375009623</c:v>
                </c:pt>
                <c:pt idx="2">
                  <c:v>0.310550885362122</c:v>
                </c:pt>
                <c:pt idx="3">
                  <c:v>0.29351873424178698</c:v>
                </c:pt>
                <c:pt idx="4">
                  <c:v>0.27722632273846798</c:v>
                </c:pt>
                <c:pt idx="5">
                  <c:v>0.25899161743170901</c:v>
                </c:pt>
                <c:pt idx="6">
                  <c:v>0.24308943485285101</c:v>
                </c:pt>
                <c:pt idx="7">
                  <c:v>0.22893645111694599</c:v>
                </c:pt>
                <c:pt idx="8">
                  <c:v>0.215743773904153</c:v>
                </c:pt>
                <c:pt idx="9">
                  <c:v>0.20691325772938099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6408104"/>
        <c:axId val="218486704"/>
      </c:barChart>
      <c:catAx>
        <c:axId val="216408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8486704"/>
        <c:crosses val="autoZero"/>
        <c:auto val="1"/>
        <c:lblAlgn val="ctr"/>
        <c:lblOffset val="100"/>
        <c:noMultiLvlLbl val="0"/>
      </c:catAx>
      <c:valAx>
        <c:axId val="2184867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640810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919501349671261"/>
          <c:y val="4.3820073253948766E-2"/>
          <c:w val="0.69368656265050799"/>
          <c:h val="0.66377064512589545"/>
        </c:manualLayout>
      </c:layout>
      <c:barChart>
        <c:barDir val="col"/>
        <c:grouping val="stacked"/>
        <c:varyColors val="0"/>
        <c:ser>
          <c:idx val="1"/>
          <c:order val="0"/>
          <c:tx>
            <c:v>Real price of cigarettes (base 2008) (secondary axis)</c:v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val>
            <c:numRef>
              <c:f>Annual!$X$5:$X$48</c:f>
              <c:numCache>
                <c:formatCode>0.00</c:formatCode>
                <c:ptCount val="44"/>
                <c:pt idx="0">
                  <c:v>8.8541666666666679</c:v>
                </c:pt>
                <c:pt idx="1">
                  <c:v>9.1575091575091569</c:v>
                </c:pt>
                <c:pt idx="2">
                  <c:v>8.9387464387464384</c:v>
                </c:pt>
                <c:pt idx="3">
                  <c:v>8.6669283097854528</c:v>
                </c:pt>
                <c:pt idx="4">
                  <c:v>8.3392687559354233</c:v>
                </c:pt>
                <c:pt idx="5">
                  <c:v>8.3543505674653211</c:v>
                </c:pt>
                <c:pt idx="6">
                  <c:v>8.2956259426847669</c:v>
                </c:pt>
                <c:pt idx="7">
                  <c:v>8.3712887989203786</c:v>
                </c:pt>
                <c:pt idx="8">
                  <c:v>8.4516178266178255</c:v>
                </c:pt>
                <c:pt idx="9">
                  <c:v>7.9284750337381915</c:v>
                </c:pt>
                <c:pt idx="10">
                  <c:v>7.2708926875593543</c:v>
                </c:pt>
                <c:pt idx="11">
                  <c:v>6.7948717948717947</c:v>
                </c:pt>
                <c:pt idx="12">
                  <c:v>6.9662921348314608</c:v>
                </c:pt>
                <c:pt idx="13">
                  <c:v>6.6</c:v>
                </c:pt>
                <c:pt idx="14">
                  <c:v>6.6071428571428577</c:v>
                </c:pt>
                <c:pt idx="15">
                  <c:v>6.4615384615384617</c:v>
                </c:pt>
                <c:pt idx="16">
                  <c:v>6.064516129032258</c:v>
                </c:pt>
                <c:pt idx="17">
                  <c:v>6.089385474860336</c:v>
                </c:pt>
                <c:pt idx="18">
                  <c:v>6.0396039603960396</c:v>
                </c:pt>
                <c:pt idx="19">
                  <c:v>5.9482758620689653</c:v>
                </c:pt>
                <c:pt idx="20">
                  <c:v>6.2264150943396226</c:v>
                </c:pt>
                <c:pt idx="21">
                  <c:v>5.5882352941176467</c:v>
                </c:pt>
                <c:pt idx="22">
                  <c:v>6.3793103448275863</c:v>
                </c:pt>
                <c:pt idx="23">
                  <c:v>6.6753926701570672</c:v>
                </c:pt>
                <c:pt idx="24">
                  <c:v>6.810551558752997</c:v>
                </c:pt>
                <c:pt idx="25">
                  <c:v>7.6821192052980134</c:v>
                </c:pt>
                <c:pt idx="26">
                  <c:v>7.9629629629629628</c:v>
                </c:pt>
                <c:pt idx="27">
                  <c:v>9.412878787878789</c:v>
                </c:pt>
                <c:pt idx="28">
                  <c:v>10.780141843971631</c:v>
                </c:pt>
                <c:pt idx="29">
                  <c:v>12.310286677908937</c:v>
                </c:pt>
                <c:pt idx="30">
                  <c:v>12.832000000000001</c:v>
                </c:pt>
                <c:pt idx="31">
                  <c:v>13.298033282904692</c:v>
                </c:pt>
                <c:pt idx="32">
                  <c:v>14.191385887699212</c:v>
                </c:pt>
                <c:pt idx="33">
                  <c:v>15.199135860391406</c:v>
                </c:pt>
                <c:pt idx="34">
                  <c:v>16.634859197891295</c:v>
                </c:pt>
                <c:pt idx="35">
                  <c:v>17.557015567390494</c:v>
                </c:pt>
                <c:pt idx="36">
                  <c:v>18.390995667698832</c:v>
                </c:pt>
                <c:pt idx="37">
                  <c:v>19.261102920514599</c:v>
                </c:pt>
                <c:pt idx="38">
                  <c:v>19.17062616822404</c:v>
                </c:pt>
                <c:pt idx="39">
                  <c:v>20.815687977317719</c:v>
                </c:pt>
                <c:pt idx="40">
                  <c:v>22.360980453934328</c:v>
                </c:pt>
                <c:pt idx="41">
                  <c:v>22.61665603783527</c:v>
                </c:pt>
                <c:pt idx="42">
                  <c:v>22.427530990132993</c:v>
                </c:pt>
                <c:pt idx="43">
                  <c:v>22.239804150877976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6"/>
        <c:overlap val="100"/>
        <c:axId val="218488272"/>
        <c:axId val="218487880"/>
      </c:barChart>
      <c:lineChart>
        <c:grouping val="standard"/>
        <c:varyColors val="0"/>
        <c:ser>
          <c:idx val="0"/>
          <c:order val="1"/>
          <c:tx>
            <c:v>Aggregate cigarette consumption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Annual!$A$5:$A$48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Annual!$R$5:$R$48</c:f>
              <c:numCache>
                <c:formatCode>0</c:formatCode>
                <c:ptCount val="44"/>
                <c:pt idx="0">
                  <c:v>805.02252252252254</c:v>
                </c:pt>
                <c:pt idx="1">
                  <c:v>831.28571428571433</c:v>
                </c:pt>
                <c:pt idx="2">
                  <c:v>845.22900763358768</c:v>
                </c:pt>
                <c:pt idx="3">
                  <c:v>940.94584837545131</c:v>
                </c:pt>
                <c:pt idx="4">
                  <c:v>1011.7712765957448</c:v>
                </c:pt>
                <c:pt idx="5">
                  <c:v>1087.7211538461538</c:v>
                </c:pt>
                <c:pt idx="6">
                  <c:v>1132.9389204545455</c:v>
                </c:pt>
                <c:pt idx="7">
                  <c:v>1092.5191326530612</c:v>
                </c:pt>
                <c:pt idx="8">
                  <c:v>1117.3208955223881</c:v>
                </c:pt>
                <c:pt idx="9">
                  <c:v>1223.7810945273632</c:v>
                </c:pt>
                <c:pt idx="10">
                  <c:v>1339.6940298507461</c:v>
                </c:pt>
                <c:pt idx="11">
                  <c:v>1592.5087064676616</c:v>
                </c:pt>
                <c:pt idx="12">
                  <c:v>1571.0909090909092</c:v>
                </c:pt>
                <c:pt idx="13">
                  <c:v>1563.936721991701</c:v>
                </c:pt>
                <c:pt idx="14">
                  <c:v>1569.2880859375</c:v>
                </c:pt>
                <c:pt idx="15">
                  <c:v>1575.6618773946359</c:v>
                </c:pt>
                <c:pt idx="16">
                  <c:v>1616.6063218390805</c:v>
                </c:pt>
                <c:pt idx="17">
                  <c:v>1754.0632183908044</c:v>
                </c:pt>
                <c:pt idx="18">
                  <c:v>1794.772336769759</c:v>
                </c:pt>
                <c:pt idx="19">
                  <c:v>1835.3283227848101</c:v>
                </c:pt>
                <c:pt idx="20">
                  <c:v>1905.3618233618233</c:v>
                </c:pt>
                <c:pt idx="21">
                  <c:v>1935.5092364532018</c:v>
                </c:pt>
                <c:pt idx="22">
                  <c:v>1832.7359919232713</c:v>
                </c:pt>
                <c:pt idx="23">
                  <c:v>1798.2038616973507</c:v>
                </c:pt>
                <c:pt idx="24">
                  <c:v>1722.2335307179869</c:v>
                </c:pt>
                <c:pt idx="25">
                  <c:v>1717.7669352432108</c:v>
                </c:pt>
                <c:pt idx="26">
                  <c:v>1632.9872499999999</c:v>
                </c:pt>
                <c:pt idx="27">
                  <c:v>1531.5025951557091</c:v>
                </c:pt>
                <c:pt idx="28">
                  <c:v>1462.9737662337661</c:v>
                </c:pt>
                <c:pt idx="29">
                  <c:v>1373.6663471778488</c:v>
                </c:pt>
                <c:pt idx="30">
                  <c:v>1301.5065813528338</c:v>
                </c:pt>
                <c:pt idx="31">
                  <c:v>1255.9001135073779</c:v>
                </c:pt>
                <c:pt idx="32">
                  <c:v>1211.6242331288345</c:v>
                </c:pt>
                <c:pt idx="33">
                  <c:v>1207.5229835784473</c:v>
                </c:pt>
                <c:pt idx="34">
                  <c:v>1187.4936172648693</c:v>
                </c:pt>
                <c:pt idx="35">
                  <c:v>1191.2094887392429</c:v>
                </c:pt>
                <c:pt idx="36">
                  <c:v>1213.9195831875838</c:v>
                </c:pt>
                <c:pt idx="37">
                  <c:v>1239.253068001648</c:v>
                </c:pt>
                <c:pt idx="38">
                  <c:v>1263.9903067646007</c:v>
                </c:pt>
                <c:pt idx="39">
                  <c:v>1210.6669786096256</c:v>
                </c:pt>
                <c:pt idx="40">
                  <c:v>1080.2958864426419</c:v>
                </c:pt>
                <c:pt idx="41">
                  <c:v>1045.1886006289308</c:v>
                </c:pt>
                <c:pt idx="42">
                  <c:v>1059.1356265356264</c:v>
                </c:pt>
                <c:pt idx="43">
                  <c:v>1052.9441968430826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8487096"/>
        <c:axId val="218487488"/>
      </c:lineChart>
      <c:lineChart>
        <c:grouping val="standard"/>
        <c:varyColors val="0"/>
        <c:ser>
          <c:idx val="2"/>
          <c:order val="2"/>
          <c:tx>
            <c:v>Excise tax per pack (base 2008) (secondary axis)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Annual!$Z$5:$Z$48</c:f>
              <c:numCache>
                <c:formatCode>0.00</c:formatCode>
                <c:ptCount val="44"/>
                <c:pt idx="0">
                  <c:v>4.4471153846153841</c:v>
                </c:pt>
                <c:pt idx="1">
                  <c:v>4.8076923076923075</c:v>
                </c:pt>
                <c:pt idx="2">
                  <c:v>4.665242165242165</c:v>
                </c:pt>
                <c:pt idx="3">
                  <c:v>4.5296964939822084</c:v>
                </c:pt>
                <c:pt idx="4">
                  <c:v>4.1844729344729341</c:v>
                </c:pt>
                <c:pt idx="5">
                  <c:v>4.0983606557377055</c:v>
                </c:pt>
                <c:pt idx="6">
                  <c:v>4.1478129713423835</c:v>
                </c:pt>
                <c:pt idx="7">
                  <c:v>4.1329284750337383</c:v>
                </c:pt>
                <c:pt idx="8">
                  <c:v>3.8347069597069599</c:v>
                </c:pt>
                <c:pt idx="9">
                  <c:v>3.3906882591093122</c:v>
                </c:pt>
                <c:pt idx="10">
                  <c:v>2.9825498575498575</c:v>
                </c:pt>
                <c:pt idx="11">
                  <c:v>2.5769230769230771</c:v>
                </c:pt>
                <c:pt idx="12">
                  <c:v>2.595505617977528</c:v>
                </c:pt>
                <c:pt idx="13">
                  <c:v>2.41</c:v>
                </c:pt>
                <c:pt idx="14">
                  <c:v>2.285714285714286</c:v>
                </c:pt>
                <c:pt idx="15">
                  <c:v>2.0076923076923077</c:v>
                </c:pt>
                <c:pt idx="16">
                  <c:v>1.6838709677419357</c:v>
                </c:pt>
                <c:pt idx="17">
                  <c:v>1.4581005586592182</c:v>
                </c:pt>
                <c:pt idx="18">
                  <c:v>1.4405940594059408</c:v>
                </c:pt>
                <c:pt idx="19">
                  <c:v>1.3620689655172415</c:v>
                </c:pt>
                <c:pt idx="20">
                  <c:v>1.3245283018867926</c:v>
                </c:pt>
                <c:pt idx="21">
                  <c:v>1.326797385620915</c:v>
                </c:pt>
                <c:pt idx="22">
                  <c:v>1.423132183908046</c:v>
                </c:pt>
                <c:pt idx="23">
                  <c:v>1.457460732984293</c:v>
                </c:pt>
                <c:pt idx="24">
                  <c:v>1.619904076738609</c:v>
                </c:pt>
                <c:pt idx="25">
                  <c:v>1.8493377483443711</c:v>
                </c:pt>
                <c:pt idx="26">
                  <c:v>2.0576131687242798</c:v>
                </c:pt>
                <c:pt idx="27">
                  <c:v>2.7367424242424243</c:v>
                </c:pt>
                <c:pt idx="28">
                  <c:v>3.4131205673758864</c:v>
                </c:pt>
                <c:pt idx="29">
                  <c:v>3.958684654300169</c:v>
                </c:pt>
                <c:pt idx="30">
                  <c:v>4.3760000000000003</c:v>
                </c:pt>
                <c:pt idx="31">
                  <c:v>4.6649016641452352</c:v>
                </c:pt>
                <c:pt idx="32">
                  <c:v>4.7475728155339807</c:v>
                </c:pt>
                <c:pt idx="33">
                  <c:v>4.9682175622542593</c:v>
                </c:pt>
                <c:pt idx="34">
                  <c:v>5.6424418604651159</c:v>
                </c:pt>
                <c:pt idx="35">
                  <c:v>6.1441249999999998</c:v>
                </c:pt>
                <c:pt idx="36">
                  <c:v>6.4894862604540027</c:v>
                </c:pt>
                <c:pt idx="37">
                  <c:v>6.697408026755852</c:v>
                </c:pt>
                <c:pt idx="38">
                  <c:v>6.6541250000000005</c:v>
                </c:pt>
                <c:pt idx="39">
                  <c:v>6.9841269841269842</c:v>
                </c:pt>
                <c:pt idx="40">
                  <c:v>7.7256853524407543</c:v>
                </c:pt>
                <c:pt idx="41">
                  <c:v>8.1336465554582347</c:v>
                </c:pt>
                <c:pt idx="42">
                  <c:v>8.2149972307377563</c:v>
                </c:pt>
                <c:pt idx="43">
                  <c:v>8.2031913379116066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8488272"/>
        <c:axId val="218487880"/>
      </c:lineChart>
      <c:catAx>
        <c:axId val="218487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8487488"/>
        <c:crosses val="autoZero"/>
        <c:auto val="1"/>
        <c:lblAlgn val="ctr"/>
        <c:lblOffset val="100"/>
        <c:noMultiLvlLbl val="0"/>
      </c:catAx>
      <c:valAx>
        <c:axId val="218487488"/>
        <c:scaling>
          <c:orientation val="minMax"/>
          <c:max val="2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Aggregate cigarette consumption (millions of packs)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218487096"/>
        <c:crosses val="autoZero"/>
        <c:crossBetween val="between"/>
      </c:valAx>
      <c:valAx>
        <c:axId val="21848788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Retail price of cigarettes and excise tax on cigarettes (base 2008)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218488272"/>
        <c:crosses val="max"/>
        <c:crossBetween val="between"/>
      </c:valAx>
      <c:catAx>
        <c:axId val="218488272"/>
        <c:scaling>
          <c:orientation val="minMax"/>
        </c:scaling>
        <c:delete val="1"/>
        <c:axPos val="b"/>
        <c:majorTickMark val="out"/>
        <c:minorTickMark val="none"/>
        <c:tickLblPos val="nextTo"/>
        <c:crossAx val="218487880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/>
              <a:t>Real excise tax on beer, spirits and cigarettes, 1960-2013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v>Cigarettes (secondary axis)</c:v>
          </c:tx>
          <c:invertIfNegative val="0"/>
          <c:cat>
            <c:strRef>
              <c:f>'Per unit'!$A$54:$A$107</c:f>
              <c:strCache>
                <c:ptCount val="54"/>
                <c:pt idx="0">
                  <c:v>1960/1961</c:v>
                </c:pt>
                <c:pt idx="1">
                  <c:v>1961/1962</c:v>
                </c:pt>
                <c:pt idx="2">
                  <c:v>1962/1963</c:v>
                </c:pt>
                <c:pt idx="3">
                  <c:v>1963/1964</c:v>
                </c:pt>
                <c:pt idx="4">
                  <c:v>1964/1965</c:v>
                </c:pt>
                <c:pt idx="5">
                  <c:v>1965/1966</c:v>
                </c:pt>
                <c:pt idx="6">
                  <c:v>1966/1967</c:v>
                </c:pt>
                <c:pt idx="7">
                  <c:v>1967/1968</c:v>
                </c:pt>
                <c:pt idx="8">
                  <c:v>1968/1969</c:v>
                </c:pt>
                <c:pt idx="9">
                  <c:v>1969/1970</c:v>
                </c:pt>
                <c:pt idx="10">
                  <c:v>1970/1971</c:v>
                </c:pt>
                <c:pt idx="11">
                  <c:v>1971/1972</c:v>
                </c:pt>
                <c:pt idx="12">
                  <c:v>1972/1973</c:v>
                </c:pt>
                <c:pt idx="13">
                  <c:v>1973/1974</c:v>
                </c:pt>
                <c:pt idx="14">
                  <c:v>1974/1975</c:v>
                </c:pt>
                <c:pt idx="15">
                  <c:v>1975/1976</c:v>
                </c:pt>
                <c:pt idx="16">
                  <c:v>1976/1977</c:v>
                </c:pt>
                <c:pt idx="17">
                  <c:v>1977/1978</c:v>
                </c:pt>
                <c:pt idx="18">
                  <c:v>1978/1979</c:v>
                </c:pt>
                <c:pt idx="19">
                  <c:v>1979/1980</c:v>
                </c:pt>
                <c:pt idx="20">
                  <c:v>1980/1981</c:v>
                </c:pt>
                <c:pt idx="21">
                  <c:v>1981/1982</c:v>
                </c:pt>
                <c:pt idx="22">
                  <c:v>1982/1983</c:v>
                </c:pt>
                <c:pt idx="23">
                  <c:v>1983/1984</c:v>
                </c:pt>
                <c:pt idx="24">
                  <c:v>1984/1985</c:v>
                </c:pt>
                <c:pt idx="25">
                  <c:v>1985/1986</c:v>
                </c:pt>
                <c:pt idx="26">
                  <c:v>1986/1987</c:v>
                </c:pt>
                <c:pt idx="27">
                  <c:v>1987/1988</c:v>
                </c:pt>
                <c:pt idx="28">
                  <c:v>1988/1989</c:v>
                </c:pt>
                <c:pt idx="29">
                  <c:v>1989/1990</c:v>
                </c:pt>
                <c:pt idx="30">
                  <c:v>1990/1991</c:v>
                </c:pt>
                <c:pt idx="31">
                  <c:v>1991/1992</c:v>
                </c:pt>
                <c:pt idx="32">
                  <c:v>1992/1993</c:v>
                </c:pt>
                <c:pt idx="33">
                  <c:v>1993/1994</c:v>
                </c:pt>
                <c:pt idx="34">
                  <c:v>1994/1995</c:v>
                </c:pt>
                <c:pt idx="35">
                  <c:v>1995/1996</c:v>
                </c:pt>
                <c:pt idx="36">
                  <c:v>1996/1997</c:v>
                </c:pt>
                <c:pt idx="37">
                  <c:v>1997/1998</c:v>
                </c:pt>
                <c:pt idx="38">
                  <c:v>1998/1999</c:v>
                </c:pt>
                <c:pt idx="39">
                  <c:v>1999/2000</c:v>
                </c:pt>
                <c:pt idx="40">
                  <c:v>2000/2001</c:v>
                </c:pt>
                <c:pt idx="41">
                  <c:v>2001/2002</c:v>
                </c:pt>
                <c:pt idx="42">
                  <c:v>2002/2003</c:v>
                </c:pt>
                <c:pt idx="43">
                  <c:v>2003/2004</c:v>
                </c:pt>
                <c:pt idx="44">
                  <c:v>2004/2005</c:v>
                </c:pt>
                <c:pt idx="45">
                  <c:v>2005/2006</c:v>
                </c:pt>
                <c:pt idx="46">
                  <c:v>2006/2007</c:v>
                </c:pt>
                <c:pt idx="47">
                  <c:v>2007/2008</c:v>
                </c:pt>
                <c:pt idx="48">
                  <c:v>2008/2009</c:v>
                </c:pt>
                <c:pt idx="49">
                  <c:v>2009/2010</c:v>
                </c:pt>
                <c:pt idx="50">
                  <c:v>2010/2011</c:v>
                </c:pt>
                <c:pt idx="51">
                  <c:v>2011/2012</c:v>
                </c:pt>
                <c:pt idx="52">
                  <c:v>2012/2013</c:v>
                </c:pt>
                <c:pt idx="53">
                  <c:v>2013/2014</c:v>
                </c:pt>
              </c:strCache>
            </c:strRef>
          </c:cat>
          <c:val>
            <c:numRef>
              <c:f>'Per unit'!$BD$54:$BD$107</c:f>
              <c:numCache>
                <c:formatCode>0.00</c:formatCode>
                <c:ptCount val="54"/>
                <c:pt idx="0">
                  <c:v>3.750238913776772</c:v>
                </c:pt>
                <c:pt idx="1">
                  <c:v>3.6980957635112626</c:v>
                </c:pt>
                <c:pt idx="2">
                  <c:v>3.6287859518312864</c:v>
                </c:pt>
                <c:pt idx="3">
                  <c:v>3.5385528540529352</c:v>
                </c:pt>
                <c:pt idx="4">
                  <c:v>3.4202134680581247</c:v>
                </c:pt>
                <c:pt idx="5">
                  <c:v>3.2994534710188352</c:v>
                </c:pt>
                <c:pt idx="6">
                  <c:v>4.9797961241467732</c:v>
                </c:pt>
                <c:pt idx="7">
                  <c:v>4.8816744673529797</c:v>
                </c:pt>
                <c:pt idx="8">
                  <c:v>4.7280140119641452</c:v>
                </c:pt>
                <c:pt idx="9">
                  <c:v>4.5431094570617319</c:v>
                </c:pt>
                <c:pt idx="10">
                  <c:v>4.2997439495189589</c:v>
                </c:pt>
                <c:pt idx="11">
                  <c:v>4.923157342696995</c:v>
                </c:pt>
                <c:pt idx="12">
                  <c:v>5.3012843811439945</c:v>
                </c:pt>
                <c:pt idx="13">
                  <c:v>5.1123169271347759</c:v>
                </c:pt>
                <c:pt idx="14">
                  <c:v>4.5034504291180193</c:v>
                </c:pt>
                <c:pt idx="15">
                  <c:v>4.6259968743568765</c:v>
                </c:pt>
                <c:pt idx="16">
                  <c:v>4.6745252570920925</c:v>
                </c:pt>
                <c:pt idx="17">
                  <c:v>4.7139018002212962</c:v>
                </c:pt>
                <c:pt idx="18">
                  <c:v>4.166432561623914</c:v>
                </c:pt>
                <c:pt idx="19">
                  <c:v>3.6602236331581426</c:v>
                </c:pt>
                <c:pt idx="20">
                  <c:v>3.1781050908727466</c:v>
                </c:pt>
                <c:pt idx="21">
                  <c:v>3.3129870685387965</c:v>
                </c:pt>
                <c:pt idx="22">
                  <c:v>2.9035820057307595</c:v>
                </c:pt>
                <c:pt idx="23">
                  <c:v>2.5832580122159774</c:v>
                </c:pt>
                <c:pt idx="24">
                  <c:v>2.4977308131619185</c:v>
                </c:pt>
                <c:pt idx="25">
                  <c:v>2.1513615961773631</c:v>
                </c:pt>
                <c:pt idx="26">
                  <c:v>1.8048335538400697</c:v>
                </c:pt>
                <c:pt idx="27">
                  <c:v>1.5626264535411862</c:v>
                </c:pt>
                <c:pt idx="28">
                  <c:v>1.5974521840231566</c:v>
                </c:pt>
                <c:pt idx="29">
                  <c:v>1.4826150619692335</c:v>
                </c:pt>
                <c:pt idx="30">
                  <c:v>1.4599383234043724</c:v>
                </c:pt>
                <c:pt idx="31">
                  <c:v>1.4739852771136173</c:v>
                </c:pt>
                <c:pt idx="32">
                  <c:v>1.6004704573586732</c:v>
                </c:pt>
                <c:pt idx="33">
                  <c:v>1.5949763385124789</c:v>
                </c:pt>
                <c:pt idx="34">
                  <c:v>1.82562295517178</c:v>
                </c:pt>
                <c:pt idx="35">
                  <c:v>2.0800423952761684</c:v>
                </c:pt>
                <c:pt idx="36">
                  <c:v>2.2909896753867827</c:v>
                </c:pt>
                <c:pt idx="37">
                  <c:v>3.2049189749885922</c:v>
                </c:pt>
                <c:pt idx="38">
                  <c:v>3.8745286996733088</c:v>
                </c:pt>
                <c:pt idx="39">
                  <c:v>4.4274338697970217</c:v>
                </c:pt>
                <c:pt idx="40">
                  <c:v>4.8521232434363055</c:v>
                </c:pt>
                <c:pt idx="41">
                  <c:v>5.133870305064633</c:v>
                </c:pt>
                <c:pt idx="42">
                  <c:v>5.2106818153367804</c:v>
                </c:pt>
                <c:pt idx="43">
                  <c:v>5.4543163701933759</c:v>
                </c:pt>
                <c:pt idx="44">
                  <c:v>6.2692814177412242</c:v>
                </c:pt>
                <c:pt idx="45">
                  <c:v>6.760234655461729</c:v>
                </c:pt>
                <c:pt idx="46">
                  <c:v>7.1186296487040002</c:v>
                </c:pt>
                <c:pt idx="47">
                  <c:v>7.3517574059999991</c:v>
                </c:pt>
                <c:pt idx="48">
                  <c:v>7.3042199999999999</c:v>
                </c:pt>
                <c:pt idx="49">
                  <c:v>7.7</c:v>
                </c:pt>
                <c:pt idx="50">
                  <c:v>8.5714285714285712</c:v>
                </c:pt>
                <c:pt idx="51">
                  <c:v>8.8937588458202086</c:v>
                </c:pt>
                <c:pt idx="52">
                  <c:v>8.9236426724442079</c:v>
                </c:pt>
                <c:pt idx="53">
                  <c:v>8.9248195717283902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7011472"/>
        <c:axId val="217012256"/>
      </c:barChart>
      <c:lineChart>
        <c:grouping val="standard"/>
        <c:varyColors val="0"/>
        <c:ser>
          <c:idx val="0"/>
          <c:order val="0"/>
          <c:tx>
            <c:v>Beer</c:v>
          </c:tx>
          <c:marker>
            <c:symbol val="none"/>
          </c:marker>
          <c:cat>
            <c:strRef>
              <c:f>'Per unit'!$A$54:$A$107</c:f>
              <c:strCache>
                <c:ptCount val="54"/>
                <c:pt idx="0">
                  <c:v>1960/1961</c:v>
                </c:pt>
                <c:pt idx="1">
                  <c:v>1961/1962</c:v>
                </c:pt>
                <c:pt idx="2">
                  <c:v>1962/1963</c:v>
                </c:pt>
                <c:pt idx="3">
                  <c:v>1963/1964</c:v>
                </c:pt>
                <c:pt idx="4">
                  <c:v>1964/1965</c:v>
                </c:pt>
                <c:pt idx="5">
                  <c:v>1965/1966</c:v>
                </c:pt>
                <c:pt idx="6">
                  <c:v>1966/1967</c:v>
                </c:pt>
                <c:pt idx="7">
                  <c:v>1967/1968</c:v>
                </c:pt>
                <c:pt idx="8">
                  <c:v>1968/1969</c:v>
                </c:pt>
                <c:pt idx="9">
                  <c:v>1969/1970</c:v>
                </c:pt>
                <c:pt idx="10">
                  <c:v>1970/1971</c:v>
                </c:pt>
                <c:pt idx="11">
                  <c:v>1971/1972</c:v>
                </c:pt>
                <c:pt idx="12">
                  <c:v>1972/1973</c:v>
                </c:pt>
                <c:pt idx="13">
                  <c:v>1973/1974</c:v>
                </c:pt>
                <c:pt idx="14">
                  <c:v>1974/1975</c:v>
                </c:pt>
                <c:pt idx="15">
                  <c:v>1975/1976</c:v>
                </c:pt>
                <c:pt idx="16">
                  <c:v>1976/1977</c:v>
                </c:pt>
                <c:pt idx="17">
                  <c:v>1977/1978</c:v>
                </c:pt>
                <c:pt idx="18">
                  <c:v>1978/1979</c:v>
                </c:pt>
                <c:pt idx="19">
                  <c:v>1979/1980</c:v>
                </c:pt>
                <c:pt idx="20">
                  <c:v>1980/1981</c:v>
                </c:pt>
                <c:pt idx="21">
                  <c:v>1981/1982</c:v>
                </c:pt>
                <c:pt idx="22">
                  <c:v>1982/1983</c:v>
                </c:pt>
                <c:pt idx="23">
                  <c:v>1983/1984</c:v>
                </c:pt>
                <c:pt idx="24">
                  <c:v>1984/1985</c:v>
                </c:pt>
                <c:pt idx="25">
                  <c:v>1985/1986</c:v>
                </c:pt>
                <c:pt idx="26">
                  <c:v>1986/1987</c:v>
                </c:pt>
                <c:pt idx="27">
                  <c:v>1987/1988</c:v>
                </c:pt>
                <c:pt idx="28">
                  <c:v>1988/1989</c:v>
                </c:pt>
                <c:pt idx="29">
                  <c:v>1989/1990</c:v>
                </c:pt>
                <c:pt idx="30">
                  <c:v>1990/1991</c:v>
                </c:pt>
                <c:pt idx="31">
                  <c:v>1991/1992</c:v>
                </c:pt>
                <c:pt idx="32">
                  <c:v>1992/1993</c:v>
                </c:pt>
                <c:pt idx="33">
                  <c:v>1993/1994</c:v>
                </c:pt>
                <c:pt idx="34">
                  <c:v>1994/1995</c:v>
                </c:pt>
                <c:pt idx="35">
                  <c:v>1995/1996</c:v>
                </c:pt>
                <c:pt idx="36">
                  <c:v>1996/1997</c:v>
                </c:pt>
                <c:pt idx="37">
                  <c:v>1997/1998</c:v>
                </c:pt>
                <c:pt idx="38">
                  <c:v>1998/1999</c:v>
                </c:pt>
                <c:pt idx="39">
                  <c:v>1999/2000</c:v>
                </c:pt>
                <c:pt idx="40">
                  <c:v>2000/2001</c:v>
                </c:pt>
                <c:pt idx="41">
                  <c:v>2001/2002</c:v>
                </c:pt>
                <c:pt idx="42">
                  <c:v>2002/2003</c:v>
                </c:pt>
                <c:pt idx="43">
                  <c:v>2003/2004</c:v>
                </c:pt>
                <c:pt idx="44">
                  <c:v>2004/2005</c:v>
                </c:pt>
                <c:pt idx="45">
                  <c:v>2005/2006</c:v>
                </c:pt>
                <c:pt idx="46">
                  <c:v>2006/2007</c:v>
                </c:pt>
                <c:pt idx="47">
                  <c:v>2007/2008</c:v>
                </c:pt>
                <c:pt idx="48">
                  <c:v>2008/2009</c:v>
                </c:pt>
                <c:pt idx="49">
                  <c:v>2009/2010</c:v>
                </c:pt>
                <c:pt idx="50">
                  <c:v>2010/2011</c:v>
                </c:pt>
                <c:pt idx="51">
                  <c:v>2011/2012</c:v>
                </c:pt>
                <c:pt idx="52">
                  <c:v>2012/2013</c:v>
                </c:pt>
                <c:pt idx="53">
                  <c:v>2013/2014</c:v>
                </c:pt>
              </c:strCache>
            </c:strRef>
          </c:cat>
          <c:val>
            <c:numRef>
              <c:f>'Per unit'!$Y$54:$Y$107</c:f>
              <c:numCache>
                <c:formatCode>0.00</c:formatCode>
                <c:ptCount val="54"/>
                <c:pt idx="0">
                  <c:v>119.24912952014313</c:v>
                </c:pt>
                <c:pt idx="1">
                  <c:v>117.59109507952188</c:v>
                </c:pt>
                <c:pt idx="2">
                  <c:v>142.71574683382991</c:v>
                </c:pt>
                <c:pt idx="3">
                  <c:v>139.16698862391991</c:v>
                </c:pt>
                <c:pt idx="4">
                  <c:v>134.51284421411165</c:v>
                </c:pt>
                <c:pt idx="5">
                  <c:v>129.76350011008262</c:v>
                </c:pt>
                <c:pt idx="6">
                  <c:v>177.76260690402293</c:v>
                </c:pt>
                <c:pt idx="7">
                  <c:v>174.25998128028914</c:v>
                </c:pt>
                <c:pt idx="8">
                  <c:v>168.77480027146646</c:v>
                </c:pt>
                <c:pt idx="9">
                  <c:v>131.49268055399287</c:v>
                </c:pt>
                <c:pt idx="10">
                  <c:v>124.44887427029421</c:v>
                </c:pt>
                <c:pt idx="11">
                  <c:v>159.71464754380892</c:v>
                </c:pt>
                <c:pt idx="12">
                  <c:v>145.76494254249241</c:v>
                </c:pt>
                <c:pt idx="13">
                  <c:v>130.61374779793229</c:v>
                </c:pt>
                <c:pt idx="14">
                  <c:v>114.94642596700666</c:v>
                </c:pt>
                <c:pt idx="15">
                  <c:v>117.19957341732932</c:v>
                </c:pt>
                <c:pt idx="16">
                  <c:v>117.74024985302599</c:v>
                </c:pt>
                <c:pt idx="17">
                  <c:v>118.12869223019769</c:v>
                </c:pt>
                <c:pt idx="18">
                  <c:v>114.3491083761792</c:v>
                </c:pt>
                <c:pt idx="19">
                  <c:v>109.18818213824639</c:v>
                </c:pt>
                <c:pt idx="20">
                  <c:v>79.673767785100068</c:v>
                </c:pt>
                <c:pt idx="21">
                  <c:v>82.467555387673855</c:v>
                </c:pt>
                <c:pt idx="22">
                  <c:v>72.276560374823717</c:v>
                </c:pt>
                <c:pt idx="23">
                  <c:v>64.302989657316459</c:v>
                </c:pt>
                <c:pt idx="24">
                  <c:v>62.003394305290506</c:v>
                </c:pt>
                <c:pt idx="25">
                  <c:v>57.358660627025856</c:v>
                </c:pt>
                <c:pt idx="26">
                  <c:v>51.43637432919401</c:v>
                </c:pt>
                <c:pt idx="27">
                  <c:v>47.40525274831684</c:v>
                </c:pt>
                <c:pt idx="28">
                  <c:v>39.480192755207092</c:v>
                </c:pt>
                <c:pt idx="29">
                  <c:v>36.576095115330652</c:v>
                </c:pt>
                <c:pt idx="30">
                  <c:v>33.968221677437285</c:v>
                </c:pt>
                <c:pt idx="31">
                  <c:v>35.582816471251817</c:v>
                </c:pt>
                <c:pt idx="32">
                  <c:v>37.204782477983919</c:v>
                </c:pt>
                <c:pt idx="33">
                  <c:v>36.575134033235187</c:v>
                </c:pt>
                <c:pt idx="34">
                  <c:v>36.574066177288408</c:v>
                </c:pt>
                <c:pt idx="35">
                  <c:v>36.750567229265755</c:v>
                </c:pt>
                <c:pt idx="36">
                  <c:v>37.228582225035211</c:v>
                </c:pt>
                <c:pt idx="37">
                  <c:v>37.363675645120168</c:v>
                </c:pt>
                <c:pt idx="38">
                  <c:v>38.574351907041617</c:v>
                </c:pt>
                <c:pt idx="39">
                  <c:v>38.346998660037876</c:v>
                </c:pt>
                <c:pt idx="40">
                  <c:v>38.388353152133888</c:v>
                </c:pt>
                <c:pt idx="41">
                  <c:v>38.455411091914051</c:v>
                </c:pt>
                <c:pt idx="42">
                  <c:v>38.07006126769717</c:v>
                </c:pt>
                <c:pt idx="43">
                  <c:v>39.577137316795699</c:v>
                </c:pt>
                <c:pt idx="44">
                  <c:v>42.547486300173993</c:v>
                </c:pt>
                <c:pt idx="45">
                  <c:v>45.058411471752009</c:v>
                </c:pt>
                <c:pt idx="46">
                  <c:v>46.955714198399995</c:v>
                </c:pt>
                <c:pt idx="47">
                  <c:v>47.300875649999995</c:v>
                </c:pt>
                <c:pt idx="48">
                  <c:v>45.388980000000004</c:v>
                </c:pt>
                <c:pt idx="49">
                  <c:v>46.41</c:v>
                </c:pt>
                <c:pt idx="50">
                  <c:v>48.130393096836052</c:v>
                </c:pt>
                <c:pt idx="51">
                  <c:v>49.280920421860024</c:v>
                </c:pt>
                <c:pt idx="52">
                  <c:v>51.328239247702342</c:v>
                </c:pt>
                <c:pt idx="53">
                  <c:v>52.151349530401895</c:v>
                </c:pt>
              </c:numCache>
            </c:numRef>
          </c:val>
          <c:smooth val="0"/>
        </c:ser>
        <c:ser>
          <c:idx val="1"/>
          <c:order val="1"/>
          <c:tx>
            <c:v>Spirits</c:v>
          </c:tx>
          <c:marker>
            <c:symbol val="none"/>
          </c:marker>
          <c:cat>
            <c:strRef>
              <c:f>'Per unit'!$A$54:$A$107</c:f>
              <c:strCache>
                <c:ptCount val="54"/>
                <c:pt idx="0">
                  <c:v>1960/1961</c:v>
                </c:pt>
                <c:pt idx="1">
                  <c:v>1961/1962</c:v>
                </c:pt>
                <c:pt idx="2">
                  <c:v>1962/1963</c:v>
                </c:pt>
                <c:pt idx="3">
                  <c:v>1963/1964</c:v>
                </c:pt>
                <c:pt idx="4">
                  <c:v>1964/1965</c:v>
                </c:pt>
                <c:pt idx="5">
                  <c:v>1965/1966</c:v>
                </c:pt>
                <c:pt idx="6">
                  <c:v>1966/1967</c:v>
                </c:pt>
                <c:pt idx="7">
                  <c:v>1967/1968</c:v>
                </c:pt>
                <c:pt idx="8">
                  <c:v>1968/1969</c:v>
                </c:pt>
                <c:pt idx="9">
                  <c:v>1969/1970</c:v>
                </c:pt>
                <c:pt idx="10">
                  <c:v>1970/1971</c:v>
                </c:pt>
                <c:pt idx="11">
                  <c:v>1971/1972</c:v>
                </c:pt>
                <c:pt idx="12">
                  <c:v>1972/1973</c:v>
                </c:pt>
                <c:pt idx="13">
                  <c:v>1973/1974</c:v>
                </c:pt>
                <c:pt idx="14">
                  <c:v>1974/1975</c:v>
                </c:pt>
                <c:pt idx="15">
                  <c:v>1975/1976</c:v>
                </c:pt>
                <c:pt idx="16">
                  <c:v>1976/1977</c:v>
                </c:pt>
                <c:pt idx="17">
                  <c:v>1977/1978</c:v>
                </c:pt>
                <c:pt idx="18">
                  <c:v>1978/1979</c:v>
                </c:pt>
                <c:pt idx="19">
                  <c:v>1979/1980</c:v>
                </c:pt>
                <c:pt idx="20">
                  <c:v>1980/1981</c:v>
                </c:pt>
                <c:pt idx="21">
                  <c:v>1981/1982</c:v>
                </c:pt>
                <c:pt idx="22">
                  <c:v>1982/1983</c:v>
                </c:pt>
                <c:pt idx="23">
                  <c:v>1983/1984</c:v>
                </c:pt>
                <c:pt idx="24">
                  <c:v>1984/1985</c:v>
                </c:pt>
                <c:pt idx="25">
                  <c:v>1985/1986</c:v>
                </c:pt>
                <c:pt idx="26">
                  <c:v>1986/1987</c:v>
                </c:pt>
                <c:pt idx="27">
                  <c:v>1987/1988</c:v>
                </c:pt>
                <c:pt idx="28">
                  <c:v>1988/1989</c:v>
                </c:pt>
                <c:pt idx="29">
                  <c:v>1989/1990</c:v>
                </c:pt>
                <c:pt idx="30">
                  <c:v>1990/1991</c:v>
                </c:pt>
                <c:pt idx="31">
                  <c:v>1991/1992</c:v>
                </c:pt>
                <c:pt idx="32">
                  <c:v>1992/1993</c:v>
                </c:pt>
                <c:pt idx="33">
                  <c:v>1993/1994</c:v>
                </c:pt>
                <c:pt idx="34">
                  <c:v>1994/1995</c:v>
                </c:pt>
                <c:pt idx="35">
                  <c:v>1995/1996</c:v>
                </c:pt>
                <c:pt idx="36">
                  <c:v>1996/1997</c:v>
                </c:pt>
                <c:pt idx="37">
                  <c:v>1997/1998</c:v>
                </c:pt>
                <c:pt idx="38">
                  <c:v>1998/1999</c:v>
                </c:pt>
                <c:pt idx="39">
                  <c:v>1999/2000</c:v>
                </c:pt>
                <c:pt idx="40">
                  <c:v>2000/2001</c:v>
                </c:pt>
                <c:pt idx="41">
                  <c:v>2001/2002</c:v>
                </c:pt>
                <c:pt idx="42">
                  <c:v>2002/2003</c:v>
                </c:pt>
                <c:pt idx="43">
                  <c:v>2003/2004</c:v>
                </c:pt>
                <c:pt idx="44">
                  <c:v>2004/2005</c:v>
                </c:pt>
                <c:pt idx="45">
                  <c:v>2005/2006</c:v>
                </c:pt>
                <c:pt idx="46">
                  <c:v>2006/2007</c:v>
                </c:pt>
                <c:pt idx="47">
                  <c:v>2007/2008</c:v>
                </c:pt>
                <c:pt idx="48">
                  <c:v>2008/2009</c:v>
                </c:pt>
                <c:pt idx="49">
                  <c:v>2009/2010</c:v>
                </c:pt>
                <c:pt idx="50">
                  <c:v>2010/2011</c:v>
                </c:pt>
                <c:pt idx="51">
                  <c:v>2011/2012</c:v>
                </c:pt>
                <c:pt idx="52">
                  <c:v>2012/2013</c:v>
                </c:pt>
                <c:pt idx="53">
                  <c:v>2013/2014</c:v>
                </c:pt>
              </c:strCache>
            </c:strRef>
          </c:cat>
          <c:val>
            <c:numRef>
              <c:f>'Per unit'!$AV$54:$AV$107</c:f>
              <c:numCache>
                <c:formatCode>0.00</c:formatCode>
                <c:ptCount val="54"/>
                <c:pt idx="0">
                  <c:v>118.90072538321891</c:v>
                </c:pt>
                <c:pt idx="1">
                  <c:v>117.24753513777625</c:v>
                </c:pt>
                <c:pt idx="2">
                  <c:v>115.05007863583189</c:v>
                </c:pt>
                <c:pt idx="3">
                  <c:v>112.18925269218126</c:v>
                </c:pt>
                <c:pt idx="4">
                  <c:v>108.43732137268631</c:v>
                </c:pt>
                <c:pt idx="5">
                  <c:v>104.60864496689786</c:v>
                </c:pt>
                <c:pt idx="6">
                  <c:v>128.43482125672881</c:v>
                </c:pt>
                <c:pt idx="7">
                  <c:v>125.90414788425531</c:v>
                </c:pt>
                <c:pt idx="8">
                  <c:v>121.94106332615526</c:v>
                </c:pt>
                <c:pt idx="9">
                  <c:v>117.17215655439151</c:v>
                </c:pt>
                <c:pt idx="10">
                  <c:v>110.89547279423766</c:v>
                </c:pt>
                <c:pt idx="11">
                  <c:v>165.63520070596263</c:v>
                </c:pt>
                <c:pt idx="12">
                  <c:v>151.16838615128469</c:v>
                </c:pt>
                <c:pt idx="13">
                  <c:v>135.45554314631246</c:v>
                </c:pt>
                <c:pt idx="14">
                  <c:v>148.9455630593566</c:v>
                </c:pt>
                <c:pt idx="15">
                  <c:v>156.4401945463342</c:v>
                </c:pt>
                <c:pt idx="16">
                  <c:v>160.7912859956048</c:v>
                </c:pt>
                <c:pt idx="17">
                  <c:v>153.89999078177757</c:v>
                </c:pt>
                <c:pt idx="18">
                  <c:v>136.02615412920062</c:v>
                </c:pt>
                <c:pt idx="19">
                  <c:v>125.6118893749023</c:v>
                </c:pt>
                <c:pt idx="20">
                  <c:v>110.79455630417306</c:v>
                </c:pt>
                <c:pt idx="21">
                  <c:v>117.80883120587585</c:v>
                </c:pt>
                <c:pt idx="22">
                  <c:v>103.25050938288858</c:v>
                </c:pt>
                <c:pt idx="23">
                  <c:v>91.859883792605473</c:v>
                </c:pt>
                <c:pt idx="24">
                  <c:v>82.017753386254881</c:v>
                </c:pt>
                <c:pt idx="25">
                  <c:v>70.644059764216095</c:v>
                </c:pt>
                <c:pt idx="26">
                  <c:v>59.265150808906121</c:v>
                </c:pt>
                <c:pt idx="27">
                  <c:v>51.311818882169803</c:v>
                </c:pt>
                <c:pt idx="28">
                  <c:v>53.777708019780903</c:v>
                </c:pt>
                <c:pt idx="29">
                  <c:v>54.017593475096994</c:v>
                </c:pt>
                <c:pt idx="30">
                  <c:v>52.031118613931739</c:v>
                </c:pt>
                <c:pt idx="31">
                  <c:v>49.144040939130939</c:v>
                </c:pt>
                <c:pt idx="32">
                  <c:v>46.824533275050335</c:v>
                </c:pt>
                <c:pt idx="33">
                  <c:v>45.925787934834368</c:v>
                </c:pt>
                <c:pt idx="34">
                  <c:v>46.26639907118269</c:v>
                </c:pt>
                <c:pt idx="35">
                  <c:v>46.857209585767855</c:v>
                </c:pt>
                <c:pt idx="36">
                  <c:v>48.036326018672362</c:v>
                </c:pt>
                <c:pt idx="37">
                  <c:v>48.213137747348952</c:v>
                </c:pt>
                <c:pt idx="38">
                  <c:v>51.280526907440851</c:v>
                </c:pt>
                <c:pt idx="39">
                  <c:v>51.963616704495244</c:v>
                </c:pt>
                <c:pt idx="40">
                  <c:v>52.012875185337627</c:v>
                </c:pt>
                <c:pt idx="41">
                  <c:v>54.077415429295058</c:v>
                </c:pt>
                <c:pt idx="42">
                  <c:v>54.527973044758618</c:v>
                </c:pt>
                <c:pt idx="43">
                  <c:v>56.692599573945621</c:v>
                </c:pt>
                <c:pt idx="44">
                  <c:v>63.463321047768474</c:v>
                </c:pt>
                <c:pt idx="45">
                  <c:v>67.514104375836055</c:v>
                </c:pt>
                <c:pt idx="46">
                  <c:v>70.676798824799988</c:v>
                </c:pt>
                <c:pt idx="47">
                  <c:v>72.852543571500007</c:v>
                </c:pt>
                <c:pt idx="48">
                  <c:v>72.528120000000001</c:v>
                </c:pt>
                <c:pt idx="49">
                  <c:v>77.67</c:v>
                </c:pt>
                <c:pt idx="50">
                  <c:v>81.083413231064242</c:v>
                </c:pt>
                <c:pt idx="51">
                  <c:v>84.947267497603079</c:v>
                </c:pt>
                <c:pt idx="52">
                  <c:v>96.534444568960396</c:v>
                </c:pt>
                <c:pt idx="53">
                  <c:v>100.36335562346579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013040"/>
        <c:axId val="217012648"/>
      </c:lineChart>
      <c:catAx>
        <c:axId val="217013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Financial year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en-US"/>
          </a:p>
        </c:txPr>
        <c:crossAx val="217012648"/>
        <c:crosses val="autoZero"/>
        <c:auto val="1"/>
        <c:lblAlgn val="ctr"/>
        <c:lblOffset val="100"/>
        <c:tickLblSkip val="4"/>
        <c:noMultiLvlLbl val="0"/>
      </c:catAx>
      <c:valAx>
        <c:axId val="2170126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Excise tax on beer and spirits, Rand per litre of pure alcohol, constant 2009/10 prices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7013040"/>
        <c:crosses val="autoZero"/>
        <c:crossBetween val="between"/>
      </c:valAx>
      <c:valAx>
        <c:axId val="21701225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Excise tax per pack of 20 cigarettes, constant 2009/10 prices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7011472"/>
        <c:crosses val="max"/>
        <c:crossBetween val="between"/>
      </c:valAx>
      <c:catAx>
        <c:axId val="217011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7012256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Derived quantities of pure alcohol consumed in South Africa, 1960-2012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'Quantity summary'!$C$2</c:f>
              <c:strCache>
                <c:ptCount val="1"/>
                <c:pt idx="0">
                  <c:v>Beer</c:v>
                </c:pt>
              </c:strCache>
            </c:strRef>
          </c:tx>
          <c:marker>
            <c:symbol val="none"/>
          </c:marker>
          <c:cat>
            <c:numRef>
              <c:f>'Quantity summary'!$B$54:$B$106</c:f>
              <c:numCache>
                <c:formatCode>General</c:formatCode>
                <c:ptCount val="53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</c:numCache>
            </c:numRef>
          </c:cat>
          <c:val>
            <c:numRef>
              <c:f>'Quantity summary'!$C$54:$C$106</c:f>
              <c:numCache>
                <c:formatCode>0.0</c:formatCode>
                <c:ptCount val="53"/>
                <c:pt idx="0">
                  <c:v>3.7221700085210729</c:v>
                </c:pt>
                <c:pt idx="1">
                  <c:v>3.9625994830881912</c:v>
                </c:pt>
                <c:pt idx="2">
                  <c:v>4.7375692152459612</c:v>
                </c:pt>
                <c:pt idx="3">
                  <c:v>4.7012209158953402</c:v>
                </c:pt>
                <c:pt idx="4">
                  <c:v>6.7756468370653726</c:v>
                </c:pt>
                <c:pt idx="5">
                  <c:v>7.9256296039441692</c:v>
                </c:pt>
                <c:pt idx="6">
                  <c:v>7.0786567674721921</c:v>
                </c:pt>
                <c:pt idx="7">
                  <c:v>8.0259742699422993</c:v>
                </c:pt>
                <c:pt idx="8">
                  <c:v>8.7645226827108811</c:v>
                </c:pt>
                <c:pt idx="9">
                  <c:v>14.086700507579621</c:v>
                </c:pt>
                <c:pt idx="10">
                  <c:v>16.629516435980701</c:v>
                </c:pt>
                <c:pt idx="11">
                  <c:v>15.648242834082136</c:v>
                </c:pt>
                <c:pt idx="12">
                  <c:v>19.330813951970143</c:v>
                </c:pt>
                <c:pt idx="13">
                  <c:v>22.837844279914393</c:v>
                </c:pt>
                <c:pt idx="14">
                  <c:v>28.883707208657054</c:v>
                </c:pt>
                <c:pt idx="15">
                  <c:v>29.286576280607246</c:v>
                </c:pt>
                <c:pt idx="16">
                  <c:v>31.902393058720417</c:v>
                </c:pt>
                <c:pt idx="17">
                  <c:v>29.469720654502179</c:v>
                </c:pt>
                <c:pt idx="18">
                  <c:v>30.868054096341904</c:v>
                </c:pt>
                <c:pt idx="19">
                  <c:v>32.655421899366871</c:v>
                </c:pt>
                <c:pt idx="20">
                  <c:v>52.916526800158614</c:v>
                </c:pt>
                <c:pt idx="21">
                  <c:v>55.260275453031312</c:v>
                </c:pt>
                <c:pt idx="22">
                  <c:v>63.707804138907399</c:v>
                </c:pt>
                <c:pt idx="23">
                  <c:v>67.057754393737497</c:v>
                </c:pt>
                <c:pt idx="24">
                  <c:v>70.933396141270805</c:v>
                </c:pt>
                <c:pt idx="25">
                  <c:v>67.747679537622062</c:v>
                </c:pt>
                <c:pt idx="26">
                  <c:v>69.422962205803344</c:v>
                </c:pt>
                <c:pt idx="27">
                  <c:v>74.573882328369521</c:v>
                </c:pt>
                <c:pt idx="28">
                  <c:v>92.407495885276745</c:v>
                </c:pt>
                <c:pt idx="29">
                  <c:v>107.35087976400808</c:v>
                </c:pt>
                <c:pt idx="30">
                  <c:v>119.81794255354593</c:v>
                </c:pt>
                <c:pt idx="31">
                  <c:v>115.96331628638866</c:v>
                </c:pt>
                <c:pt idx="32">
                  <c:v>112.8891462607545</c:v>
                </c:pt>
                <c:pt idx="33">
                  <c:v>111.29989270386268</c:v>
                </c:pt>
                <c:pt idx="34">
                  <c:v>123.83492419988772</c:v>
                </c:pt>
                <c:pt idx="35">
                  <c:v>129.3054412143041</c:v>
                </c:pt>
                <c:pt idx="36">
                  <c:v>132.08242603550298</c:v>
                </c:pt>
                <c:pt idx="37">
                  <c:v>131.67937024972855</c:v>
                </c:pt>
                <c:pt idx="38">
                  <c:v>125.09113737075333</c:v>
                </c:pt>
                <c:pt idx="39">
                  <c:v>128.39297832233743</c:v>
                </c:pt>
                <c:pt idx="40">
                  <c:v>115.51196962929879</c:v>
                </c:pt>
                <c:pt idx="41">
                  <c:v>116.40071639275179</c:v>
                </c:pt>
                <c:pt idx="42">
                  <c:v>117.32852126414359</c:v>
                </c:pt>
                <c:pt idx="43">
                  <c:v>122.3386661936857</c:v>
                </c:pt>
                <c:pt idx="44">
                  <c:v>128.97796941099901</c:v>
                </c:pt>
                <c:pt idx="45">
                  <c:v>131.57922734026747</c:v>
                </c:pt>
                <c:pt idx="46">
                  <c:v>130.73724100327152</c:v>
                </c:pt>
                <c:pt idx="47">
                  <c:v>129.81221913658166</c:v>
                </c:pt>
                <c:pt idx="48">
                  <c:v>130.1276545540349</c:v>
                </c:pt>
                <c:pt idx="49">
                  <c:v>123.64068088773972</c:v>
                </c:pt>
                <c:pt idx="50">
                  <c:v>139.57998007968126</c:v>
                </c:pt>
                <c:pt idx="51">
                  <c:v>140.8668890124143</c:v>
                </c:pt>
                <c:pt idx="52">
                  <c:v>139.02102425876009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'Quantity summary'!$D$2</c:f>
              <c:strCache>
                <c:ptCount val="1"/>
                <c:pt idx="0">
                  <c:v>Spirits</c:v>
                </c:pt>
              </c:strCache>
            </c:strRef>
          </c:tx>
          <c:marker>
            <c:symbol val="none"/>
          </c:marker>
          <c:cat>
            <c:numRef>
              <c:f>'Quantity summary'!$B$54:$B$106</c:f>
              <c:numCache>
                <c:formatCode>General</c:formatCode>
                <c:ptCount val="53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</c:numCache>
            </c:numRef>
          </c:cat>
          <c:val>
            <c:numRef>
              <c:f>'Quantity summary'!$D$54:$D$106</c:f>
              <c:numCache>
                <c:formatCode>0.0</c:formatCode>
                <c:ptCount val="53"/>
                <c:pt idx="0">
                  <c:v>12.846927990368387</c:v>
                </c:pt>
                <c:pt idx="1">
                  <c:v>13.424683728944949</c:v>
                </c:pt>
                <c:pt idx="2">
                  <c:v>17.705687835280933</c:v>
                </c:pt>
                <c:pt idx="3">
                  <c:v>19.744193981222192</c:v>
                </c:pt>
                <c:pt idx="4">
                  <c:v>24.064817062446163</c:v>
                </c:pt>
                <c:pt idx="5">
                  <c:v>24.60364064440925</c:v>
                </c:pt>
                <c:pt idx="6">
                  <c:v>23.857662113516234</c:v>
                </c:pt>
                <c:pt idx="7">
                  <c:v>26.470302613148036</c:v>
                </c:pt>
                <c:pt idx="8">
                  <c:v>28.245075745626281</c:v>
                </c:pt>
                <c:pt idx="9">
                  <c:v>31.706454954944306</c:v>
                </c:pt>
                <c:pt idx="10">
                  <c:v>36.950830859589999</c:v>
                </c:pt>
                <c:pt idx="11">
                  <c:v>26.555612140155073</c:v>
                </c:pt>
                <c:pt idx="12">
                  <c:v>27.0042005855402</c:v>
                </c:pt>
                <c:pt idx="13">
                  <c:v>32.040885600870794</c:v>
                </c:pt>
                <c:pt idx="14">
                  <c:v>29.408997334047111</c:v>
                </c:pt>
                <c:pt idx="15">
                  <c:v>30.527299308434532</c:v>
                </c:pt>
                <c:pt idx="16">
                  <c:v>31.274325811834164</c:v>
                </c:pt>
                <c:pt idx="17">
                  <c:v>29.011021364632811</c:v>
                </c:pt>
                <c:pt idx="18">
                  <c:v>29.082542586164902</c:v>
                </c:pt>
                <c:pt idx="19">
                  <c:v>29.935646330089217</c:v>
                </c:pt>
                <c:pt idx="20">
                  <c:v>31.372386518776199</c:v>
                </c:pt>
                <c:pt idx="21">
                  <c:v>30.771777348723329</c:v>
                </c:pt>
                <c:pt idx="22">
                  <c:v>29.861710026815903</c:v>
                </c:pt>
                <c:pt idx="23">
                  <c:v>30.530786895184796</c:v>
                </c:pt>
                <c:pt idx="24">
                  <c:v>30.630977802261867</c:v>
                </c:pt>
                <c:pt idx="25">
                  <c:v>28.987071325638336</c:v>
                </c:pt>
                <c:pt idx="26">
                  <c:v>28.255703477906025</c:v>
                </c:pt>
                <c:pt idx="27">
                  <c:v>28.595946376355368</c:v>
                </c:pt>
                <c:pt idx="28">
                  <c:v>27.760729110041609</c:v>
                </c:pt>
                <c:pt idx="29">
                  <c:v>27.635565723856235</c:v>
                </c:pt>
                <c:pt idx="30">
                  <c:v>29.621180049561485</c:v>
                </c:pt>
                <c:pt idx="31">
                  <c:v>28.997094679275381</c:v>
                </c:pt>
                <c:pt idx="32">
                  <c:v>28.422585203930719</c:v>
                </c:pt>
                <c:pt idx="33">
                  <c:v>30.945690255007992</c:v>
                </c:pt>
                <c:pt idx="34">
                  <c:v>32.836915633773117</c:v>
                </c:pt>
                <c:pt idx="35">
                  <c:v>33.692430311040262</c:v>
                </c:pt>
                <c:pt idx="36">
                  <c:v>34.765662976584643</c:v>
                </c:pt>
                <c:pt idx="37">
                  <c:v>34.719484027313236</c:v>
                </c:pt>
                <c:pt idx="38">
                  <c:v>30.348629629629631</c:v>
                </c:pt>
                <c:pt idx="39">
                  <c:v>28.846113719353159</c:v>
                </c:pt>
                <c:pt idx="40">
                  <c:v>28.049280569610865</c:v>
                </c:pt>
                <c:pt idx="41">
                  <c:v>29.014953551093797</c:v>
                </c:pt>
                <c:pt idx="42">
                  <c:v>30.819313538545355</c:v>
                </c:pt>
                <c:pt idx="43">
                  <c:v>29.74047200416037</c:v>
                </c:pt>
                <c:pt idx="44">
                  <c:v>32.889291285329378</c:v>
                </c:pt>
                <c:pt idx="45">
                  <c:v>32.180023443031651</c:v>
                </c:pt>
                <c:pt idx="46">
                  <c:v>36.529650425647525</c:v>
                </c:pt>
                <c:pt idx="47">
                  <c:v>38.751719062207513</c:v>
                </c:pt>
                <c:pt idx="48">
                  <c:v>37.081512108682809</c:v>
                </c:pt>
                <c:pt idx="49">
                  <c:v>35.925183468520665</c:v>
                </c:pt>
                <c:pt idx="50">
                  <c:v>33.475286744708526</c:v>
                </c:pt>
                <c:pt idx="51">
                  <c:v>36.541502741051275</c:v>
                </c:pt>
                <c:pt idx="52">
                  <c:v>34.129335363668936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'Quantity summary'!$F$2</c:f>
              <c:strCache>
                <c:ptCount val="1"/>
                <c:pt idx="0">
                  <c:v>Wine</c:v>
                </c:pt>
              </c:strCache>
            </c:strRef>
          </c:tx>
          <c:marker>
            <c:symbol val="none"/>
          </c:marker>
          <c:cat>
            <c:numRef>
              <c:f>'Quantity summary'!$B$54:$B$106</c:f>
              <c:numCache>
                <c:formatCode>General</c:formatCode>
                <c:ptCount val="53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</c:numCache>
            </c:numRef>
          </c:cat>
          <c:val>
            <c:numRef>
              <c:f>'Quantity summary'!$F$54:$F$106</c:f>
              <c:numCache>
                <c:formatCode>General</c:formatCode>
                <c:ptCount val="53"/>
                <c:pt idx="32" formatCode="0.0">
                  <c:v>59.324588235294115</c:v>
                </c:pt>
                <c:pt idx="33" formatCode="0.0">
                  <c:v>62.942173913043483</c:v>
                </c:pt>
                <c:pt idx="34" formatCode="0.0">
                  <c:v>66.120068965517248</c:v>
                </c:pt>
                <c:pt idx="35" formatCode="0.0">
                  <c:v>74.138166666666677</c:v>
                </c:pt>
                <c:pt idx="36" formatCode="0.0">
                  <c:v>74.89044705882354</c:v>
                </c:pt>
                <c:pt idx="37" formatCode="0.0">
                  <c:v>81.57508936970838</c:v>
                </c:pt>
                <c:pt idx="38" formatCode="0.0">
                  <c:v>82.874262295081977</c:v>
                </c:pt>
                <c:pt idx="39" formatCode="0.0">
                  <c:v>90.969981354878826</c:v>
                </c:pt>
                <c:pt idx="40" formatCode="0.0">
                  <c:v>89.500618556701028</c:v>
                </c:pt>
                <c:pt idx="41" formatCode="0.0">
                  <c:v>86.462463186077642</c:v>
                </c:pt>
                <c:pt idx="42" formatCode="0.0">
                  <c:v>94.488029739776948</c:v>
                </c:pt>
                <c:pt idx="43" formatCode="0.0">
                  <c:v>80.260468750000001</c:v>
                </c:pt>
                <c:pt idx="44" formatCode="0.0">
                  <c:v>88.441263877028177</c:v>
                </c:pt>
                <c:pt idx="45" formatCode="0.0">
                  <c:v>84.548163962425278</c:v>
                </c:pt>
                <c:pt idx="46" formatCode="0.0">
                  <c:v>91.356531089885507</c:v>
                </c:pt>
                <c:pt idx="47" formatCode="0.0">
                  <c:v>100.8705998950621</c:v>
                </c:pt>
                <c:pt idx="48" formatCode="0.0">
                  <c:v>103.35956521739131</c:v>
                </c:pt>
                <c:pt idx="49" formatCode="0.0">
                  <c:v>104.82443434343435</c:v>
                </c:pt>
                <c:pt idx="50" formatCode="0.0">
                  <c:v>97.784766355140206</c:v>
                </c:pt>
                <c:pt idx="51" formatCode="0.0">
                  <c:v>113.1533103448276</c:v>
                </c:pt>
                <c:pt idx="52" formatCode="0.0">
                  <c:v>108.04024000000001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443416"/>
        <c:axId val="215443808"/>
      </c:lineChart>
      <c:catAx>
        <c:axId val="2154434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Financial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en-US"/>
          </a:p>
        </c:txPr>
        <c:crossAx val="215443808"/>
        <c:crosses val="autoZero"/>
        <c:auto val="1"/>
        <c:lblAlgn val="ctr"/>
        <c:lblOffset val="100"/>
        <c:tickLblSkip val="2"/>
        <c:noMultiLvlLbl val="0"/>
      </c:catAx>
      <c:valAx>
        <c:axId val="2154438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Quantity of pure alcohol (million litres)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544341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Per capita consumption of pure alcohol, by category, 1960-2011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'Quantity summary'!$G$2</c:f>
              <c:strCache>
                <c:ptCount val="1"/>
                <c:pt idx="0">
                  <c:v>Beer</c:v>
                </c:pt>
              </c:strCache>
            </c:strRef>
          </c:tx>
          <c:marker>
            <c:symbol val="none"/>
          </c:marker>
          <c:cat>
            <c:numRef>
              <c:f>'Quantity summary'!$B$54:$B$105</c:f>
              <c:numCache>
                <c:formatCode>General</c:formatCode>
                <c:ptCount val="5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</c:numCache>
            </c:numRef>
          </c:cat>
          <c:val>
            <c:numRef>
              <c:f>'Quantity summary'!$G$54:$G$105</c:f>
              <c:numCache>
                <c:formatCode>0.00</c:formatCode>
                <c:ptCount val="52"/>
                <c:pt idx="0">
                  <c:v>0.36585119014360851</c:v>
                </c:pt>
                <c:pt idx="1">
                  <c:v>0.38036086418585058</c:v>
                </c:pt>
                <c:pt idx="2">
                  <c:v>0.44396675243613171</c:v>
                </c:pt>
                <c:pt idx="3">
                  <c:v>0.4297669728398702</c:v>
                </c:pt>
                <c:pt idx="4">
                  <c:v>0.60372866765262156</c:v>
                </c:pt>
                <c:pt idx="5">
                  <c:v>0.68882579558005985</c:v>
                </c:pt>
                <c:pt idx="6">
                  <c:v>0.59978450834368691</c:v>
                </c:pt>
                <c:pt idx="7">
                  <c:v>0.66324884471880829</c:v>
                </c:pt>
                <c:pt idx="8">
                  <c:v>0.70675934865824375</c:v>
                </c:pt>
                <c:pt idx="9">
                  <c:v>1.1081419530820973</c:v>
                </c:pt>
                <c:pt idx="10">
                  <c:v>1.2774248299263098</c:v>
                </c:pt>
                <c:pt idx="11">
                  <c:v>1.168128010904907</c:v>
                </c:pt>
                <c:pt idx="12">
                  <c:v>1.402307867389927</c:v>
                </c:pt>
                <c:pt idx="13">
                  <c:v>1.6105672975962195</c:v>
                </c:pt>
                <c:pt idx="14">
                  <c:v>1.9800992122202683</c:v>
                </c:pt>
                <c:pt idx="15">
                  <c:v>1.9516577556049077</c:v>
                </c:pt>
                <c:pt idx="16">
                  <c:v>2.0670204132901659</c:v>
                </c:pt>
                <c:pt idx="17">
                  <c:v>1.8553085277324464</c:v>
                </c:pt>
                <c:pt idx="18">
                  <c:v>1.8902666317416967</c:v>
                </c:pt>
                <c:pt idx="19">
                  <c:v>1.9426187923478211</c:v>
                </c:pt>
                <c:pt idx="20">
                  <c:v>3.0557560085556745</c:v>
                </c:pt>
                <c:pt idx="21">
                  <c:v>3.0994601746049306</c:v>
                </c:pt>
                <c:pt idx="22">
                  <c:v>3.4691681626501523</c:v>
                </c:pt>
                <c:pt idx="23">
                  <c:v>3.5409100429685028</c:v>
                </c:pt>
                <c:pt idx="24">
                  <c:v>3.6338829990405128</c:v>
                </c:pt>
                <c:pt idx="25">
                  <c:v>3.3695254917746968</c:v>
                </c:pt>
                <c:pt idx="26">
                  <c:v>3.354414486171402</c:v>
                </c:pt>
                <c:pt idx="27">
                  <c:v>3.5034239560447955</c:v>
                </c:pt>
                <c:pt idx="28">
                  <c:v>4.2243426690412225</c:v>
                </c:pt>
                <c:pt idx="29">
                  <c:v>4.7783708610348112</c:v>
                </c:pt>
                <c:pt idx="30">
                  <c:v>4.9992882944693093</c:v>
                </c:pt>
                <c:pt idx="31">
                  <c:v>4.8983406389452</c:v>
                </c:pt>
                <c:pt idx="32">
                  <c:v>4.6565666897972404</c:v>
                </c:pt>
                <c:pt idx="33">
                  <c:v>4.4833793637004105</c:v>
                </c:pt>
                <c:pt idx="34">
                  <c:v>4.8711715915304747</c:v>
                </c:pt>
                <c:pt idx="35">
                  <c:v>4.9671727571567335</c:v>
                </c:pt>
                <c:pt idx="36">
                  <c:v>4.9543295587210414</c:v>
                </c:pt>
                <c:pt idx="37">
                  <c:v>4.8058164324718451</c:v>
                </c:pt>
                <c:pt idx="38">
                  <c:v>4.4437348977177029</c:v>
                </c:pt>
                <c:pt idx="39">
                  <c:v>4.4380566305681795</c:v>
                </c:pt>
                <c:pt idx="40">
                  <c:v>3.913007101263509</c:v>
                </c:pt>
                <c:pt idx="41">
                  <c:v>3.864565617289236</c:v>
                </c:pt>
                <c:pt idx="42">
                  <c:v>3.8392840727795678</c:v>
                </c:pt>
                <c:pt idx="43">
                  <c:v>3.960461838578365</c:v>
                </c:pt>
                <c:pt idx="44">
                  <c:v>4.1286161783290334</c:v>
                </c:pt>
                <c:pt idx="45">
                  <c:v>4.1520740719554263</c:v>
                </c:pt>
                <c:pt idx="46">
                  <c:v>4.0702752491678558</c:v>
                </c:pt>
                <c:pt idx="47">
                  <c:v>3.9831917501252425</c:v>
                </c:pt>
                <c:pt idx="48">
                  <c:v>3.9420676932455292</c:v>
                </c:pt>
                <c:pt idx="49">
                  <c:v>3.6558450883423927</c:v>
                </c:pt>
                <c:pt idx="50">
                  <c:v>4.0469695587034291</c:v>
                </c:pt>
                <c:pt idx="51">
                  <c:v>4.051391688594026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'Quantity summary'!$H$2</c:f>
              <c:strCache>
                <c:ptCount val="1"/>
                <c:pt idx="0">
                  <c:v>Spirits</c:v>
                </c:pt>
              </c:strCache>
            </c:strRef>
          </c:tx>
          <c:marker>
            <c:symbol val="none"/>
          </c:marker>
          <c:cat>
            <c:numRef>
              <c:f>'Quantity summary'!$B$54:$B$105</c:f>
              <c:numCache>
                <c:formatCode>General</c:formatCode>
                <c:ptCount val="5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</c:numCache>
            </c:numRef>
          </c:cat>
          <c:val>
            <c:numRef>
              <c:f>'Quantity summary'!$H$54:$H$105</c:f>
              <c:numCache>
                <c:formatCode>0.00</c:formatCode>
                <c:ptCount val="52"/>
                <c:pt idx="0">
                  <c:v>1.2627214458785521</c:v>
                </c:pt>
                <c:pt idx="1">
                  <c:v>1.2886046965775533</c:v>
                </c:pt>
                <c:pt idx="2">
                  <c:v>1.6592341706757505</c:v>
                </c:pt>
                <c:pt idx="3">
                  <c:v>1.8049359156433122</c:v>
                </c:pt>
                <c:pt idx="4">
                  <c:v>2.1442410284635267</c:v>
                </c:pt>
                <c:pt idx="5">
                  <c:v>2.1383313614122414</c:v>
                </c:pt>
                <c:pt idx="6">
                  <c:v>2.0214931463748718</c:v>
                </c:pt>
                <c:pt idx="7">
                  <c:v>2.1874475343482387</c:v>
                </c:pt>
                <c:pt idx="8">
                  <c:v>2.2776450081143684</c:v>
                </c:pt>
                <c:pt idx="9">
                  <c:v>2.4942145181674249</c:v>
                </c:pt>
                <c:pt idx="10">
                  <c:v>2.8384414548770929</c:v>
                </c:pt>
                <c:pt idx="11">
                  <c:v>1.9823538474287155</c:v>
                </c:pt>
                <c:pt idx="12">
                  <c:v>1.9589554287660647</c:v>
                </c:pt>
                <c:pt idx="13">
                  <c:v>2.2595829055621155</c:v>
                </c:pt>
                <c:pt idx="14">
                  <c:v>2.0161100523786324</c:v>
                </c:pt>
                <c:pt idx="15">
                  <c:v>2.0343395514084053</c:v>
                </c:pt>
                <c:pt idx="16">
                  <c:v>2.0263266691612132</c:v>
                </c:pt>
                <c:pt idx="17">
                  <c:v>1.8264304560962483</c:v>
                </c:pt>
                <c:pt idx="18">
                  <c:v>1.7809272863542502</c:v>
                </c:pt>
                <c:pt idx="19">
                  <c:v>1.7808236960195847</c:v>
                </c:pt>
                <c:pt idx="20">
                  <c:v>1.8116525101793728</c:v>
                </c:pt>
                <c:pt idx="21">
                  <c:v>1.7259396123575819</c:v>
                </c:pt>
                <c:pt idx="22">
                  <c:v>1.6261005242221684</c:v>
                </c:pt>
                <c:pt idx="23">
                  <c:v>1.6121442018790157</c:v>
                </c:pt>
                <c:pt idx="24">
                  <c:v>1.5692099283945629</c:v>
                </c:pt>
                <c:pt idx="25">
                  <c:v>1.4417124900844691</c:v>
                </c:pt>
                <c:pt idx="26">
                  <c:v>1.3652736508458649</c:v>
                </c:pt>
                <c:pt idx="27">
                  <c:v>1.3434156899537426</c:v>
                </c:pt>
                <c:pt idx="28">
                  <c:v>1.2690619021733307</c:v>
                </c:pt>
                <c:pt idx="29">
                  <c:v>1.2301061926402668</c:v>
                </c:pt>
                <c:pt idx="30">
                  <c:v>1.2359152188242786</c:v>
                </c:pt>
                <c:pt idx="31">
                  <c:v>1.2248498217147665</c:v>
                </c:pt>
                <c:pt idx="32">
                  <c:v>1.1724037950720092</c:v>
                </c:pt>
                <c:pt idx="33">
                  <c:v>1.2465534845924671</c:v>
                </c:pt>
                <c:pt idx="34">
                  <c:v>1.2916731820381211</c:v>
                </c:pt>
                <c:pt idx="35">
                  <c:v>1.2942697568776991</c:v>
                </c:pt>
                <c:pt idx="36">
                  <c:v>1.3040383712147279</c:v>
                </c:pt>
                <c:pt idx="37">
                  <c:v>1.2671344535515781</c:v>
                </c:pt>
                <c:pt idx="38">
                  <c:v>1.0781040721005197</c:v>
                </c:pt>
                <c:pt idx="39">
                  <c:v>0.99710037052724365</c:v>
                </c:pt>
                <c:pt idx="40">
                  <c:v>0.95017888108437887</c:v>
                </c:pt>
                <c:pt idx="41">
                  <c:v>0.96331187088624814</c:v>
                </c:pt>
                <c:pt idx="42">
                  <c:v>1.0084853906592066</c:v>
                </c:pt>
                <c:pt idx="43">
                  <c:v>0.96278640350146871</c:v>
                </c:pt>
                <c:pt idx="44">
                  <c:v>1.0527942152794296</c:v>
                </c:pt>
                <c:pt idx="45">
                  <c:v>1.0154630307046908</c:v>
                </c:pt>
                <c:pt idx="46">
                  <c:v>1.1372867504871584</c:v>
                </c:pt>
                <c:pt idx="47">
                  <c:v>1.1890677834368675</c:v>
                </c:pt>
                <c:pt idx="48">
                  <c:v>1.1233417785120512</c:v>
                </c:pt>
                <c:pt idx="49">
                  <c:v>1.0622467022034496</c:v>
                </c:pt>
                <c:pt idx="50">
                  <c:v>0.97057949390282761</c:v>
                </c:pt>
                <c:pt idx="51">
                  <c:v>1.0509491728803932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'Quantity summary'!$I$2</c:f>
              <c:strCache>
                <c:ptCount val="1"/>
                <c:pt idx="0">
                  <c:v>Wine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dPt>
            <c:idx val="32"/>
            <c:bubble3D val="0"/>
            <c:spPr>
              <a:ln>
                <a:noFill/>
              </a:ln>
            </c:spPr>
          </c:dPt>
          <c:cat>
            <c:numRef>
              <c:f>'Quantity summary'!$B$54:$B$105</c:f>
              <c:numCache>
                <c:formatCode>General</c:formatCode>
                <c:ptCount val="5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</c:numCache>
            </c:numRef>
          </c:cat>
          <c:val>
            <c:numRef>
              <c:f>'Quantity summary'!$I$54:$I$105</c:f>
              <c:numCache>
                <c:formatCode>0.00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2.4470811465286522</c:v>
                </c:pt>
                <c:pt idx="33">
                  <c:v>2.5354350015324667</c:v>
                </c:pt>
                <c:pt idx="34">
                  <c:v>2.6008995738146976</c:v>
                </c:pt>
                <c:pt idx="35">
                  <c:v>2.8479627637779146</c:v>
                </c:pt>
                <c:pt idx="36">
                  <c:v>2.8090940382154366</c:v>
                </c:pt>
                <c:pt idx="37">
                  <c:v>2.9771930426900872</c:v>
                </c:pt>
                <c:pt idx="38">
                  <c:v>2.944023527356376</c:v>
                </c:pt>
                <c:pt idx="39">
                  <c:v>3.1444860475243286</c:v>
                </c:pt>
                <c:pt idx="40">
                  <c:v>3.0318637722459698</c:v>
                </c:pt>
                <c:pt idx="41">
                  <c:v>2.8705997073730956</c:v>
                </c:pt>
                <c:pt idx="42">
                  <c:v>3.0918857899141674</c:v>
                </c:pt>
                <c:pt idx="43">
                  <c:v>2.5982670362576887</c:v>
                </c:pt>
                <c:pt idx="44">
                  <c:v>2.8310263725041032</c:v>
                </c:pt>
                <c:pt idx="45">
                  <c:v>2.6679761427082762</c:v>
                </c:pt>
                <c:pt idx="46">
                  <c:v>2.8442257499964358</c:v>
                </c:pt>
                <c:pt idx="47">
                  <c:v>3.095139610158395</c:v>
                </c:pt>
                <c:pt idx="48">
                  <c:v>3.1311592007692006</c:v>
                </c:pt>
                <c:pt idx="49">
                  <c:v>3.0994806133481476</c:v>
                </c:pt>
                <c:pt idx="50">
                  <c:v>2.8351628401026443</c:v>
                </c:pt>
                <c:pt idx="51">
                  <c:v>3.2543373697103131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145840"/>
        <c:axId val="215146232"/>
      </c:lineChart>
      <c:catAx>
        <c:axId val="215145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en-US"/>
          </a:p>
        </c:txPr>
        <c:crossAx val="215146232"/>
        <c:crosses val="autoZero"/>
        <c:auto val="1"/>
        <c:lblAlgn val="ctr"/>
        <c:lblOffset val="100"/>
        <c:tickLblSkip val="2"/>
        <c:noMultiLvlLbl val="0"/>
      </c:catAx>
      <c:valAx>
        <c:axId val="21514623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Liters</a:t>
                </a:r>
                <a:r>
                  <a:rPr lang="en-US" sz="1400" baseline="0" dirty="0" smtClean="0"/>
                  <a:t> </a:t>
                </a:r>
                <a:r>
                  <a:rPr lang="en-US" sz="1400" dirty="0" smtClean="0"/>
                  <a:t>of </a:t>
                </a:r>
                <a:r>
                  <a:rPr lang="en-US" sz="1400" dirty="0"/>
                  <a:t>pure alcohol consumed per adult (15+) per year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514584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9D7DB-505B-4811-B1B6-55D22CEEA5C9}" type="datetimeFigureOut">
              <a:rPr lang="en-ZA" smtClean="0"/>
              <a:t>2015/08/17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7A24F-2260-43A5-BF84-5D5D6298529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88230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ETC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195190"/>
            <a:ext cx="6264696" cy="974178"/>
          </a:xfrm>
          <a:noFill/>
        </p:spPr>
        <p:txBody>
          <a:bodyPr>
            <a:noAutofit/>
          </a:bodyPr>
          <a:lstStyle>
            <a:lvl1pPr>
              <a:defRPr sz="4000" b="0">
                <a:solidFill>
                  <a:srgbClr val="719B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150"/>
            <a:ext cx="988259" cy="98072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07504" y="1480152"/>
            <a:ext cx="8928992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504" y="6372036"/>
            <a:ext cx="8928991" cy="369332"/>
          </a:xfrm>
          <a:prstGeom prst="rect">
            <a:avLst/>
          </a:prstGeom>
          <a:solidFill>
            <a:srgbClr val="719B8B">
              <a:alpha val="74000"/>
            </a:srgbClr>
          </a:solidFill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b="1" dirty="0" smtClean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 </a:t>
            </a:r>
            <a:r>
              <a:rPr lang="en-ZA" sz="1400" b="1" dirty="0" smtClean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Economics of Tobacco</a:t>
            </a:r>
            <a:r>
              <a:rPr lang="en-ZA" sz="1400" b="1" baseline="0" dirty="0" smtClean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 Control Project </a:t>
            </a:r>
            <a:r>
              <a:rPr lang="en-ZA" sz="1400" b="1" dirty="0" smtClean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					</a:t>
            </a:r>
            <a:r>
              <a:rPr lang="en-ZA" sz="1400" b="1" dirty="0" smtClean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17 August 2015</a:t>
            </a:r>
            <a:endParaRPr lang="en-ZA" sz="1400" b="1" dirty="0">
              <a:solidFill>
                <a:schemeClr val="bg1"/>
              </a:solidFill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37" name="Text Placeholder 2"/>
          <p:cNvSpPr>
            <a:spLocks noGrp="1"/>
          </p:cNvSpPr>
          <p:nvPr>
            <p:ph idx="1"/>
          </p:nvPr>
        </p:nvSpPr>
        <p:spPr>
          <a:xfrm>
            <a:off x="107504" y="1556792"/>
            <a:ext cx="8928992" cy="4784832"/>
          </a:xfrm>
          <a:prstGeom prst="rect">
            <a:avLst/>
          </a:prstGeom>
          <a:solidFill>
            <a:srgbClr val="6A8FA2">
              <a:alpha val="4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pic>
        <p:nvPicPr>
          <p:cNvPr id="9" name="Picture 2" descr="http://www.saldru.uct.ac.za/courses/file.php/1/images/saldru-moodle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274" y="202063"/>
            <a:ext cx="971206" cy="115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667625" y="6524625"/>
            <a:ext cx="914400" cy="91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3988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790E-C009-495C-AB38-8DDA530842BA}" type="datetimeFigureOut">
              <a:rPr lang="en-ZA" smtClean="0"/>
              <a:t>2015/08/17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C45F8-A536-4802-AA15-35D6CC06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2977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plate 2  ETC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4716"/>
            <a:ext cx="1872208" cy="18579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04434"/>
            <a:ext cx="1872208" cy="1898503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07504" y="2564904"/>
            <a:ext cx="8928992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504" y="6372036"/>
            <a:ext cx="8928991" cy="369332"/>
          </a:xfrm>
          <a:prstGeom prst="rect">
            <a:avLst/>
          </a:prstGeom>
          <a:solidFill>
            <a:srgbClr val="719B8B">
              <a:alpha val="74000"/>
            </a:srgbClr>
          </a:solidFill>
        </p:spPr>
        <p:txBody>
          <a:bodyPr wrap="square" rtlCol="0">
            <a:spAutoFit/>
          </a:bodyPr>
          <a:lstStyle/>
          <a:p>
            <a:r>
              <a:rPr lang="en-ZA" baseline="0" dirty="0" smtClean="0">
                <a:solidFill>
                  <a:schemeClr val="bg1"/>
                </a:solidFill>
              </a:rPr>
              <a:t>							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7" name="Text Placeholder 2"/>
          <p:cNvSpPr>
            <a:spLocks noGrp="1"/>
          </p:cNvSpPr>
          <p:nvPr>
            <p:ph idx="1"/>
          </p:nvPr>
        </p:nvSpPr>
        <p:spPr>
          <a:xfrm>
            <a:off x="107504" y="2636912"/>
            <a:ext cx="8928992" cy="3704712"/>
          </a:xfrm>
          <a:prstGeom prst="rect">
            <a:avLst/>
          </a:prstGeom>
          <a:solidFill>
            <a:srgbClr val="6A8FA2">
              <a:alpha val="4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algn="ctr">
              <a:defRPr sz="2800" baseline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65794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790E-C009-495C-AB38-8DDA530842BA}" type="datetimeFigureOut">
              <a:rPr lang="en-ZA" smtClean="0"/>
              <a:t>2015/08/17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C45F8-A536-4802-AA15-35D6CC06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6942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32A6-966C-4386-891C-D739D2EFC58D}" type="datetime1">
              <a:rPr lang="en-ZA" smtClean="0"/>
              <a:t>2015/08/17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A22F-C5A1-45AA-9CB5-3D989552C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422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6790E-C009-495C-AB38-8DDA530842BA}" type="datetimeFigureOut">
              <a:rPr lang="en-ZA" smtClean="0"/>
              <a:t>2015/08/17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C45F8-A536-4802-AA15-35D6CC06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7140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0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tobaccoecon.org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ZA" b="1" dirty="0" smtClean="0"/>
          </a:p>
          <a:p>
            <a:pPr marL="0" indent="0">
              <a:buNone/>
            </a:pPr>
            <a:r>
              <a:rPr lang="en-ZA" b="1" dirty="0" smtClean="0"/>
              <a:t>The </a:t>
            </a:r>
            <a:r>
              <a:rPr lang="en-ZA" b="1" dirty="0"/>
              <a:t>Economics of Tobacco Control </a:t>
            </a:r>
            <a:r>
              <a:rPr lang="en-ZA" b="1" dirty="0" smtClean="0"/>
              <a:t>Project:</a:t>
            </a:r>
          </a:p>
          <a:p>
            <a:pPr marL="0" indent="0">
              <a:buNone/>
            </a:pPr>
            <a:r>
              <a:rPr lang="en-ZA" b="1" dirty="0" smtClean="0"/>
              <a:t>How research can have policy impact</a:t>
            </a:r>
          </a:p>
          <a:p>
            <a:pPr marL="0" indent="0">
              <a:buNone/>
            </a:pPr>
            <a:endParaRPr lang="en-ZA" sz="1100" b="1" dirty="0" smtClean="0"/>
          </a:p>
          <a:p>
            <a:pPr marL="0" indent="0">
              <a:buNone/>
            </a:pPr>
            <a:r>
              <a:rPr lang="en-ZA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Seminar at the University of Stellenbosch</a:t>
            </a:r>
          </a:p>
          <a:p>
            <a:pPr marL="0" indent="0">
              <a:buNone/>
            </a:pPr>
            <a:endParaRPr lang="en-ZA" b="1" dirty="0" smtClean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ZA" b="1" dirty="0" err="1" smtClean="0">
                <a:latin typeface="Franklin Gothic Book" panose="020B0503020102020204" pitchFamily="34" charset="0"/>
              </a:rPr>
              <a:t>Corné</a:t>
            </a:r>
            <a:r>
              <a:rPr lang="en-ZA" b="1" dirty="0" smtClean="0">
                <a:latin typeface="Franklin Gothic Book" panose="020B0503020102020204" pitchFamily="34" charset="0"/>
              </a:rPr>
              <a:t> van Walbeek</a:t>
            </a:r>
            <a:endParaRPr lang="en-ZA" b="1" dirty="0"/>
          </a:p>
          <a:p>
            <a:pPr marL="0" indent="0">
              <a:buNone/>
            </a:pPr>
            <a:r>
              <a:rPr lang="en-ZA" sz="2000" dirty="0" smtClean="0">
                <a:hlinkClick r:id="rId2"/>
              </a:rPr>
              <a:t>www.tobaccoecon.org</a:t>
            </a:r>
            <a:endParaRPr lang="en-ZA" sz="2000" dirty="0" smtClean="0"/>
          </a:p>
          <a:p>
            <a:pPr marL="0" indent="0">
              <a:buNone/>
            </a:pPr>
            <a:r>
              <a:rPr lang="en-ZA" sz="2000" dirty="0" smtClean="0"/>
              <a:t>@</a:t>
            </a:r>
            <a:r>
              <a:rPr lang="en-ZA" sz="2000" dirty="0" err="1" smtClean="0"/>
              <a:t>Tobaccoecon</a:t>
            </a:r>
            <a:endParaRPr lang="en-ZA" sz="2000" dirty="0"/>
          </a:p>
        </p:txBody>
      </p:sp>
      <p:pic>
        <p:nvPicPr>
          <p:cNvPr id="1026" name="Picture 2" descr="http://www.saldru.uct.ac.za/courses/file.php/1/images/saldru-mood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088" y="404664"/>
            <a:ext cx="1584176" cy="187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Why this presentation?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Some personal background</a:t>
            </a:r>
          </a:p>
          <a:p>
            <a:endParaRPr lang="en-ZA" sz="2400" dirty="0"/>
          </a:p>
          <a:p>
            <a:r>
              <a:rPr lang="en-ZA" sz="2400" dirty="0" smtClean="0"/>
              <a:t>Does research have an impact on policy?</a:t>
            </a:r>
          </a:p>
          <a:p>
            <a:endParaRPr lang="en-ZA" sz="2400" dirty="0"/>
          </a:p>
          <a:p>
            <a:r>
              <a:rPr lang="en-ZA" sz="2400" dirty="0" smtClean="0"/>
              <a:t>Macroeconomic research vs. microeconomic research</a:t>
            </a:r>
          </a:p>
          <a:p>
            <a:endParaRPr lang="en-ZA" sz="2400" dirty="0"/>
          </a:p>
          <a:p>
            <a:r>
              <a:rPr lang="en-ZA" sz="2400" dirty="0" smtClean="0"/>
              <a:t>Some good fortune and good timing is required</a:t>
            </a:r>
          </a:p>
          <a:p>
            <a:endParaRPr lang="en-ZA" sz="2400" dirty="0"/>
          </a:p>
          <a:p>
            <a:endParaRPr lang="en-ZA" sz="2000" dirty="0" smtClean="0"/>
          </a:p>
          <a:p>
            <a:endParaRPr lang="en-ZA" sz="2000" dirty="0"/>
          </a:p>
          <a:p>
            <a:endParaRPr lang="en-ZA" sz="2000" dirty="0" smtClean="0"/>
          </a:p>
          <a:p>
            <a:endParaRPr lang="en-ZA" sz="2000" dirty="0"/>
          </a:p>
          <a:p>
            <a:endParaRPr lang="en-ZA" sz="2000" dirty="0" smtClean="0"/>
          </a:p>
          <a:p>
            <a:endParaRPr lang="en-ZA" sz="2000" b="1" dirty="0"/>
          </a:p>
          <a:p>
            <a:endParaRPr lang="en-ZA" sz="2000" b="1" dirty="0" smtClean="0"/>
          </a:p>
          <a:p>
            <a:endParaRPr lang="en-ZA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58767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Why is tobacco control important?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000" b="1" dirty="0" smtClean="0"/>
              <a:t>World-wide:</a:t>
            </a:r>
          </a:p>
          <a:p>
            <a:pPr lvl="1"/>
            <a:r>
              <a:rPr lang="en-ZA" sz="1800" dirty="0" smtClean="0"/>
              <a:t>More than 1.2 billion smokers</a:t>
            </a:r>
          </a:p>
          <a:p>
            <a:pPr lvl="1"/>
            <a:r>
              <a:rPr lang="en-ZA" sz="1800" dirty="0" smtClean="0"/>
              <a:t>About 6 million people worldwide die from tobacco-related diseases each year</a:t>
            </a:r>
          </a:p>
          <a:p>
            <a:pPr lvl="1"/>
            <a:r>
              <a:rPr lang="en-ZA" sz="1800" dirty="0" smtClean="0"/>
              <a:t>The burden of disease is increasingly shifting to low- and middle-income countries</a:t>
            </a:r>
          </a:p>
          <a:p>
            <a:endParaRPr lang="en-ZA" sz="2000" dirty="0"/>
          </a:p>
          <a:p>
            <a:r>
              <a:rPr lang="en-ZA" sz="2000" b="1" dirty="0" smtClean="0"/>
              <a:t>South Africa:</a:t>
            </a:r>
          </a:p>
          <a:p>
            <a:pPr lvl="1"/>
            <a:r>
              <a:rPr lang="en-ZA" sz="1800" dirty="0" smtClean="0"/>
              <a:t>About 7 million smokers (20% adult prevalence in 2013) </a:t>
            </a:r>
            <a:r>
              <a:rPr lang="en-ZA" sz="1400" dirty="0" smtClean="0"/>
              <a:t>(SANHANES, 2013, NIDS, wave 3, 2013)</a:t>
            </a:r>
          </a:p>
          <a:p>
            <a:pPr lvl="1"/>
            <a:r>
              <a:rPr lang="en-ZA" sz="1800" dirty="0" smtClean="0"/>
              <a:t>In 2000 about 44 000 people died from tobacco related diseases </a:t>
            </a:r>
            <a:r>
              <a:rPr lang="en-ZA" sz="1400" dirty="0" smtClean="0"/>
              <a:t>(</a:t>
            </a:r>
            <a:r>
              <a:rPr lang="en-ZA" sz="1400" dirty="0" err="1" smtClean="0"/>
              <a:t>Groenewald</a:t>
            </a:r>
            <a:r>
              <a:rPr lang="en-ZA" sz="1400" dirty="0" smtClean="0"/>
              <a:t> et al. 2007)</a:t>
            </a:r>
          </a:p>
          <a:p>
            <a:pPr lvl="1"/>
            <a:r>
              <a:rPr lang="en-ZA" sz="1800" dirty="0" smtClean="0"/>
              <a:t>Tobacco use was the third most important risk factor for premature death (after unsafe sex and high blood pressure) (8.5% of total deaths)</a:t>
            </a:r>
          </a:p>
          <a:p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50611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3600" dirty="0" smtClean="0"/>
              <a:t>The Framework Convention on Tobacco Control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sz="2000" dirty="0" smtClean="0"/>
              <a:t>Adopted by the World Health Assembly in 2003</a:t>
            </a:r>
          </a:p>
          <a:p>
            <a:endParaRPr lang="en-ZA" sz="2000" dirty="0" smtClean="0"/>
          </a:p>
          <a:p>
            <a:r>
              <a:rPr lang="en-ZA" sz="2000" dirty="0" smtClean="0"/>
              <a:t>Currently 180 countries are members of the FCTC, covering about 90% of the world’s population</a:t>
            </a:r>
          </a:p>
          <a:p>
            <a:endParaRPr lang="en-ZA" sz="2000" dirty="0" smtClean="0"/>
          </a:p>
          <a:p>
            <a:r>
              <a:rPr lang="en-ZA" sz="2000" dirty="0" smtClean="0"/>
              <a:t>Aims to reduce tobacco use through both demand and supply measures</a:t>
            </a:r>
          </a:p>
          <a:p>
            <a:endParaRPr lang="en-ZA" sz="2000" dirty="0" smtClean="0"/>
          </a:p>
          <a:p>
            <a:r>
              <a:rPr lang="en-ZA" sz="2000" dirty="0" smtClean="0"/>
              <a:t>Important tobacco control tools:</a:t>
            </a:r>
          </a:p>
          <a:p>
            <a:pPr lvl="1"/>
            <a:r>
              <a:rPr lang="en-ZA" sz="1600" b="1" dirty="0" smtClean="0"/>
              <a:t>Increase excise tax and price (Art. 6)</a:t>
            </a:r>
          </a:p>
          <a:p>
            <a:pPr lvl="1"/>
            <a:r>
              <a:rPr lang="en-ZA" sz="1600" dirty="0" smtClean="0">
                <a:solidFill>
                  <a:schemeClr val="accent2">
                    <a:lumMod val="50000"/>
                  </a:schemeClr>
                </a:solidFill>
              </a:rPr>
              <a:t>Protection from exposure to tobacco smoke (“clean indoor air policies”) (Art. 8)</a:t>
            </a:r>
          </a:p>
          <a:p>
            <a:pPr lvl="1"/>
            <a:r>
              <a:rPr lang="en-ZA" sz="1600" dirty="0" smtClean="0"/>
              <a:t>Tobacco product regulation and disclosures (Art. 9 &amp; 10)</a:t>
            </a:r>
          </a:p>
          <a:p>
            <a:pPr lvl="1"/>
            <a:r>
              <a:rPr lang="en-ZA" sz="1600" dirty="0" smtClean="0"/>
              <a:t>Packaging and labelling (Art. 11)</a:t>
            </a:r>
          </a:p>
          <a:p>
            <a:pPr lvl="1"/>
            <a:r>
              <a:rPr lang="en-ZA" sz="1600" dirty="0" smtClean="0"/>
              <a:t>Education, communication, training and public awareness (Art. 12)</a:t>
            </a:r>
          </a:p>
          <a:p>
            <a:pPr lvl="1"/>
            <a:r>
              <a:rPr lang="en-ZA" sz="1600" dirty="0" smtClean="0">
                <a:solidFill>
                  <a:schemeClr val="accent2">
                    <a:lumMod val="50000"/>
                  </a:schemeClr>
                </a:solidFill>
              </a:rPr>
              <a:t>Banning </a:t>
            </a:r>
            <a:r>
              <a:rPr lang="en-ZA" sz="1600" dirty="0">
                <a:solidFill>
                  <a:schemeClr val="accent2">
                    <a:lumMod val="50000"/>
                  </a:schemeClr>
                </a:solidFill>
              </a:rPr>
              <a:t>tobacco advertising, promotion and </a:t>
            </a:r>
            <a:r>
              <a:rPr lang="en-ZA" sz="1600" dirty="0" smtClean="0">
                <a:solidFill>
                  <a:schemeClr val="accent2">
                    <a:lumMod val="50000"/>
                  </a:schemeClr>
                </a:solidFill>
              </a:rPr>
              <a:t>sponsorship (Art. 13)</a:t>
            </a:r>
          </a:p>
          <a:p>
            <a:pPr lvl="1"/>
            <a:r>
              <a:rPr lang="en-ZA" sz="1600" dirty="0" smtClean="0"/>
              <a:t>Provide cessation services (Art. 14)</a:t>
            </a:r>
          </a:p>
          <a:p>
            <a:pPr lvl="1"/>
            <a:r>
              <a:rPr lang="en-ZA" sz="1600" b="1" dirty="0" smtClean="0"/>
              <a:t>Eliminate illicit trade (Art. 15)</a:t>
            </a:r>
            <a:endParaRPr lang="en-ZA" sz="1600" b="1" dirty="0"/>
          </a:p>
          <a:p>
            <a:pPr lvl="1"/>
            <a:endParaRPr lang="en-ZA" sz="1600" dirty="0" smtClean="0"/>
          </a:p>
          <a:p>
            <a:endParaRPr lang="en-ZA" sz="2000" dirty="0"/>
          </a:p>
          <a:p>
            <a:endParaRPr lang="en-ZA" sz="2000" dirty="0"/>
          </a:p>
          <a:p>
            <a:endParaRPr lang="en-ZA" sz="2000" dirty="0" smtClean="0"/>
          </a:p>
          <a:p>
            <a:endParaRPr lang="en-ZA" sz="2000" dirty="0"/>
          </a:p>
          <a:p>
            <a:endParaRPr lang="en-ZA" sz="2000" dirty="0" smtClean="0"/>
          </a:p>
          <a:p>
            <a:endParaRPr lang="en-ZA" sz="2000" dirty="0"/>
          </a:p>
          <a:p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42874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6264696" cy="974178"/>
          </a:xfrm>
        </p:spPr>
        <p:txBody>
          <a:bodyPr>
            <a:normAutofit/>
          </a:bodyPr>
          <a:lstStyle/>
          <a:p>
            <a:r>
              <a:rPr lang="en-US" sz="2600" dirty="0" smtClean="0"/>
              <a:t>Why do we focus on Africa?</a:t>
            </a:r>
            <a:br>
              <a:rPr lang="en-US" sz="2600" dirty="0" smtClean="0"/>
            </a:br>
            <a:r>
              <a:rPr lang="en-US" sz="2600" dirty="0" smtClean="0"/>
              <a:t>Cigarette consumption over time in Africa</a:t>
            </a:r>
            <a:endParaRPr lang="en-US" sz="2600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577875"/>
              </p:ext>
            </p:extLst>
          </p:nvPr>
        </p:nvGraphicFramePr>
        <p:xfrm>
          <a:off x="467544" y="1556792"/>
          <a:ext cx="8280474" cy="4353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87624" y="5949936"/>
            <a:ext cx="2520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Blecher and Ross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7941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6264696" cy="974178"/>
          </a:xfrm>
        </p:spPr>
        <p:txBody>
          <a:bodyPr>
            <a:normAutofit fontScale="90000"/>
          </a:bodyPr>
          <a:lstStyle/>
          <a:p>
            <a:r>
              <a:rPr lang="en-US" sz="2600" dirty="0" smtClean="0"/>
              <a:t>Why do we focus on Africa:</a:t>
            </a:r>
            <a:br>
              <a:rPr lang="en-US" sz="2600" dirty="0" smtClean="0"/>
            </a:br>
            <a:r>
              <a:rPr lang="en-US" sz="2600" dirty="0" smtClean="0"/>
              <a:t>Forecasted proportion of smokers by region</a:t>
            </a:r>
            <a:endParaRPr lang="en-US" sz="2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754161"/>
              </p:ext>
            </p:extLst>
          </p:nvPr>
        </p:nvGraphicFramePr>
        <p:xfrm>
          <a:off x="395536" y="1556792"/>
          <a:ext cx="8208466" cy="4353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608" y="5866210"/>
            <a:ext cx="2520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Blecher and Ross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192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6264696" cy="974178"/>
          </a:xfrm>
        </p:spPr>
        <p:txBody>
          <a:bodyPr/>
          <a:lstStyle/>
          <a:p>
            <a:r>
              <a:rPr lang="en-ZA" sz="3200" dirty="0" smtClean="0"/>
              <a:t>History of tobacco control research at UCT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Mid- to late 1990s: </a:t>
            </a:r>
          </a:p>
          <a:p>
            <a:pPr lvl="1"/>
            <a:r>
              <a:rPr lang="en-ZA" sz="2000" dirty="0" err="1" smtClean="0"/>
              <a:t>Iraj</a:t>
            </a:r>
            <a:r>
              <a:rPr lang="en-ZA" sz="2000" dirty="0" smtClean="0"/>
              <a:t> </a:t>
            </a:r>
            <a:r>
              <a:rPr lang="en-ZA" sz="2000" dirty="0" err="1" smtClean="0"/>
              <a:t>Abedian</a:t>
            </a:r>
            <a:r>
              <a:rPr lang="en-ZA" sz="2000" dirty="0" smtClean="0"/>
              <a:t> launched the first Economics of Tobacco Control Project (within </a:t>
            </a:r>
            <a:r>
              <a:rPr lang="en-ZA" sz="2000" dirty="0" err="1" smtClean="0"/>
              <a:t>AFReC</a:t>
            </a:r>
            <a:r>
              <a:rPr lang="en-ZA" sz="2000" dirty="0" smtClean="0"/>
              <a:t>)</a:t>
            </a:r>
          </a:p>
          <a:p>
            <a:pPr lvl="1"/>
            <a:r>
              <a:rPr lang="en-ZA" sz="2000" dirty="0" smtClean="0"/>
              <a:t>Research provided strong economic support to anti-tobacco legislation of 1999</a:t>
            </a:r>
          </a:p>
          <a:p>
            <a:pPr lvl="1"/>
            <a:endParaRPr lang="en-ZA" sz="2000" dirty="0"/>
          </a:p>
          <a:p>
            <a:r>
              <a:rPr lang="en-ZA" sz="2400" dirty="0" smtClean="0"/>
              <a:t>Early 2000s:</a:t>
            </a:r>
          </a:p>
          <a:p>
            <a:pPr lvl="1"/>
            <a:r>
              <a:rPr lang="en-ZA" sz="2000" dirty="0" smtClean="0"/>
              <a:t>Second phase of the Economics of Tobacco Control Project</a:t>
            </a:r>
          </a:p>
          <a:p>
            <a:pPr lvl="1"/>
            <a:r>
              <a:rPr lang="en-ZA" sz="2000" dirty="0" smtClean="0"/>
              <a:t>South Africa is a role model for other developing countries, especially for using excise tax increases as a tobacco control tool</a:t>
            </a:r>
          </a:p>
          <a:p>
            <a:pPr lvl="1"/>
            <a:r>
              <a:rPr lang="en-ZA" sz="2000" dirty="0" smtClean="0"/>
              <a:t>We also did some ad hoc evaluation the implementation of the 1999 Tobacco Products Control Amendment Act</a:t>
            </a:r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660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3600" dirty="0" smtClean="0"/>
              <a:t>South Africa as a role model</a:t>
            </a:r>
            <a:endParaRPr lang="en-ZA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911444"/>
              </p:ext>
            </p:extLst>
          </p:nvPr>
        </p:nvGraphicFramePr>
        <p:xfrm>
          <a:off x="107950" y="1557338"/>
          <a:ext cx="8928100" cy="478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231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6264696" cy="974178"/>
          </a:xfrm>
        </p:spPr>
        <p:txBody>
          <a:bodyPr/>
          <a:lstStyle/>
          <a:p>
            <a:r>
              <a:rPr lang="en-ZA" sz="3200" dirty="0" smtClean="0"/>
              <a:t>Some research lessons from the early work on tobacco control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Let the data speak</a:t>
            </a:r>
          </a:p>
          <a:p>
            <a:pPr lvl="1"/>
            <a:r>
              <a:rPr lang="en-ZA" sz="2000" dirty="0" smtClean="0"/>
              <a:t>Do not try to force a result where the data does not support it</a:t>
            </a:r>
          </a:p>
          <a:p>
            <a:pPr lvl="1"/>
            <a:endParaRPr lang="en-ZA" sz="2000" dirty="0"/>
          </a:p>
          <a:p>
            <a:r>
              <a:rPr lang="en-ZA" sz="2400" dirty="0" smtClean="0"/>
              <a:t>The tobacco industry will certainly read the research</a:t>
            </a:r>
          </a:p>
          <a:p>
            <a:pPr lvl="1"/>
            <a:r>
              <a:rPr lang="en-ZA" sz="2000" dirty="0" smtClean="0"/>
              <a:t>They will attack it if it deserves to be attacked</a:t>
            </a:r>
          </a:p>
          <a:p>
            <a:pPr lvl="1"/>
            <a:endParaRPr lang="en-ZA" sz="2000" dirty="0" smtClean="0"/>
          </a:p>
          <a:p>
            <a:r>
              <a:rPr lang="en-ZA" sz="2400" dirty="0" smtClean="0"/>
              <a:t>Separate research from advocacy </a:t>
            </a:r>
          </a:p>
          <a:p>
            <a:pPr lvl="1"/>
            <a:r>
              <a:rPr lang="en-ZA" sz="2000" dirty="0" smtClean="0"/>
              <a:t>Stay objective</a:t>
            </a:r>
          </a:p>
          <a:p>
            <a:pPr lvl="1"/>
            <a:r>
              <a:rPr lang="en-ZA" sz="2000" dirty="0" smtClean="0"/>
              <a:t>Let the advocates use the research to push the public health agenda</a:t>
            </a:r>
          </a:p>
          <a:p>
            <a:pPr lvl="1"/>
            <a:r>
              <a:rPr lang="en-ZA" sz="2000" dirty="0" smtClean="0"/>
              <a:t>Build credibility</a:t>
            </a:r>
            <a:endParaRPr lang="en-ZA" sz="2000" dirty="0"/>
          </a:p>
          <a:p>
            <a:endParaRPr lang="en-ZA" sz="2400" dirty="0" smtClean="0"/>
          </a:p>
          <a:p>
            <a:r>
              <a:rPr lang="en-ZA" sz="2400" dirty="0" smtClean="0"/>
              <a:t>Build good relationships with strategic officials in government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7140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3600" dirty="0" smtClean="0"/>
              <a:t>The current Economics of Tobacco Control Project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ZA" b="1" dirty="0" smtClean="0"/>
              <a:t>2011-2012: American Cancer Society</a:t>
            </a:r>
          </a:p>
          <a:p>
            <a:pPr lvl="1">
              <a:lnSpc>
                <a:spcPct val="120000"/>
              </a:lnSpc>
            </a:pPr>
            <a:r>
              <a:rPr lang="en-ZA" dirty="0" smtClean="0"/>
              <a:t>Institutionalise the “ad hoc” capacity at </a:t>
            </a:r>
            <a:r>
              <a:rPr lang="en-ZA" dirty="0" err="1" smtClean="0"/>
              <a:t>UCT</a:t>
            </a:r>
            <a:r>
              <a:rPr lang="en-ZA" dirty="0" smtClean="0"/>
              <a:t> School of Economics</a:t>
            </a:r>
          </a:p>
          <a:p>
            <a:pPr lvl="1">
              <a:lnSpc>
                <a:spcPct val="120000"/>
              </a:lnSpc>
            </a:pPr>
            <a:r>
              <a:rPr lang="en-ZA" dirty="0" smtClean="0"/>
              <a:t>Develop a self-sustaining research unit</a:t>
            </a:r>
          </a:p>
          <a:p>
            <a:pPr lvl="1">
              <a:lnSpc>
                <a:spcPct val="120000"/>
              </a:lnSpc>
            </a:pPr>
            <a:endParaRPr lang="en-ZA" dirty="0" smtClean="0"/>
          </a:p>
          <a:p>
            <a:pPr>
              <a:lnSpc>
                <a:spcPct val="120000"/>
              </a:lnSpc>
            </a:pPr>
            <a:r>
              <a:rPr lang="en-ZA" b="1" dirty="0" smtClean="0"/>
              <a:t>2012-2017: Gates Foundation/African Tobacco Control Consortium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</a:t>
            </a:r>
            <a:r>
              <a:rPr lang="en-US" dirty="0" smtClean="0"/>
              <a:t>cale </a:t>
            </a:r>
            <a:r>
              <a:rPr lang="en-US" dirty="0"/>
              <a:t>up &amp;</a:t>
            </a:r>
            <a:r>
              <a:rPr lang="en-US" dirty="0" smtClean="0"/>
              <a:t> </a:t>
            </a:r>
            <a:r>
              <a:rPr lang="en-US" dirty="0"/>
              <a:t>out the </a:t>
            </a:r>
            <a:r>
              <a:rPr lang="en-US" dirty="0" smtClean="0"/>
              <a:t>project to </a:t>
            </a:r>
            <a:r>
              <a:rPr lang="en-US" dirty="0"/>
              <a:t>increase the technical content knowledge </a:t>
            </a:r>
            <a:r>
              <a:rPr lang="en-US" dirty="0" smtClean="0"/>
              <a:t>of </a:t>
            </a:r>
            <a:r>
              <a:rPr lang="en-US" dirty="0"/>
              <a:t>the economics of tobacco control in </a:t>
            </a:r>
            <a:r>
              <a:rPr lang="en-US" dirty="0" smtClean="0"/>
              <a:t>Africa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/>
              <a:t>I</a:t>
            </a:r>
            <a:r>
              <a:rPr lang="en-US" dirty="0" smtClean="0"/>
              <a:t>ncrease </a:t>
            </a:r>
            <a:r>
              <a:rPr lang="en-US" dirty="0"/>
              <a:t>the profile of economic &amp;</a:t>
            </a:r>
            <a:r>
              <a:rPr lang="en-US" dirty="0" smtClean="0"/>
              <a:t> </a:t>
            </a:r>
            <a:r>
              <a:rPr lang="en-US" dirty="0"/>
              <a:t>tax issues in tobacco control in </a:t>
            </a:r>
            <a:r>
              <a:rPr lang="en-US" dirty="0" smtClean="0"/>
              <a:t>Africa within </a:t>
            </a:r>
            <a:r>
              <a:rPr lang="en-US" dirty="0"/>
              <a:t>the broader economic community 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 smtClean="0"/>
              <a:t>Train advocates </a:t>
            </a:r>
            <a:r>
              <a:rPr lang="en-US" dirty="0"/>
              <a:t>to become literate in economic &amp;</a:t>
            </a:r>
            <a:r>
              <a:rPr lang="en-US" dirty="0" smtClean="0"/>
              <a:t> </a:t>
            </a:r>
            <a:r>
              <a:rPr lang="en-US" dirty="0"/>
              <a:t>tax issues </a:t>
            </a:r>
            <a:r>
              <a:rPr lang="en-US" dirty="0" smtClean="0"/>
              <a:t>to </a:t>
            </a:r>
            <a:r>
              <a:rPr lang="en-US" dirty="0"/>
              <a:t>better facilitate advocacy efforts &amp;</a:t>
            </a:r>
            <a:r>
              <a:rPr lang="en-US" dirty="0" smtClean="0"/>
              <a:t> </a:t>
            </a:r>
            <a:r>
              <a:rPr lang="en-US" dirty="0"/>
              <a:t>policy </a:t>
            </a:r>
            <a:r>
              <a:rPr lang="en-US" dirty="0" smtClean="0"/>
              <a:t>development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/>
              <a:t>C</a:t>
            </a:r>
            <a:r>
              <a:rPr lang="en-US" dirty="0" smtClean="0"/>
              <a:t>reate </a:t>
            </a:r>
            <a:r>
              <a:rPr lang="en-US" dirty="0"/>
              <a:t>a program to train </a:t>
            </a:r>
            <a:r>
              <a:rPr lang="en-US" dirty="0" smtClean="0"/>
              <a:t>&amp; </a:t>
            </a:r>
            <a:r>
              <a:rPr lang="en-US" dirty="0"/>
              <a:t>develop researchers in the area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529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Two main project objectives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Scholarships to postgraduate students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Technical assistance and support on tobacco tax to countries or regional groupings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0100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/>
              <a:t>South Africa focused</a:t>
            </a:r>
          </a:p>
          <a:p>
            <a:pPr lvl="1"/>
            <a:r>
              <a:rPr lang="en-US" sz="1600" dirty="0" smtClean="0"/>
              <a:t>The </a:t>
            </a:r>
            <a:r>
              <a:rPr lang="en-US" sz="1600" dirty="0"/>
              <a:t>prevalence of water-pipe smoking among tertiary students in the Western Cape </a:t>
            </a:r>
            <a:r>
              <a:rPr lang="en-US" sz="1600" dirty="0" smtClean="0"/>
              <a:t>(Lara Kruger)</a:t>
            </a:r>
          </a:p>
          <a:p>
            <a:pPr lvl="1"/>
            <a:r>
              <a:rPr lang="en-US" sz="1600" dirty="0"/>
              <a:t>The determinants of smoking initiation in South </a:t>
            </a:r>
            <a:r>
              <a:rPr lang="en-US" sz="1600" dirty="0" smtClean="0"/>
              <a:t>Africa, using survival analysis (Nicole </a:t>
            </a:r>
            <a:r>
              <a:rPr lang="en-US" sz="1600" dirty="0" err="1"/>
              <a:t>Vellios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A study on the causes of the real net-of-tax increases in cigarette prices in South Africa (Diana </a:t>
            </a:r>
            <a:r>
              <a:rPr lang="en-US" sz="1600" dirty="0" err="1"/>
              <a:t>Nyabongo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Declining tobacco production in South Africa: Analyzing key drivers of change (</a:t>
            </a:r>
            <a:r>
              <a:rPr lang="en-US" sz="1600" dirty="0" err="1"/>
              <a:t>Clarina</a:t>
            </a:r>
            <a:r>
              <a:rPr lang="en-US" sz="1600" dirty="0"/>
              <a:t> Du </a:t>
            </a:r>
            <a:r>
              <a:rPr lang="en-US" sz="1600" dirty="0" err="1" smtClean="0"/>
              <a:t>Preez</a:t>
            </a:r>
            <a:r>
              <a:rPr lang="en-US" sz="1600" dirty="0" smtClean="0"/>
              <a:t>, University of Pretoria)</a:t>
            </a:r>
          </a:p>
          <a:p>
            <a:pPr lvl="1"/>
            <a:endParaRPr lang="en-US" sz="300" dirty="0"/>
          </a:p>
          <a:p>
            <a:r>
              <a:rPr lang="en-US" sz="2000" b="1" dirty="0" smtClean="0"/>
              <a:t>Focused on other African regions/countries</a:t>
            </a:r>
          </a:p>
          <a:p>
            <a:pPr lvl="1"/>
            <a:r>
              <a:rPr lang="en-US" sz="1600" dirty="0" smtClean="0"/>
              <a:t>The </a:t>
            </a:r>
            <a:r>
              <a:rPr lang="en-US" sz="1600" dirty="0"/>
              <a:t>socioeconomics of tobacco use in the </a:t>
            </a:r>
            <a:r>
              <a:rPr lang="en-US" sz="1600" b="1" i="1" dirty="0"/>
              <a:t>Southern African Customs </a:t>
            </a:r>
            <a:r>
              <a:rPr lang="en-US" sz="1600" b="1" i="1" dirty="0" smtClean="0"/>
              <a:t>Union  </a:t>
            </a:r>
            <a:r>
              <a:rPr lang="en-US" sz="1600" dirty="0" smtClean="0"/>
              <a:t>(</a:t>
            </a:r>
            <a:r>
              <a:rPr lang="en-US" sz="1600" dirty="0"/>
              <a:t>Linda </a:t>
            </a:r>
            <a:r>
              <a:rPr lang="en-US" sz="1600" dirty="0" err="1" smtClean="0"/>
              <a:t>Nyabonga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/>
              <a:t>The impact of excise tax harmonization in the </a:t>
            </a:r>
            <a:r>
              <a:rPr lang="en-US" sz="1600" b="1" i="1" dirty="0"/>
              <a:t>East African Community  </a:t>
            </a:r>
            <a:r>
              <a:rPr lang="en-US" sz="1600" dirty="0"/>
              <a:t>(Jodie Posen)</a:t>
            </a:r>
          </a:p>
          <a:p>
            <a:pPr lvl="1"/>
            <a:r>
              <a:rPr lang="en-US" sz="1600" dirty="0" smtClean="0"/>
              <a:t>Price </a:t>
            </a:r>
            <a:r>
              <a:rPr lang="en-US" sz="1600" dirty="0"/>
              <a:t>and income </a:t>
            </a:r>
            <a:r>
              <a:rPr lang="en-US" sz="1600" dirty="0" err="1"/>
              <a:t>elasticities</a:t>
            </a:r>
            <a:r>
              <a:rPr lang="en-US" sz="1600" dirty="0"/>
              <a:t> of demand in </a:t>
            </a:r>
            <a:r>
              <a:rPr lang="en-US" sz="1600" b="1" i="1" dirty="0" smtClean="0"/>
              <a:t>Uganda</a:t>
            </a:r>
            <a:r>
              <a:rPr lang="en-US" sz="1600" dirty="0" smtClean="0"/>
              <a:t>  (Grieve </a:t>
            </a:r>
            <a:r>
              <a:rPr lang="en-US" sz="1600" dirty="0" err="1" smtClean="0"/>
              <a:t>Chelwa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Assessing </a:t>
            </a:r>
            <a:r>
              <a:rPr lang="en-US" sz="1600" dirty="0"/>
              <a:t>the causal impact of tobacco expenditure on households’ spending patterns in </a:t>
            </a:r>
            <a:r>
              <a:rPr lang="en-US" sz="1600" b="1" i="1" dirty="0" smtClean="0"/>
              <a:t>Zambia</a:t>
            </a:r>
            <a:r>
              <a:rPr lang="en-US" sz="1600" dirty="0" smtClean="0"/>
              <a:t>  (Grieve </a:t>
            </a:r>
            <a:r>
              <a:rPr lang="en-US" sz="1600" dirty="0" err="1" smtClean="0"/>
              <a:t>Chelwa</a:t>
            </a:r>
            <a:r>
              <a:rPr lang="en-US" sz="1600" dirty="0" smtClean="0"/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Some examples of postgraduate research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8180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Project Objectives (2)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1" dirty="0" smtClean="0"/>
              <a:t>Technical assistance and support on tobacco tax</a:t>
            </a:r>
          </a:p>
          <a:p>
            <a:pPr lvl="1"/>
            <a:r>
              <a:rPr lang="en-ZA" sz="2400" dirty="0"/>
              <a:t>Direct to Ministries of Finance/Ministries of Health</a:t>
            </a:r>
          </a:p>
          <a:p>
            <a:pPr lvl="1"/>
            <a:r>
              <a:rPr lang="en-ZA" sz="2400" dirty="0" smtClean="0"/>
              <a:t>World </a:t>
            </a:r>
            <a:r>
              <a:rPr lang="en-ZA" sz="2400" dirty="0"/>
              <a:t>Bank</a:t>
            </a:r>
          </a:p>
          <a:p>
            <a:pPr lvl="1"/>
            <a:r>
              <a:rPr lang="en-ZA" sz="2400" dirty="0" smtClean="0"/>
              <a:t>World Health Organization</a:t>
            </a:r>
          </a:p>
          <a:p>
            <a:pPr lvl="1"/>
            <a:r>
              <a:rPr lang="en-ZA" sz="2400" dirty="0"/>
              <a:t>Treaty </a:t>
            </a:r>
            <a:r>
              <a:rPr lang="en-ZA" sz="2400" dirty="0" smtClean="0"/>
              <a:t>Secretariat of the Framework Convention on Tobacco Control </a:t>
            </a:r>
          </a:p>
          <a:p>
            <a:pPr lvl="1"/>
            <a:r>
              <a:rPr lang="en-ZA" sz="2400" dirty="0" smtClean="0"/>
              <a:t>Campaign for Tobacco Free Kids (NGO)</a:t>
            </a:r>
          </a:p>
          <a:p>
            <a:pPr lvl="1"/>
            <a:r>
              <a:rPr lang="en-ZA" sz="2400" dirty="0" smtClean="0"/>
              <a:t>Framework Convention Alliance (NGO)</a:t>
            </a:r>
          </a:p>
        </p:txBody>
      </p:sp>
    </p:spTree>
    <p:extLst>
      <p:ext uri="{BB962C8B-B14F-4D97-AF65-F5344CB8AC3E}">
        <p14:creationId xmlns:p14="http://schemas.microsoft.com/office/powerpoint/2010/main" val="51326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3600" dirty="0" smtClean="0"/>
              <a:t>Some regions/countries we were involved with 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ZA" sz="2000" b="1" dirty="0" smtClean="0"/>
              <a:t>Regional blocs</a:t>
            </a:r>
          </a:p>
          <a:p>
            <a:pPr lvl="1"/>
            <a:r>
              <a:rPr lang="en-ZA" sz="1800" dirty="0" smtClean="0"/>
              <a:t>East African Community</a:t>
            </a:r>
          </a:p>
          <a:p>
            <a:pPr lvl="2"/>
            <a:r>
              <a:rPr lang="en-ZA" sz="1600" dirty="0"/>
              <a:t>T</a:t>
            </a:r>
            <a:r>
              <a:rPr lang="en-ZA" sz="1600" dirty="0" smtClean="0"/>
              <a:t>ax harmonization</a:t>
            </a:r>
          </a:p>
          <a:p>
            <a:pPr lvl="1"/>
            <a:r>
              <a:rPr lang="en-ZA" sz="1800" dirty="0" smtClean="0"/>
              <a:t>West African Economic and Monetary Union (</a:t>
            </a:r>
            <a:r>
              <a:rPr lang="en-ZA" sz="1800" dirty="0" err="1" smtClean="0"/>
              <a:t>WAEMU</a:t>
            </a:r>
            <a:r>
              <a:rPr lang="en-ZA" sz="1800" dirty="0" smtClean="0"/>
              <a:t>) </a:t>
            </a:r>
            <a:r>
              <a:rPr lang="en-ZA" sz="1800" dirty="0"/>
              <a:t>and Economic Community of West African </a:t>
            </a:r>
            <a:r>
              <a:rPr lang="en-ZA" sz="1800" dirty="0" smtClean="0"/>
              <a:t>States (ECOWAS)</a:t>
            </a:r>
            <a:endParaRPr lang="en-ZA" sz="1800" dirty="0"/>
          </a:p>
          <a:p>
            <a:pPr lvl="2"/>
            <a:r>
              <a:rPr lang="en-ZA" sz="1600" dirty="0" smtClean="0"/>
              <a:t>Structural tax reform and tax harmonisation</a:t>
            </a:r>
          </a:p>
          <a:p>
            <a:endParaRPr lang="en-ZA" sz="2000" dirty="0" smtClean="0"/>
          </a:p>
          <a:p>
            <a:r>
              <a:rPr lang="en-ZA" sz="2000" b="1" dirty="0" smtClean="0"/>
              <a:t>Individual countries </a:t>
            </a:r>
          </a:p>
          <a:p>
            <a:pPr lvl="1"/>
            <a:r>
              <a:rPr lang="en-ZA" sz="1800" dirty="0" smtClean="0"/>
              <a:t>Kenya </a:t>
            </a:r>
            <a:r>
              <a:rPr lang="en-ZA" sz="1800" dirty="0"/>
              <a:t>&amp; Uganda</a:t>
            </a:r>
          </a:p>
          <a:p>
            <a:pPr lvl="2"/>
            <a:r>
              <a:rPr lang="en-ZA" sz="1600" dirty="0"/>
              <a:t>Tax </a:t>
            </a:r>
            <a:r>
              <a:rPr lang="en-ZA" sz="1600" dirty="0" smtClean="0"/>
              <a:t>increases and tax structure reform</a:t>
            </a:r>
            <a:endParaRPr lang="en-ZA" sz="1600" dirty="0"/>
          </a:p>
          <a:p>
            <a:pPr lvl="1"/>
            <a:r>
              <a:rPr lang="en-ZA" sz="1800" dirty="0" smtClean="0"/>
              <a:t>Botswana</a:t>
            </a:r>
          </a:p>
          <a:p>
            <a:pPr lvl="2"/>
            <a:r>
              <a:rPr lang="en-ZA" sz="1600" dirty="0"/>
              <a:t>I</a:t>
            </a:r>
            <a:r>
              <a:rPr lang="en-ZA" sz="1600" dirty="0" smtClean="0"/>
              <a:t>ntroducing a levy above the SACU excise tax</a:t>
            </a:r>
            <a:endParaRPr lang="en-ZA" sz="1600" dirty="0"/>
          </a:p>
          <a:p>
            <a:pPr lvl="1"/>
            <a:r>
              <a:rPr lang="en-ZA" sz="1800" dirty="0" smtClean="0"/>
              <a:t>Cameroon &amp; Chad</a:t>
            </a:r>
          </a:p>
          <a:p>
            <a:pPr lvl="2"/>
            <a:r>
              <a:rPr lang="en-ZA" sz="1600" dirty="0"/>
              <a:t>T</a:t>
            </a:r>
            <a:r>
              <a:rPr lang="en-ZA" sz="1600" dirty="0" smtClean="0"/>
              <a:t>ax situational analysis</a:t>
            </a:r>
          </a:p>
        </p:txBody>
      </p:sp>
    </p:spTree>
    <p:extLst>
      <p:ext uri="{BB962C8B-B14F-4D97-AF65-F5344CB8AC3E}">
        <p14:creationId xmlns:p14="http://schemas.microsoft.com/office/powerpoint/2010/main" val="288519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An example: Jamaica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sz="1900" b="1" dirty="0"/>
              <a:t>Goal: </a:t>
            </a:r>
            <a:endParaRPr lang="en-ZA" sz="1900" b="1" dirty="0" smtClean="0"/>
          </a:p>
          <a:p>
            <a:pPr lvl="1"/>
            <a:r>
              <a:rPr lang="en-ZA" sz="1700" dirty="0" smtClean="0"/>
              <a:t>Evaluate historical tax increase and modelling potential tax increase (2005 and 2015)</a:t>
            </a:r>
            <a:endParaRPr lang="en-ZA" sz="1700" dirty="0"/>
          </a:p>
          <a:p>
            <a:r>
              <a:rPr lang="en-ZA" sz="1900" b="1" dirty="0" smtClean="0"/>
              <a:t>Partners: </a:t>
            </a:r>
          </a:p>
          <a:p>
            <a:pPr lvl="1"/>
            <a:r>
              <a:rPr lang="en-ZA" sz="1700" dirty="0" smtClean="0"/>
              <a:t>Pan-American Health Organisation (</a:t>
            </a:r>
            <a:r>
              <a:rPr lang="en-ZA" sz="1700" dirty="0" err="1" smtClean="0"/>
              <a:t>PAHO</a:t>
            </a:r>
            <a:r>
              <a:rPr lang="en-ZA" sz="1700" dirty="0" smtClean="0"/>
              <a:t>), Jamaican Ministries of Health and Finance</a:t>
            </a:r>
            <a:endParaRPr lang="en-ZA" sz="1700" dirty="0"/>
          </a:p>
          <a:p>
            <a:r>
              <a:rPr lang="en-ZA" sz="1900" b="1" dirty="0" smtClean="0"/>
              <a:t>Findings:</a:t>
            </a:r>
          </a:p>
          <a:p>
            <a:pPr lvl="1"/>
            <a:r>
              <a:rPr lang="en-ZA" sz="1700" dirty="0" smtClean="0"/>
              <a:t>Until 2008 the excise tax system was unnecessarily complex, which was exploited to the industry’s benefit</a:t>
            </a:r>
          </a:p>
          <a:p>
            <a:pPr lvl="1"/>
            <a:r>
              <a:rPr lang="en-ZA" sz="1700" dirty="0" smtClean="0"/>
              <a:t>Excise tax was a Special Consumption Tax (</a:t>
            </a:r>
            <a:r>
              <a:rPr lang="en-ZA" sz="1700" dirty="0" err="1" smtClean="0"/>
              <a:t>SCT</a:t>
            </a:r>
            <a:r>
              <a:rPr lang="en-ZA" sz="1700" dirty="0" smtClean="0"/>
              <a:t>), levied as a specific tax, but subject to additional ad valorem taxes in excess of a “base price”</a:t>
            </a:r>
          </a:p>
          <a:p>
            <a:pPr lvl="1"/>
            <a:r>
              <a:rPr lang="en-ZA" sz="1700" dirty="0" smtClean="0"/>
              <a:t>The “increase” in the excise tax gave an excuse for the industry to raise the retail price and its profits, through the fine print of the </a:t>
            </a:r>
            <a:r>
              <a:rPr lang="en-ZA" sz="1700" dirty="0" err="1" smtClean="0"/>
              <a:t>SCT</a:t>
            </a:r>
            <a:endParaRPr lang="en-ZA" sz="1700" dirty="0" smtClean="0"/>
          </a:p>
          <a:p>
            <a:pPr lvl="1"/>
            <a:r>
              <a:rPr lang="en-ZA" sz="1700" dirty="0" smtClean="0"/>
              <a:t>The excise tax system was greatly simplified in 2008</a:t>
            </a:r>
          </a:p>
          <a:p>
            <a:pPr lvl="1"/>
            <a:r>
              <a:rPr lang="en-ZA" sz="1700" dirty="0" smtClean="0"/>
              <a:t>Since 2010 the nominal excise tax did not change, resulting is a decrease in the real excise tax and real government revenue</a:t>
            </a:r>
          </a:p>
          <a:p>
            <a:pPr lvl="1"/>
            <a:endParaRPr lang="en-ZA" sz="1900" dirty="0" smtClean="0"/>
          </a:p>
          <a:p>
            <a:endParaRPr lang="en-ZA" dirty="0"/>
          </a:p>
          <a:p>
            <a:endParaRPr lang="en-ZA" dirty="0" smtClean="0"/>
          </a:p>
          <a:p>
            <a:endParaRPr lang="en-ZA" dirty="0"/>
          </a:p>
          <a:p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3056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dirty="0" smtClean="0"/>
              <a:t>The nominal and real excise tax in Jamaica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92088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43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dirty="0" smtClean="0"/>
              <a:t>Excise tax revenues in Jamaica</a:t>
            </a:r>
            <a:endParaRPr lang="en-ZA" sz="3600" dirty="0"/>
          </a:p>
        </p:txBody>
      </p:sp>
      <p:pic>
        <p:nvPicPr>
          <p:cNvPr id="2050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85875"/>
            <a:ext cx="8280920" cy="480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18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Jamaica (continued)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1" dirty="0" smtClean="0"/>
              <a:t>Suggestions:</a:t>
            </a:r>
          </a:p>
          <a:p>
            <a:pPr lvl="1"/>
            <a:r>
              <a:rPr lang="en-ZA" sz="2400" dirty="0" smtClean="0"/>
              <a:t>Simpler tax structures are better</a:t>
            </a:r>
          </a:p>
          <a:p>
            <a:pPr lvl="1"/>
            <a:r>
              <a:rPr lang="en-ZA" sz="2400" dirty="0" smtClean="0"/>
              <a:t>Specific excise taxes are good but they have to be adjusted regularly to keep pace with inflation</a:t>
            </a:r>
          </a:p>
          <a:p>
            <a:pPr lvl="1"/>
            <a:endParaRPr lang="en-ZA" sz="2000" dirty="0"/>
          </a:p>
          <a:p>
            <a:r>
              <a:rPr lang="en-ZA" sz="2800" b="1" dirty="0" smtClean="0"/>
              <a:t>Outcomes:</a:t>
            </a:r>
          </a:p>
          <a:p>
            <a:pPr lvl="1"/>
            <a:r>
              <a:rPr lang="en-ZA" sz="2400" dirty="0" smtClean="0"/>
              <a:t>Jamaican government raised the excise tax from J$ 210 to J$ 250 </a:t>
            </a:r>
            <a:r>
              <a:rPr lang="en-ZA" sz="2400" smtClean="0"/>
              <a:t>per pack in </a:t>
            </a:r>
            <a:r>
              <a:rPr lang="en-ZA" sz="2400" dirty="0" smtClean="0"/>
              <a:t>April 2015</a:t>
            </a:r>
          </a:p>
          <a:p>
            <a:endParaRPr lang="en-ZA" sz="2800" dirty="0"/>
          </a:p>
          <a:p>
            <a:endParaRPr lang="en-ZA" sz="2800" dirty="0" smtClean="0"/>
          </a:p>
          <a:p>
            <a:endParaRPr lang="en-ZA" sz="2800" dirty="0"/>
          </a:p>
          <a:p>
            <a:endParaRPr lang="en-ZA" sz="2800" dirty="0" smtClean="0"/>
          </a:p>
          <a:p>
            <a:endParaRPr lang="en-ZA" sz="2800" dirty="0"/>
          </a:p>
          <a:p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6830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Another example: Ghana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4968552"/>
          </a:xfrm>
        </p:spPr>
        <p:txBody>
          <a:bodyPr>
            <a:normAutofit fontScale="55000" lnSpcReduction="20000"/>
          </a:bodyPr>
          <a:lstStyle/>
          <a:p>
            <a:r>
              <a:rPr lang="en-ZA" sz="2900" b="1" dirty="0" smtClean="0"/>
              <a:t>Goal: </a:t>
            </a:r>
          </a:p>
          <a:p>
            <a:pPr lvl="1"/>
            <a:r>
              <a:rPr lang="en-ZA" sz="2900" dirty="0" smtClean="0"/>
              <a:t>Model tax reforms and increases on tobacco and alcohol </a:t>
            </a:r>
          </a:p>
          <a:p>
            <a:pPr lvl="1"/>
            <a:endParaRPr lang="en-ZA" sz="2900" dirty="0" smtClean="0"/>
          </a:p>
          <a:p>
            <a:r>
              <a:rPr lang="en-ZA" sz="2900" b="1" dirty="0" smtClean="0"/>
              <a:t>Partners: </a:t>
            </a:r>
          </a:p>
          <a:p>
            <a:pPr lvl="1"/>
            <a:r>
              <a:rPr lang="en-ZA" sz="2900" dirty="0" smtClean="0"/>
              <a:t>World Bank, Ghanaian Ministry of Finance</a:t>
            </a:r>
          </a:p>
          <a:p>
            <a:pPr lvl="1"/>
            <a:endParaRPr lang="en-ZA" sz="2900" b="1" dirty="0" smtClean="0"/>
          </a:p>
          <a:p>
            <a:r>
              <a:rPr lang="en-ZA" sz="2900" b="1" dirty="0" smtClean="0"/>
              <a:t>Current tax structure: </a:t>
            </a:r>
          </a:p>
          <a:p>
            <a:pPr lvl="1"/>
            <a:r>
              <a:rPr lang="en-ZA" sz="2900" dirty="0" smtClean="0"/>
              <a:t>For cigarettes: ad valorem excise tax at 150% of CIF value</a:t>
            </a:r>
          </a:p>
          <a:p>
            <a:pPr lvl="1"/>
            <a:r>
              <a:rPr lang="en-ZA" sz="2900" dirty="0" smtClean="0"/>
              <a:t>For alcohol: ad valorem excise tax with tiers (based on local content)</a:t>
            </a:r>
          </a:p>
          <a:p>
            <a:pPr lvl="1"/>
            <a:endParaRPr lang="en-ZA" sz="2900" dirty="0" smtClean="0"/>
          </a:p>
          <a:p>
            <a:r>
              <a:rPr lang="en-ZA" sz="2900" b="1" dirty="0" smtClean="0"/>
              <a:t>Findings:</a:t>
            </a:r>
          </a:p>
          <a:p>
            <a:pPr lvl="1"/>
            <a:r>
              <a:rPr lang="en-ZA" sz="2900" dirty="0" smtClean="0"/>
              <a:t>For imported product the reported CIF value is very low</a:t>
            </a:r>
          </a:p>
          <a:p>
            <a:pPr lvl="1"/>
            <a:r>
              <a:rPr lang="en-ZA" sz="2900" dirty="0" smtClean="0"/>
              <a:t>Total tax burden on cigarettes and alcohol is well below comparative burdens, despite the fact that the tax sounds high</a:t>
            </a:r>
          </a:p>
          <a:p>
            <a:pPr lvl="1"/>
            <a:endParaRPr lang="en-ZA" sz="2900" dirty="0" smtClean="0"/>
          </a:p>
          <a:p>
            <a:r>
              <a:rPr lang="en-ZA" sz="2900" b="1" dirty="0" smtClean="0"/>
              <a:t>Suggestion</a:t>
            </a:r>
            <a:r>
              <a:rPr lang="en-ZA" sz="2900" b="1" dirty="0"/>
              <a:t>:</a:t>
            </a:r>
          </a:p>
          <a:p>
            <a:pPr lvl="1"/>
            <a:r>
              <a:rPr lang="en-ZA" sz="2900" dirty="0"/>
              <a:t>Replace ad valorem tax system with a specific tax system, </a:t>
            </a:r>
            <a:r>
              <a:rPr lang="en-ZA" sz="2900" dirty="0" smtClean="0"/>
              <a:t>adjusted </a:t>
            </a:r>
            <a:r>
              <a:rPr lang="en-ZA" sz="2900" dirty="0"/>
              <a:t>in line with </a:t>
            </a:r>
            <a:r>
              <a:rPr lang="en-ZA" sz="2900" dirty="0" smtClean="0"/>
              <a:t>inflation</a:t>
            </a:r>
          </a:p>
          <a:p>
            <a:pPr lvl="1"/>
            <a:endParaRPr lang="en-ZA" sz="2900" dirty="0"/>
          </a:p>
          <a:p>
            <a:r>
              <a:rPr lang="en-ZA" sz="2900" b="1" dirty="0" smtClean="0"/>
              <a:t>Outcome:</a:t>
            </a:r>
          </a:p>
          <a:p>
            <a:pPr lvl="1"/>
            <a:r>
              <a:rPr lang="en-ZA" sz="2900" dirty="0" smtClean="0"/>
              <a:t>Excise tax on cigarettes was increased to 175% of CIF value  </a:t>
            </a:r>
            <a:r>
              <a:rPr lang="en-ZA" sz="2900" dirty="0" smtClean="0">
                <a:sym typeface="Wingdings" panose="05000000000000000000" pitchFamily="2" charset="2"/>
              </a:rPr>
              <a:t></a:t>
            </a:r>
            <a:endParaRPr lang="en-ZA" sz="2900" dirty="0" smtClean="0"/>
          </a:p>
          <a:p>
            <a:endParaRPr lang="en-ZA" sz="2600" dirty="0"/>
          </a:p>
          <a:p>
            <a:endParaRPr lang="en-ZA" dirty="0" smtClean="0"/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5196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Main research focus areas of the </a:t>
            </a:r>
            <a:r>
              <a:rPr lang="en-ZA" dirty="0" err="1" smtClean="0"/>
              <a:t>ETC</a:t>
            </a:r>
            <a:r>
              <a:rPr lang="en-ZA" dirty="0" smtClean="0"/>
              <a:t> Project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Tobacco control (Africa and </a:t>
            </a:r>
            <a:r>
              <a:rPr lang="en-ZA" dirty="0" err="1" smtClean="0"/>
              <a:t>LMIC</a:t>
            </a:r>
            <a:r>
              <a:rPr lang="en-ZA" dirty="0" smtClean="0"/>
              <a:t> focus)</a:t>
            </a:r>
          </a:p>
          <a:p>
            <a:pPr lvl="1"/>
            <a:r>
              <a:rPr lang="en-ZA" dirty="0" smtClean="0"/>
              <a:t>Tax structures</a:t>
            </a:r>
          </a:p>
          <a:p>
            <a:pPr lvl="1"/>
            <a:r>
              <a:rPr lang="en-ZA" dirty="0" smtClean="0"/>
              <a:t>Tax levels</a:t>
            </a:r>
          </a:p>
          <a:p>
            <a:pPr lvl="1"/>
            <a:r>
              <a:rPr lang="en-ZA" dirty="0" smtClean="0"/>
              <a:t>The relationship between excise tax and price</a:t>
            </a:r>
          </a:p>
          <a:p>
            <a:pPr lvl="1"/>
            <a:r>
              <a:rPr lang="en-ZA" dirty="0" smtClean="0"/>
              <a:t>Illicit trade</a:t>
            </a:r>
          </a:p>
          <a:p>
            <a:pPr lvl="1"/>
            <a:r>
              <a:rPr lang="en-ZA" dirty="0" smtClean="0"/>
              <a:t>International coordination (blocs and economic integration)</a:t>
            </a:r>
          </a:p>
          <a:p>
            <a:r>
              <a:rPr lang="en-ZA" dirty="0" smtClean="0"/>
              <a:t>Alcohol policy in South Africa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3356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Research Highlights</a:t>
            </a:r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978" y="1867092"/>
            <a:ext cx="2823510" cy="394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67091"/>
            <a:ext cx="3024336" cy="391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842493"/>
            <a:ext cx="3096344" cy="3966512"/>
          </a:xfrm>
        </p:spPr>
      </p:pic>
    </p:spTree>
    <p:extLst>
      <p:ext uri="{BB962C8B-B14F-4D97-AF65-F5344CB8AC3E}">
        <p14:creationId xmlns:p14="http://schemas.microsoft.com/office/powerpoint/2010/main" val="366287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Research Highlights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577491" cy="467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3710711" cy="467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45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As taxes increase, so does the incentive to avoid &amp; evade taxes</a:t>
            </a:r>
          </a:p>
          <a:p>
            <a:pPr lvl="1"/>
            <a:r>
              <a:rPr lang="en-US" sz="2000" dirty="0" smtClean="0"/>
              <a:t>Illicit trade has the ability to undermine tobacco control policy objectives (reduced consumption &amp; increased revenue)</a:t>
            </a:r>
          </a:p>
          <a:p>
            <a:pPr lvl="1"/>
            <a:r>
              <a:rPr lang="en-US" sz="2000" dirty="0" smtClean="0"/>
              <a:t>However, the tobacco industry has an incentive to exaggerate the extent of illicit trade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Our research attempts to answer key questions:</a:t>
            </a:r>
          </a:p>
          <a:p>
            <a:pPr lvl="1"/>
            <a:r>
              <a:rPr lang="en-US" sz="2000" dirty="0" smtClean="0"/>
              <a:t>What is the extent of illicit trade?</a:t>
            </a:r>
          </a:p>
          <a:p>
            <a:pPr lvl="1"/>
            <a:r>
              <a:rPr lang="en-US" sz="2000" dirty="0" smtClean="0"/>
              <a:t>What are the trends in illicit trade?</a:t>
            </a:r>
          </a:p>
          <a:p>
            <a:pPr lvl="1"/>
            <a:r>
              <a:rPr lang="en-US" sz="2000" dirty="0" smtClean="0"/>
              <a:t>What is the industry’s role in illicit trade?</a:t>
            </a:r>
          </a:p>
          <a:p>
            <a:pPr lvl="1"/>
            <a:r>
              <a:rPr lang="en-US" sz="2000" dirty="0" smtClean="0"/>
              <a:t>How can governments respond to illicit trade?</a:t>
            </a: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Illicit trade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038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6264696" cy="974178"/>
          </a:xfrm>
        </p:spPr>
        <p:txBody>
          <a:bodyPr/>
          <a:lstStyle/>
          <a:p>
            <a:r>
              <a:rPr lang="en-ZA" sz="3200" dirty="0" smtClean="0"/>
              <a:t>Illicit trade </a:t>
            </a:r>
            <a:br>
              <a:rPr lang="en-ZA" sz="3200" dirty="0" smtClean="0"/>
            </a:br>
            <a:r>
              <a:rPr lang="en-ZA" sz="3200" dirty="0" smtClean="0"/>
              <a:t>Research Highlights</a:t>
            </a:r>
            <a:endParaRPr lang="en-ZA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833" y="3189973"/>
            <a:ext cx="234794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773" y="3280324"/>
            <a:ext cx="2260572" cy="300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1691680" cy="2559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3077"/>
            <a:ext cx="1872208" cy="217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734" y="1556792"/>
            <a:ext cx="2520280" cy="166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339762"/>
            <a:ext cx="2409147" cy="311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512" y="2276872"/>
            <a:ext cx="1440160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" name="Rectangle 2"/>
          <p:cNvSpPr/>
          <p:nvPr/>
        </p:nvSpPr>
        <p:spPr>
          <a:xfrm>
            <a:off x="179512" y="3933056"/>
            <a:ext cx="1440160" cy="1063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2411760" y="2276872"/>
            <a:ext cx="187220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Rectangle 4"/>
          <p:cNvSpPr/>
          <p:nvPr/>
        </p:nvSpPr>
        <p:spPr>
          <a:xfrm>
            <a:off x="4788024" y="3068960"/>
            <a:ext cx="172819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ectangle 12"/>
          <p:cNvSpPr/>
          <p:nvPr/>
        </p:nvSpPr>
        <p:spPr>
          <a:xfrm>
            <a:off x="5366734" y="2056578"/>
            <a:ext cx="237361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196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new research area for us is alcohol policy</a:t>
            </a:r>
          </a:p>
          <a:p>
            <a:r>
              <a:rPr lang="en-US" dirty="0" smtClean="0"/>
              <a:t>This work is an attempt to translate experience on tobacco to alcohol</a:t>
            </a:r>
          </a:p>
          <a:p>
            <a:r>
              <a:rPr lang="en-US" dirty="0" smtClean="0"/>
              <a:t>Work is focused on South Africa at present</a:t>
            </a:r>
          </a:p>
          <a:p>
            <a:r>
              <a:rPr lang="en-US" dirty="0" smtClean="0"/>
              <a:t>Collaboration with World Health Organization driven by the policy objectives of national government (particularly Minister of Health)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Alcohol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358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6264696" cy="974178"/>
          </a:xfrm>
        </p:spPr>
        <p:txBody>
          <a:bodyPr/>
          <a:lstStyle/>
          <a:p>
            <a:r>
              <a:rPr lang="en-ZA" sz="3200" dirty="0" smtClean="0"/>
              <a:t>Alcohol</a:t>
            </a:r>
            <a:br>
              <a:rPr lang="en-ZA" sz="3200" dirty="0" smtClean="0"/>
            </a:br>
            <a:r>
              <a:rPr lang="en-ZA" sz="3200" dirty="0" smtClean="0"/>
              <a:t>Research Highlights</a:t>
            </a:r>
            <a:endParaRPr lang="en-ZA" sz="32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59117"/>
            <a:ext cx="3586161" cy="460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59117"/>
            <a:ext cx="3384376" cy="460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41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sz="800" dirty="0" smtClean="0"/>
          </a:p>
          <a:p>
            <a:endParaRPr lang="en-ZA" sz="800" dirty="0"/>
          </a:p>
          <a:p>
            <a:endParaRPr lang="en-ZA" sz="800" dirty="0" smtClean="0"/>
          </a:p>
          <a:p>
            <a:endParaRPr lang="en-ZA" sz="800" dirty="0"/>
          </a:p>
          <a:p>
            <a:endParaRPr lang="en-ZA" sz="800" dirty="0" smtClean="0"/>
          </a:p>
          <a:p>
            <a:pPr marL="0" indent="0">
              <a:buNone/>
            </a:pPr>
            <a:r>
              <a:rPr lang="en-ZA" dirty="0" smtClean="0"/>
              <a:t>For more information see</a:t>
            </a:r>
          </a:p>
          <a:p>
            <a:pPr marL="0" indent="0">
              <a:buNone/>
            </a:pPr>
            <a:r>
              <a:rPr lang="en-ZA" dirty="0" smtClean="0"/>
              <a:t>www.tobaccoecon.org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345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sz="800" dirty="0" smtClean="0"/>
          </a:p>
          <a:p>
            <a:endParaRPr lang="en-ZA" sz="800" dirty="0"/>
          </a:p>
          <a:p>
            <a:endParaRPr lang="en-ZA" sz="800" dirty="0" smtClean="0"/>
          </a:p>
          <a:p>
            <a:endParaRPr lang="en-ZA" sz="800" dirty="0"/>
          </a:p>
          <a:p>
            <a:endParaRPr lang="en-ZA" sz="800" dirty="0" smtClean="0"/>
          </a:p>
          <a:p>
            <a:pPr marL="0" indent="0">
              <a:buNone/>
            </a:pPr>
            <a:r>
              <a:rPr lang="en-ZA" dirty="0" smtClean="0"/>
              <a:t>Some slides on alcohol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8840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ZA" sz="3600" dirty="0" smtClean="0"/>
              <a:t>Excise taxes on alcohol and tobacco</a:t>
            </a:r>
            <a:endParaRPr lang="en-ZA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A22F-C5A1-45AA-9CB5-3D989552CA7E}" type="slidenum">
              <a:rPr lang="en-ZA" smtClean="0"/>
              <a:t>29</a:t>
            </a:fld>
            <a:endParaRPr lang="en-ZA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1196752"/>
          <a:ext cx="885698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1238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/>
          </p:nvPr>
        </p:nvGraphicFramePr>
        <p:xfrm>
          <a:off x="-76397" y="404664"/>
          <a:ext cx="8752854" cy="6060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A22F-C5A1-45AA-9CB5-3D989552CA7E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8136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51520" y="260648"/>
          <a:ext cx="8712968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8A22F-C5A1-45AA-9CB5-3D989552CA7E}" type="slidenum">
              <a:rPr lang="en-ZA" smtClean="0"/>
              <a:t>31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2710439"/>
      </p:ext>
    </p:extLst>
  </p:cSld>
  <p:clrMapOvr>
    <a:masterClrMapping/>
  </p:clrMapOvr>
</p:sld>
</file>

<file path=ppt/theme/theme1.xml><?xml version="1.0" encoding="utf-8"?>
<a:theme xmlns:a="http://schemas.openxmlformats.org/drawingml/2006/main" name="ETCP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ETCP template</Template>
  <TotalTime>624</TotalTime>
  <Words>1521</Words>
  <Application>Microsoft Office PowerPoint</Application>
  <PresentationFormat>On-screen Show (4:3)</PresentationFormat>
  <Paragraphs>239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 Unicode MS</vt:lpstr>
      <vt:lpstr>BatangChe</vt:lpstr>
      <vt:lpstr>Arial</vt:lpstr>
      <vt:lpstr>Browallia New</vt:lpstr>
      <vt:lpstr>Calibri</vt:lpstr>
      <vt:lpstr>Franklin Gothic Book</vt:lpstr>
      <vt:lpstr>Tahoma</vt:lpstr>
      <vt:lpstr>Wingdings</vt:lpstr>
      <vt:lpstr>ETCP template</vt:lpstr>
      <vt:lpstr>PowerPoint Presentation</vt:lpstr>
      <vt:lpstr>Why this presentation?</vt:lpstr>
      <vt:lpstr>Why is tobacco control important?</vt:lpstr>
      <vt:lpstr>The Framework Convention on Tobacco Control</vt:lpstr>
      <vt:lpstr>Why do we focus on Africa? Cigarette consumption over time in Africa</vt:lpstr>
      <vt:lpstr>Why do we focus on Africa: Forecasted proportion of smokers by region</vt:lpstr>
      <vt:lpstr>History of tobacco control research at UCT</vt:lpstr>
      <vt:lpstr>South Africa as a role model</vt:lpstr>
      <vt:lpstr>Some research lessons from the early work on tobacco control</vt:lpstr>
      <vt:lpstr>The current Economics of Tobacco Control Project</vt:lpstr>
      <vt:lpstr>Two main project objectives</vt:lpstr>
      <vt:lpstr>Some examples of postgraduate research</vt:lpstr>
      <vt:lpstr>Project Objectives (2)</vt:lpstr>
      <vt:lpstr>Some regions/countries we were involved with </vt:lpstr>
      <vt:lpstr>An example: Jamaica</vt:lpstr>
      <vt:lpstr>The nominal and real excise tax in Jamaica</vt:lpstr>
      <vt:lpstr>Excise tax revenues in Jamaica</vt:lpstr>
      <vt:lpstr>Jamaica (continued)</vt:lpstr>
      <vt:lpstr>Another example: Ghana</vt:lpstr>
      <vt:lpstr>Main research focus areas of the ETC Project</vt:lpstr>
      <vt:lpstr>Research Highlights</vt:lpstr>
      <vt:lpstr>Research Highlights</vt:lpstr>
      <vt:lpstr>Illicit trade</vt:lpstr>
      <vt:lpstr>Illicit trade  Research Highlights</vt:lpstr>
      <vt:lpstr>Alcohol</vt:lpstr>
      <vt:lpstr>Alcohol Research Highlights</vt:lpstr>
      <vt:lpstr>PowerPoint Presentation</vt:lpstr>
      <vt:lpstr>PowerPoint Presentation</vt:lpstr>
      <vt:lpstr>Excise taxes on alcohol and tobacco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Cornelis Van Walbeek</dc:creator>
  <cp:lastModifiedBy>Cornelis Van Walbeek</cp:lastModifiedBy>
  <cp:revision>75</cp:revision>
  <dcterms:created xsi:type="dcterms:W3CDTF">2015-05-25T12:22:34Z</dcterms:created>
  <dcterms:modified xsi:type="dcterms:W3CDTF">2015-08-17T08:59:10Z</dcterms:modified>
</cp:coreProperties>
</file>