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7" r:id="rId2"/>
    <p:sldId id="315" r:id="rId3"/>
    <p:sldId id="316" r:id="rId4"/>
    <p:sldId id="317" r:id="rId5"/>
    <p:sldId id="259" r:id="rId6"/>
    <p:sldId id="279" r:id="rId7"/>
    <p:sldId id="299" r:id="rId8"/>
    <p:sldId id="271" r:id="rId9"/>
    <p:sldId id="285" r:id="rId10"/>
    <p:sldId id="260" r:id="rId11"/>
    <p:sldId id="263" r:id="rId12"/>
    <p:sldId id="318" r:id="rId13"/>
    <p:sldId id="319" r:id="rId14"/>
    <p:sldId id="309" r:id="rId15"/>
    <p:sldId id="272" r:id="rId16"/>
    <p:sldId id="277" r:id="rId17"/>
    <p:sldId id="312" r:id="rId18"/>
    <p:sldId id="270" r:id="rId19"/>
    <p:sldId id="281" r:id="rId20"/>
    <p:sldId id="289" r:id="rId21"/>
    <p:sldId id="320" r:id="rId22"/>
    <p:sldId id="278" r:id="rId23"/>
    <p:sldId id="288" r:id="rId24"/>
    <p:sldId id="324" r:id="rId25"/>
    <p:sldId id="322" r:id="rId26"/>
    <p:sldId id="323" r:id="rId27"/>
    <p:sldId id="301" r:id="rId28"/>
    <p:sldId id="302" r:id="rId29"/>
    <p:sldId id="303" r:id="rId30"/>
    <p:sldId id="304" r:id="rId31"/>
    <p:sldId id="306" r:id="rId32"/>
    <p:sldId id="321" r:id="rId33"/>
    <p:sldId id="307" r:id="rId34"/>
    <p:sldId id="308" r:id="rId35"/>
    <p:sldId id="325" r:id="rId36"/>
    <p:sldId id="293" r:id="rId37"/>
    <p:sldId id="313" r:id="rId38"/>
    <p:sldId id="314" r:id="rId39"/>
    <p:sldId id="292" r:id="rId40"/>
    <p:sldId id="297" r:id="rId41"/>
    <p:sldId id="298" r:id="rId42"/>
    <p:sldId id="326" r:id="rId43"/>
  </p:sldIdLst>
  <p:sldSz cx="9144000" cy="6858000" type="screen4x3"/>
  <p:notesSz cx="7315200" cy="9601200"/>
  <p:defaultTextStyle>
    <a:defPPr>
      <a:defRPr lang="is-I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gylfason\Local%20Settings\Temporary%20Internet%20Files\Content.IE5\QW03TS3A\sedlabanki_is%5b1%5d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4146152783533754E-2"/>
          <c:y val="3.7864391770130207E-2"/>
          <c:w val="0.88900290095317092"/>
          <c:h val="0.7896015753600788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Switzerland</c:v>
                </c:pt>
              </c:strCache>
            </c:strRef>
          </c:tx>
          <c:spPr>
            <a:ln w="44381"/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3.5</c:v>
                </c:pt>
                <c:pt idx="1">
                  <c:v>3.6</c:v>
                </c:pt>
                <c:pt idx="2">
                  <c:v>3.5</c:v>
                </c:pt>
                <c:pt idx="3">
                  <c:v>4.0999999999999996</c:v>
                </c:pt>
                <c:pt idx="4">
                  <c:v>4.4000000000000004</c:v>
                </c:pt>
                <c:pt idx="5">
                  <c:v>6</c:v>
                </c:pt>
                <c:pt idx="6">
                  <c:v>5.8</c:v>
                </c:pt>
                <c:pt idx="7">
                  <c:v>5.9</c:v>
                </c:pt>
                <c:pt idx="8">
                  <c:v>6.1</c:v>
                </c:pt>
                <c:pt idx="9">
                  <c:v>6.8</c:v>
                </c:pt>
                <c:pt idx="10">
                  <c:v>6.4</c:v>
                </c:pt>
                <c:pt idx="11">
                  <c:v>6.7</c:v>
                </c:pt>
                <c:pt idx="12">
                  <c:v>7.6</c:v>
                </c:pt>
                <c:pt idx="13">
                  <c:v>9.3000000000000007</c:v>
                </c:pt>
                <c:pt idx="14">
                  <c:v>9.5</c:v>
                </c:pt>
                <c:pt idx="15">
                  <c:v>9.3000000000000007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Iceland</c:v>
                </c:pt>
              </c:strCache>
            </c:strRef>
          </c:tx>
          <c:spPr>
            <a:ln w="44381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2" formatCode="0.0">
                  <c:v>0.23342539167722803</c:v>
                </c:pt>
                <c:pt idx="3" formatCode="0.0">
                  <c:v>0.61475837696277424</c:v>
                </c:pt>
                <c:pt idx="4" formatCode="0.0">
                  <c:v>0.6265345050040102</c:v>
                </c:pt>
                <c:pt idx="5" formatCode="0.0">
                  <c:v>0.66338854731514163</c:v>
                </c:pt>
                <c:pt idx="6" formatCode="0.0">
                  <c:v>0.7762045865930618</c:v>
                </c:pt>
                <c:pt idx="7" formatCode="0.0">
                  <c:v>0.8843761169767822</c:v>
                </c:pt>
                <c:pt idx="8" formatCode="0.0">
                  <c:v>1.1569837118115329</c:v>
                </c:pt>
                <c:pt idx="9" formatCode="0.0">
                  <c:v>1.2052886047677591</c:v>
                </c:pt>
                <c:pt idx="10" formatCode="0.0">
                  <c:v>1.2653727152472287</c:v>
                </c:pt>
                <c:pt idx="11" formatCode="0.0">
                  <c:v>1.5062674193875831</c:v>
                </c:pt>
                <c:pt idx="12" formatCode="0.0">
                  <c:v>1.9089006951164236</c:v>
                </c:pt>
                <c:pt idx="13" formatCode="0.0">
                  <c:v>3.0073573189535825</c:v>
                </c:pt>
                <c:pt idx="14" formatCode="0.0">
                  <c:v>3.8980517845596365</c:v>
                </c:pt>
                <c:pt idx="15" formatCode="0.0">
                  <c:v>7.5312235072643903</c:v>
                </c:pt>
                <c:pt idx="16" formatCode="0.0">
                  <c:v>9.247119054609513</c:v>
                </c:pt>
              </c:numCache>
            </c:numRef>
          </c:val>
        </c:ser>
        <c:marker val="1"/>
        <c:axId val="105953152"/>
        <c:axId val="105954688"/>
      </c:lineChart>
      <c:catAx>
        <c:axId val="105953152"/>
        <c:scaling>
          <c:orientation val="minMax"/>
        </c:scaling>
        <c:axPos val="b"/>
        <c:numFmt formatCode="General" sourceLinked="1"/>
        <c:tickLblPos val="nextTo"/>
        <c:crossAx val="105954688"/>
        <c:crosses val="autoZero"/>
        <c:auto val="1"/>
        <c:lblAlgn val="ctr"/>
        <c:lblOffset val="100"/>
      </c:catAx>
      <c:valAx>
        <c:axId val="105954688"/>
        <c:scaling>
          <c:orientation val="minMax"/>
        </c:scaling>
        <c:axPos val="l"/>
        <c:majorGridlines/>
        <c:numFmt formatCode="General" sourceLinked="1"/>
        <c:tickLblPos val="nextTo"/>
        <c:crossAx val="105953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294117647058824"/>
          <c:y val="5.7026476578411422E-2"/>
          <c:w val="0.21791443850267389"/>
          <c:h val="0.14256619144602856"/>
        </c:manualLayout>
      </c:layout>
    </c:legend>
    <c:plotVisOnly val="1"/>
    <c:dispBlanksAs val="gap"/>
  </c:chart>
  <c:txPr>
    <a:bodyPr/>
    <a:lstStyle/>
    <a:p>
      <a:pPr>
        <a:defRPr sz="1797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hPercent val="75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solidFill>
          <a:prstClr val="white">
            <a:alpha val="0"/>
          </a:prstClr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prstClr val="white">
            <a:alpha val="0"/>
          </a:prstClr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9058524173028786E-2"/>
          <c:y val="5.3949903660886277E-2"/>
          <c:w val="0.76844783715013398"/>
          <c:h val="0.80539499036608864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chemeClr val="accent1"/>
            </a:solidFill>
            <a:ln w="6772">
              <a:solidFill>
                <a:schemeClr val="tx1"/>
              </a:solidFill>
              <a:prstDash val="solid"/>
            </a:ln>
          </c:spPr>
          <c:cat>
            <c:strRef>
              <c:f>Sheet1!$B$1:$G$1</c:f>
              <c:strCache>
                <c:ptCount val="6"/>
                <c:pt idx="0">
                  <c:v>2004</c:v>
                </c:pt>
                <c:pt idx="1">
                  <c:v>2005</c:v>
                </c:pt>
                <c:pt idx="2">
                  <c:v>2007</c:v>
                </c:pt>
                <c:pt idx="3">
                  <c:v>2007</c:v>
                </c:pt>
                <c:pt idx="4">
                  <c:v>2008m</c:v>
                </c:pt>
                <c:pt idx="5">
                  <c:v>2008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115.2</c:v>
                </c:pt>
                <c:pt idx="1">
                  <c:v>154.1</c:v>
                </c:pt>
                <c:pt idx="2">
                  <c:v>208</c:v>
                </c:pt>
                <c:pt idx="3">
                  <c:v>242.7</c:v>
                </c:pt>
                <c:pt idx="4">
                  <c:v>312.39999999999992</c:v>
                </c:pt>
                <c:pt idx="5">
                  <c:v>470.3</c:v>
                </c:pt>
              </c:numCache>
            </c:numRef>
          </c:val>
        </c:ser>
        <c:gapDepth val="0"/>
        <c:shape val="box"/>
        <c:axId val="97211136"/>
        <c:axId val="97212672"/>
        <c:axId val="0"/>
      </c:bar3DChart>
      <c:catAx>
        <c:axId val="97211136"/>
        <c:scaling>
          <c:orientation val="minMax"/>
        </c:scaling>
        <c:axPos val="b"/>
        <c:numFmt formatCode="General" sourceLinked="1"/>
        <c:tickLblPos val="low"/>
        <c:spPr>
          <a:ln w="16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7"/>
            </a:pPr>
            <a:endParaRPr lang="en-US"/>
          </a:p>
        </c:txPr>
        <c:crossAx val="97212672"/>
        <c:crosses val="autoZero"/>
        <c:auto val="1"/>
        <c:lblAlgn val="ctr"/>
        <c:lblOffset val="100"/>
        <c:tickLblSkip val="1"/>
        <c:tickMarkSkip val="1"/>
      </c:catAx>
      <c:valAx>
        <c:axId val="97212672"/>
        <c:scaling>
          <c:orientation val="minMax"/>
        </c:scaling>
        <c:axPos val="l"/>
        <c:majorGridlines>
          <c:spPr>
            <a:ln w="1693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noFill/>
          <a:ln w="16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7"/>
            </a:pPr>
            <a:endParaRPr lang="en-US"/>
          </a:p>
        </c:txPr>
        <c:crossAx val="97211136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</c:chart>
  <c:spPr>
    <a:gradFill flip="none" rotWithShape="1">
      <a:gsLst>
        <a:gs pos="0">
          <a:srgbClr val="F9B639">
            <a:tint val="15000"/>
            <a:satMod val="250000"/>
          </a:srgbClr>
        </a:gs>
        <a:gs pos="49000">
          <a:srgbClr val="F9B639">
            <a:tint val="50000"/>
            <a:satMod val="200000"/>
          </a:srgbClr>
        </a:gs>
        <a:gs pos="49100">
          <a:srgbClr val="F9B639">
            <a:tint val="64000"/>
            <a:satMod val="160000"/>
          </a:srgbClr>
        </a:gs>
        <a:gs pos="92000">
          <a:srgbClr val="F9B639">
            <a:tint val="50000"/>
            <a:satMod val="200000"/>
          </a:srgbClr>
        </a:gs>
        <a:gs pos="100000">
          <a:srgbClr val="F9B639">
            <a:tint val="43000"/>
            <a:satMod val="190000"/>
          </a:srgbClr>
        </a:gs>
      </a:gsLst>
      <a:path path="circle">
        <a:fillToRect r="100000" b="100000"/>
      </a:path>
      <a:tileRect l="-100000" t="-100000"/>
    </a:gradFill>
    <a:ln w="11388" cap="flat" cmpd="sng" algn="ctr">
      <a:solidFill>
        <a:schemeClr val="accent4"/>
      </a:solidFill>
      <a:prstDash val="solid"/>
    </a:ln>
    <a:effectLst>
      <a:outerShdw blurRad="50800" dist="25000" dir="5400000" rotWithShape="0">
        <a:schemeClr val="accent4">
          <a:shade val="30000"/>
          <a:satMod val="150000"/>
          <a:alpha val="38000"/>
        </a:schemeClr>
      </a:out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/>
    <c:view3D>
      <c:hPercent val="49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8930481283422481E-2"/>
          <c:y val="5.9063136456211827E-2"/>
          <c:w val="0.88636363636363635"/>
          <c:h val="0.75560081466395135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/>
            </a:solidFill>
            <a:ln w="5458">
              <a:solidFill>
                <a:schemeClr val="tx1"/>
              </a:solidFill>
              <a:prstDash val="solid"/>
            </a:ln>
          </c:spPr>
          <c:cat>
            <c:strRef>
              <c:f>Sheet1!$B$1:$V$1</c:f>
              <c:strCache>
                <c:ptCount val="2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2008m</c:v>
                </c:pt>
                <c:pt idx="20">
                  <c:v>2008</c:v>
                </c:pt>
              </c:strCache>
            </c:strRef>
          </c:cat>
          <c:val>
            <c:numRef>
              <c:f>Sheet1!$B$2:$V$2</c:f>
              <c:numCache>
                <c:formatCode>0.0</c:formatCode>
                <c:ptCount val="21"/>
                <c:pt idx="0">
                  <c:v>60.290796160361381</c:v>
                </c:pt>
                <c:pt idx="1">
                  <c:v>53.794048519668202</c:v>
                </c:pt>
                <c:pt idx="2">
                  <c:v>54.057418888971895</c:v>
                </c:pt>
                <c:pt idx="3">
                  <c:v>63.693158465045023</c:v>
                </c:pt>
                <c:pt idx="4">
                  <c:v>70.210639160920223</c:v>
                </c:pt>
                <c:pt idx="5">
                  <c:v>62.92273658485621</c:v>
                </c:pt>
                <c:pt idx="6">
                  <c:v>61.324895983154661</c:v>
                </c:pt>
                <c:pt idx="7">
                  <c:v>60.830261595170541</c:v>
                </c:pt>
                <c:pt idx="8">
                  <c:v>63.099395427133963</c:v>
                </c:pt>
                <c:pt idx="9">
                  <c:v>68.597830945651268</c:v>
                </c:pt>
                <c:pt idx="10">
                  <c:v>80.132954036929192</c:v>
                </c:pt>
                <c:pt idx="11">
                  <c:v>105.53845208827242</c:v>
                </c:pt>
                <c:pt idx="12">
                  <c:v>120.40360516289175</c:v>
                </c:pt>
                <c:pt idx="13">
                  <c:v>108.77420540143305</c:v>
                </c:pt>
                <c:pt idx="14">
                  <c:v>134.29756977708888</c:v>
                </c:pt>
                <c:pt idx="15">
                  <c:v>172.93390275910252</c:v>
                </c:pt>
                <c:pt idx="16">
                  <c:v>276.5071409990482</c:v>
                </c:pt>
                <c:pt idx="17">
                  <c:v>429.97995525252009</c:v>
                </c:pt>
                <c:pt idx="18">
                  <c:v>536.46288530406332</c:v>
                </c:pt>
                <c:pt idx="19">
                  <c:v>689.88498238402804</c:v>
                </c:pt>
                <c:pt idx="20">
                  <c:v>936</c:v>
                </c:pt>
              </c:numCache>
            </c:numRef>
          </c:val>
        </c:ser>
        <c:gapDepth val="0"/>
        <c:shape val="box"/>
        <c:axId val="97715712"/>
        <c:axId val="97717248"/>
        <c:axId val="0"/>
      </c:bar3DChart>
      <c:catAx>
        <c:axId val="97715712"/>
        <c:scaling>
          <c:orientation val="minMax"/>
        </c:scaling>
        <c:axPos val="b"/>
        <c:numFmt formatCode="General" sourceLinked="1"/>
        <c:tickLblPos val="low"/>
        <c:spPr>
          <a:ln w="1364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798" b="0" i="0" u="none" strike="noStrike" baseline="0">
                <a:solidFill>
                  <a:schemeClr val="tx1"/>
                </a:solidFill>
                <a:latin typeface="+mn-lt"/>
                <a:ea typeface="Book Antiqua"/>
                <a:cs typeface="Book Antiqua"/>
              </a:defRPr>
            </a:pPr>
            <a:endParaRPr lang="en-US"/>
          </a:p>
        </c:txPr>
        <c:crossAx val="97717248"/>
        <c:crosses val="autoZero"/>
        <c:auto val="1"/>
        <c:lblAlgn val="ctr"/>
        <c:lblOffset val="100"/>
        <c:tickLblSkip val="1"/>
        <c:tickMarkSkip val="1"/>
      </c:catAx>
      <c:valAx>
        <c:axId val="97717248"/>
        <c:scaling>
          <c:orientation val="minMax"/>
        </c:scaling>
        <c:axPos val="l"/>
        <c:majorGridlines>
          <c:spPr>
            <a:ln w="1364">
              <a:solidFill>
                <a:schemeClr val="tx1"/>
              </a:solidFill>
              <a:prstDash val="solid"/>
            </a:ln>
          </c:spPr>
        </c:majorGridlines>
        <c:numFmt formatCode="0" sourceLinked="0"/>
        <c:tickLblPos val="nextTo"/>
        <c:spPr>
          <a:ln w="13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8" b="0" i="0" u="none" strike="noStrike" baseline="0">
                <a:solidFill>
                  <a:schemeClr val="tx1"/>
                </a:solidFill>
                <a:latin typeface="+mn-lt"/>
                <a:ea typeface="Book Antiqua"/>
                <a:cs typeface="Book Antiqua"/>
              </a:defRPr>
            </a:pPr>
            <a:endParaRPr lang="en-US"/>
          </a:p>
        </c:txPr>
        <c:crossAx val="97715712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774" b="1" i="0" u="none" strike="noStrike" baseline="0">
          <a:solidFill>
            <a:schemeClr val="tx1"/>
          </a:solidFill>
          <a:latin typeface="Arial Black"/>
          <a:ea typeface="Arial Black"/>
          <a:cs typeface="Arial Black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hPercent val="75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solidFill>
          <a:prstClr val="white">
            <a:alpha val="0"/>
          </a:prstClr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prstClr val="white">
            <a:alpha val="0"/>
          </a:prstClr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9058524173028814E-2"/>
          <c:y val="5.3949903660886277E-2"/>
          <c:w val="0.76844783715013421"/>
          <c:h val="0.80539499036608864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chemeClr val="accent1"/>
            </a:solidFill>
            <a:ln w="6772">
              <a:solidFill>
                <a:schemeClr val="tx1"/>
              </a:solidFill>
              <a:prstDash val="solid"/>
            </a:ln>
          </c:spPr>
          <c:cat>
            <c:strRef>
              <c:f>Sheet1!$B$1:$G$1</c:f>
              <c:strCache>
                <c:ptCount val="6"/>
                <c:pt idx="0">
                  <c:v>2004</c:v>
                </c:pt>
                <c:pt idx="1">
                  <c:v>2005</c:v>
                </c:pt>
                <c:pt idx="2">
                  <c:v>2007</c:v>
                </c:pt>
                <c:pt idx="3">
                  <c:v>2007</c:v>
                </c:pt>
                <c:pt idx="4">
                  <c:v>2008m</c:v>
                </c:pt>
                <c:pt idx="5">
                  <c:v>2008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-68.5</c:v>
                </c:pt>
                <c:pt idx="1">
                  <c:v>-85.5</c:v>
                </c:pt>
                <c:pt idx="2">
                  <c:v>-121.9</c:v>
                </c:pt>
                <c:pt idx="3">
                  <c:v>-108.5</c:v>
                </c:pt>
                <c:pt idx="4">
                  <c:v>-160.19999999999999</c:v>
                </c:pt>
                <c:pt idx="5">
                  <c:v>-321.60000000000002</c:v>
                </c:pt>
              </c:numCache>
            </c:numRef>
          </c:val>
        </c:ser>
        <c:gapDepth val="0"/>
        <c:shape val="box"/>
        <c:axId val="98101504"/>
        <c:axId val="98103296"/>
        <c:axId val="0"/>
      </c:bar3DChart>
      <c:catAx>
        <c:axId val="98101504"/>
        <c:scaling>
          <c:orientation val="minMax"/>
        </c:scaling>
        <c:axPos val="b"/>
        <c:numFmt formatCode="General" sourceLinked="1"/>
        <c:tickLblPos val="low"/>
        <c:spPr>
          <a:ln w="16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7"/>
            </a:pPr>
            <a:endParaRPr lang="en-US"/>
          </a:p>
        </c:txPr>
        <c:crossAx val="98103296"/>
        <c:crosses val="autoZero"/>
        <c:auto val="1"/>
        <c:lblAlgn val="ctr"/>
        <c:lblOffset val="100"/>
        <c:tickLblSkip val="1"/>
        <c:tickMarkSkip val="1"/>
      </c:catAx>
      <c:valAx>
        <c:axId val="98103296"/>
        <c:scaling>
          <c:orientation val="minMax"/>
        </c:scaling>
        <c:axPos val="l"/>
        <c:majorGridlines>
          <c:spPr>
            <a:ln w="1693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noFill/>
          <a:ln w="16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7"/>
            </a:pPr>
            <a:endParaRPr lang="en-US"/>
          </a:p>
        </c:txPr>
        <c:crossAx val="98101504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</c:chart>
  <c:spPr>
    <a:gradFill rotWithShape="1">
      <a:gsLst>
        <a:gs pos="0">
          <a:schemeClr val="accent4">
            <a:tint val="15000"/>
            <a:satMod val="250000"/>
          </a:schemeClr>
        </a:gs>
        <a:gs pos="49000">
          <a:schemeClr val="accent4">
            <a:tint val="50000"/>
            <a:satMod val="200000"/>
          </a:schemeClr>
        </a:gs>
        <a:gs pos="49100">
          <a:schemeClr val="accent4">
            <a:tint val="64000"/>
            <a:satMod val="160000"/>
          </a:schemeClr>
        </a:gs>
        <a:gs pos="92000">
          <a:schemeClr val="accent4">
            <a:tint val="50000"/>
            <a:satMod val="200000"/>
          </a:schemeClr>
        </a:gs>
        <a:gs pos="100000">
          <a:schemeClr val="accent4">
            <a:tint val="43000"/>
            <a:satMod val="190000"/>
          </a:schemeClr>
        </a:gs>
      </a:gsLst>
      <a:lin ang="5400000" scaled="1"/>
    </a:gradFill>
    <a:ln w="11388" cap="flat" cmpd="sng" algn="ctr">
      <a:solidFill>
        <a:schemeClr val="accent4"/>
      </a:solidFill>
      <a:prstDash val="solid"/>
    </a:ln>
    <a:effectLst>
      <a:outerShdw blurRad="50800" dist="25000" dir="5400000" rotWithShape="0">
        <a:schemeClr val="accent4">
          <a:shade val="30000"/>
          <a:satMod val="150000"/>
          <a:alpha val="38000"/>
        </a:schemeClr>
      </a:out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/>
    <c:view3D>
      <c:depthPercent val="100"/>
      <c:rAngAx val="1"/>
    </c:view3D>
    <c:plotArea>
      <c:layout>
        <c:manualLayout>
          <c:layoutTarget val="inner"/>
          <c:xMode val="edge"/>
          <c:yMode val="edge"/>
          <c:x val="8.4224598930481329E-2"/>
          <c:y val="0.1323828920570265"/>
          <c:w val="0.88235294117647056"/>
          <c:h val="0.73319755600814673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% of short-term debt</c:v>
                </c:pt>
              </c:strCache>
            </c:strRef>
          </c:tx>
          <c:cat>
            <c:strRef>
              <c:f>Sheet1!$A$2:$A$22</c:f>
              <c:strCache>
                <c:ptCount val="2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2008m</c:v>
                </c:pt>
                <c:pt idx="20">
                  <c:v>2008</c:v>
                </c:pt>
              </c:strCache>
            </c:strRef>
          </c:cat>
          <c:val>
            <c:numRef>
              <c:f>Sheet1!$B$2:$B$22</c:f>
              <c:numCache>
                <c:formatCode>0.0</c:formatCode>
                <c:ptCount val="21"/>
                <c:pt idx="0">
                  <c:v>77.519379844961222</c:v>
                </c:pt>
                <c:pt idx="1">
                  <c:v>102.0408163265306</c:v>
                </c:pt>
                <c:pt idx="2">
                  <c:v>102.0408163265306</c:v>
                </c:pt>
                <c:pt idx="3">
                  <c:v>119.04761904761908</c:v>
                </c:pt>
                <c:pt idx="4">
                  <c:v>121.95121951219512</c:v>
                </c:pt>
                <c:pt idx="5">
                  <c:v>90.909090909090907</c:v>
                </c:pt>
                <c:pt idx="6">
                  <c:v>72.463768115942031</c:v>
                </c:pt>
                <c:pt idx="7">
                  <c:v>81.300813008130092</c:v>
                </c:pt>
                <c:pt idx="8">
                  <c:v>52.910052910052912</c:v>
                </c:pt>
                <c:pt idx="9">
                  <c:v>56.17977528089888</c:v>
                </c:pt>
                <c:pt idx="10">
                  <c:v>65.359477124182973</c:v>
                </c:pt>
                <c:pt idx="11">
                  <c:v>39.215686274509814</c:v>
                </c:pt>
                <c:pt idx="12">
                  <c:v>39.215686274509814</c:v>
                </c:pt>
                <c:pt idx="13">
                  <c:v>26.881720430107521</c:v>
                </c:pt>
                <c:pt idx="14">
                  <c:v>39.682539682539691</c:v>
                </c:pt>
                <c:pt idx="15">
                  <c:v>36.900369003690024</c:v>
                </c:pt>
                <c:pt idx="16">
                  <c:v>20.876826722338205</c:v>
                </c:pt>
                <c:pt idx="17">
                  <c:v>21.413276231263378</c:v>
                </c:pt>
                <c:pt idx="18">
                  <c:v>6.666666666666667</c:v>
                </c:pt>
                <c:pt idx="19">
                  <c:v>5.9523809523809517</c:v>
                </c:pt>
                <c:pt idx="20">
                  <c:v>9.1</c:v>
                </c:pt>
              </c:numCache>
            </c:numRef>
          </c:val>
        </c:ser>
        <c:shape val="box"/>
        <c:axId val="98593024"/>
        <c:axId val="106345216"/>
        <c:axId val="0"/>
      </c:bar3DChart>
      <c:catAx>
        <c:axId val="98593024"/>
        <c:scaling>
          <c:orientation val="minMax"/>
        </c:scaling>
        <c:axPos val="b"/>
        <c:numFmt formatCode="General" sourceLinked="1"/>
        <c:tickLblPos val="nextTo"/>
        <c:txPr>
          <a:bodyPr rot="-2700000"/>
          <a:lstStyle/>
          <a:p>
            <a:pPr>
              <a:defRPr sz="1197"/>
            </a:pPr>
            <a:endParaRPr lang="en-US"/>
          </a:p>
        </c:txPr>
        <c:crossAx val="106345216"/>
        <c:crosses val="autoZero"/>
        <c:auto val="1"/>
        <c:lblAlgn val="ctr"/>
        <c:lblOffset val="100"/>
        <c:tickLblSkip val="1"/>
      </c:catAx>
      <c:valAx>
        <c:axId val="106345216"/>
        <c:scaling>
          <c:orientation val="minMax"/>
        </c:scaling>
        <c:axPos val="l"/>
        <c:majorGridlines/>
        <c:numFmt formatCode="0" sourceLinked="0"/>
        <c:tickLblPos val="nextTo"/>
        <c:crossAx val="98593024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</c:chart>
  <c:txPr>
    <a:bodyPr/>
    <a:lstStyle/>
    <a:p>
      <a:pPr>
        <a:defRPr sz="1797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'sedlabanki_is 1 '!$A$185:$A$434</c:f>
              <c:numCache>
                <c:formatCode>d/m/yyyy</c:formatCode>
                <c:ptCount val="250"/>
                <c:pt idx="0">
                  <c:v>39351</c:v>
                </c:pt>
                <c:pt idx="1">
                  <c:v>39352</c:v>
                </c:pt>
                <c:pt idx="2">
                  <c:v>39353</c:v>
                </c:pt>
                <c:pt idx="3">
                  <c:v>39356</c:v>
                </c:pt>
                <c:pt idx="4">
                  <c:v>39357</c:v>
                </c:pt>
                <c:pt idx="5">
                  <c:v>39358</c:v>
                </c:pt>
                <c:pt idx="6">
                  <c:v>39359</c:v>
                </c:pt>
                <c:pt idx="7">
                  <c:v>39360</c:v>
                </c:pt>
                <c:pt idx="8">
                  <c:v>39363</c:v>
                </c:pt>
                <c:pt idx="9">
                  <c:v>39364</c:v>
                </c:pt>
                <c:pt idx="10">
                  <c:v>39365</c:v>
                </c:pt>
                <c:pt idx="11">
                  <c:v>39366</c:v>
                </c:pt>
                <c:pt idx="12">
                  <c:v>39367</c:v>
                </c:pt>
                <c:pt idx="13">
                  <c:v>39370</c:v>
                </c:pt>
                <c:pt idx="14">
                  <c:v>39371</c:v>
                </c:pt>
                <c:pt idx="15">
                  <c:v>39372</c:v>
                </c:pt>
                <c:pt idx="16">
                  <c:v>39373</c:v>
                </c:pt>
                <c:pt idx="17">
                  <c:v>39374</c:v>
                </c:pt>
                <c:pt idx="18">
                  <c:v>39377</c:v>
                </c:pt>
                <c:pt idx="19">
                  <c:v>39378</c:v>
                </c:pt>
                <c:pt idx="20">
                  <c:v>39379</c:v>
                </c:pt>
                <c:pt idx="21">
                  <c:v>39380</c:v>
                </c:pt>
                <c:pt idx="22">
                  <c:v>39381</c:v>
                </c:pt>
                <c:pt idx="23">
                  <c:v>39384</c:v>
                </c:pt>
                <c:pt idx="24">
                  <c:v>39385</c:v>
                </c:pt>
                <c:pt idx="25">
                  <c:v>39386</c:v>
                </c:pt>
                <c:pt idx="26">
                  <c:v>39387</c:v>
                </c:pt>
                <c:pt idx="27">
                  <c:v>39388</c:v>
                </c:pt>
                <c:pt idx="28">
                  <c:v>39391</c:v>
                </c:pt>
                <c:pt idx="29">
                  <c:v>39392</c:v>
                </c:pt>
                <c:pt idx="30">
                  <c:v>39393</c:v>
                </c:pt>
                <c:pt idx="31">
                  <c:v>39394</c:v>
                </c:pt>
                <c:pt idx="32">
                  <c:v>39395</c:v>
                </c:pt>
                <c:pt idx="33">
                  <c:v>39398</c:v>
                </c:pt>
                <c:pt idx="34">
                  <c:v>39399</c:v>
                </c:pt>
                <c:pt idx="35">
                  <c:v>39400</c:v>
                </c:pt>
                <c:pt idx="36">
                  <c:v>39401</c:v>
                </c:pt>
                <c:pt idx="37">
                  <c:v>39402</c:v>
                </c:pt>
                <c:pt idx="38">
                  <c:v>39405</c:v>
                </c:pt>
                <c:pt idx="39">
                  <c:v>39406</c:v>
                </c:pt>
                <c:pt idx="40">
                  <c:v>39407</c:v>
                </c:pt>
                <c:pt idx="41">
                  <c:v>39408</c:v>
                </c:pt>
                <c:pt idx="42">
                  <c:v>39409</c:v>
                </c:pt>
                <c:pt idx="43">
                  <c:v>39412</c:v>
                </c:pt>
                <c:pt idx="44">
                  <c:v>39413</c:v>
                </c:pt>
                <c:pt idx="45">
                  <c:v>39414</c:v>
                </c:pt>
                <c:pt idx="46">
                  <c:v>39415</c:v>
                </c:pt>
                <c:pt idx="47">
                  <c:v>39416</c:v>
                </c:pt>
                <c:pt idx="48">
                  <c:v>39419</c:v>
                </c:pt>
                <c:pt idx="49">
                  <c:v>39420</c:v>
                </c:pt>
                <c:pt idx="50">
                  <c:v>39421</c:v>
                </c:pt>
                <c:pt idx="51">
                  <c:v>39422</c:v>
                </c:pt>
                <c:pt idx="52">
                  <c:v>39423</c:v>
                </c:pt>
                <c:pt idx="53">
                  <c:v>39426</c:v>
                </c:pt>
                <c:pt idx="54">
                  <c:v>39427</c:v>
                </c:pt>
                <c:pt idx="55">
                  <c:v>39428</c:v>
                </c:pt>
                <c:pt idx="56">
                  <c:v>39429</c:v>
                </c:pt>
                <c:pt idx="57">
                  <c:v>39430</c:v>
                </c:pt>
                <c:pt idx="58">
                  <c:v>39433</c:v>
                </c:pt>
                <c:pt idx="59">
                  <c:v>39434</c:v>
                </c:pt>
                <c:pt idx="60">
                  <c:v>39435</c:v>
                </c:pt>
                <c:pt idx="61">
                  <c:v>39436</c:v>
                </c:pt>
                <c:pt idx="62">
                  <c:v>39437</c:v>
                </c:pt>
                <c:pt idx="63">
                  <c:v>39443</c:v>
                </c:pt>
                <c:pt idx="64">
                  <c:v>39444</c:v>
                </c:pt>
                <c:pt idx="65">
                  <c:v>39447</c:v>
                </c:pt>
                <c:pt idx="66">
                  <c:v>39450</c:v>
                </c:pt>
                <c:pt idx="67">
                  <c:v>39451</c:v>
                </c:pt>
                <c:pt idx="68">
                  <c:v>39454</c:v>
                </c:pt>
                <c:pt idx="69">
                  <c:v>39455</c:v>
                </c:pt>
                <c:pt idx="70">
                  <c:v>39456</c:v>
                </c:pt>
                <c:pt idx="71">
                  <c:v>39457</c:v>
                </c:pt>
                <c:pt idx="72">
                  <c:v>39458</c:v>
                </c:pt>
                <c:pt idx="73">
                  <c:v>39461</c:v>
                </c:pt>
                <c:pt idx="74">
                  <c:v>39462</c:v>
                </c:pt>
                <c:pt idx="75">
                  <c:v>39463</c:v>
                </c:pt>
                <c:pt idx="76">
                  <c:v>39464</c:v>
                </c:pt>
                <c:pt idx="77">
                  <c:v>39465</c:v>
                </c:pt>
                <c:pt idx="78">
                  <c:v>39468</c:v>
                </c:pt>
                <c:pt idx="79">
                  <c:v>39469</c:v>
                </c:pt>
                <c:pt idx="80">
                  <c:v>39470</c:v>
                </c:pt>
                <c:pt idx="81">
                  <c:v>39471</c:v>
                </c:pt>
                <c:pt idx="82">
                  <c:v>39472</c:v>
                </c:pt>
                <c:pt idx="83">
                  <c:v>39475</c:v>
                </c:pt>
                <c:pt idx="84">
                  <c:v>39476</c:v>
                </c:pt>
                <c:pt idx="85">
                  <c:v>39477</c:v>
                </c:pt>
                <c:pt idx="86">
                  <c:v>39478</c:v>
                </c:pt>
                <c:pt idx="87">
                  <c:v>39479</c:v>
                </c:pt>
                <c:pt idx="88">
                  <c:v>39482</c:v>
                </c:pt>
                <c:pt idx="89">
                  <c:v>39483</c:v>
                </c:pt>
                <c:pt idx="90">
                  <c:v>39484</c:v>
                </c:pt>
                <c:pt idx="91">
                  <c:v>39485</c:v>
                </c:pt>
                <c:pt idx="92">
                  <c:v>39486</c:v>
                </c:pt>
                <c:pt idx="93">
                  <c:v>39489</c:v>
                </c:pt>
                <c:pt idx="94">
                  <c:v>39490</c:v>
                </c:pt>
                <c:pt idx="95">
                  <c:v>39491</c:v>
                </c:pt>
                <c:pt idx="96">
                  <c:v>39492</c:v>
                </c:pt>
                <c:pt idx="97">
                  <c:v>39493</c:v>
                </c:pt>
                <c:pt idx="98">
                  <c:v>39496</c:v>
                </c:pt>
                <c:pt idx="99">
                  <c:v>39497</c:v>
                </c:pt>
                <c:pt idx="100">
                  <c:v>39498</c:v>
                </c:pt>
                <c:pt idx="101">
                  <c:v>39499</c:v>
                </c:pt>
                <c:pt idx="102">
                  <c:v>39500</c:v>
                </c:pt>
                <c:pt idx="103">
                  <c:v>39503</c:v>
                </c:pt>
                <c:pt idx="104">
                  <c:v>39504</c:v>
                </c:pt>
                <c:pt idx="105">
                  <c:v>39505</c:v>
                </c:pt>
                <c:pt idx="106">
                  <c:v>39506</c:v>
                </c:pt>
                <c:pt idx="107">
                  <c:v>39507</c:v>
                </c:pt>
                <c:pt idx="108">
                  <c:v>39510</c:v>
                </c:pt>
                <c:pt idx="109">
                  <c:v>39511</c:v>
                </c:pt>
                <c:pt idx="110">
                  <c:v>39512</c:v>
                </c:pt>
                <c:pt idx="111">
                  <c:v>39513</c:v>
                </c:pt>
                <c:pt idx="112">
                  <c:v>39514</c:v>
                </c:pt>
                <c:pt idx="113">
                  <c:v>39517</c:v>
                </c:pt>
                <c:pt idx="114">
                  <c:v>39518</c:v>
                </c:pt>
                <c:pt idx="115">
                  <c:v>39519</c:v>
                </c:pt>
                <c:pt idx="116">
                  <c:v>39520</c:v>
                </c:pt>
                <c:pt idx="117">
                  <c:v>39521</c:v>
                </c:pt>
                <c:pt idx="118">
                  <c:v>39524</c:v>
                </c:pt>
                <c:pt idx="119">
                  <c:v>39525</c:v>
                </c:pt>
                <c:pt idx="120">
                  <c:v>39526</c:v>
                </c:pt>
                <c:pt idx="121">
                  <c:v>39532</c:v>
                </c:pt>
                <c:pt idx="122">
                  <c:v>39533</c:v>
                </c:pt>
                <c:pt idx="123">
                  <c:v>39534</c:v>
                </c:pt>
                <c:pt idx="124">
                  <c:v>39535</c:v>
                </c:pt>
                <c:pt idx="125">
                  <c:v>39538</c:v>
                </c:pt>
                <c:pt idx="126">
                  <c:v>39539</c:v>
                </c:pt>
                <c:pt idx="127">
                  <c:v>39540</c:v>
                </c:pt>
                <c:pt idx="128">
                  <c:v>39541</c:v>
                </c:pt>
                <c:pt idx="129">
                  <c:v>39542</c:v>
                </c:pt>
                <c:pt idx="130">
                  <c:v>39545</c:v>
                </c:pt>
                <c:pt idx="131">
                  <c:v>39546</c:v>
                </c:pt>
                <c:pt idx="132">
                  <c:v>39547</c:v>
                </c:pt>
                <c:pt idx="133">
                  <c:v>39548</c:v>
                </c:pt>
                <c:pt idx="134">
                  <c:v>39549</c:v>
                </c:pt>
                <c:pt idx="135">
                  <c:v>39552</c:v>
                </c:pt>
                <c:pt idx="136">
                  <c:v>39553</c:v>
                </c:pt>
                <c:pt idx="137">
                  <c:v>39554</c:v>
                </c:pt>
                <c:pt idx="138">
                  <c:v>39555</c:v>
                </c:pt>
                <c:pt idx="139">
                  <c:v>39556</c:v>
                </c:pt>
                <c:pt idx="140">
                  <c:v>39559</c:v>
                </c:pt>
                <c:pt idx="141">
                  <c:v>39560</c:v>
                </c:pt>
                <c:pt idx="142">
                  <c:v>39561</c:v>
                </c:pt>
                <c:pt idx="143">
                  <c:v>39563</c:v>
                </c:pt>
                <c:pt idx="144">
                  <c:v>39566</c:v>
                </c:pt>
                <c:pt idx="145">
                  <c:v>39567</c:v>
                </c:pt>
                <c:pt idx="146">
                  <c:v>39568</c:v>
                </c:pt>
                <c:pt idx="147">
                  <c:v>39570</c:v>
                </c:pt>
                <c:pt idx="148">
                  <c:v>39573</c:v>
                </c:pt>
                <c:pt idx="149">
                  <c:v>39574</c:v>
                </c:pt>
                <c:pt idx="150">
                  <c:v>39575</c:v>
                </c:pt>
                <c:pt idx="151">
                  <c:v>39576</c:v>
                </c:pt>
                <c:pt idx="152">
                  <c:v>39577</c:v>
                </c:pt>
                <c:pt idx="153">
                  <c:v>39581</c:v>
                </c:pt>
                <c:pt idx="154">
                  <c:v>39582</c:v>
                </c:pt>
                <c:pt idx="155">
                  <c:v>39583</c:v>
                </c:pt>
                <c:pt idx="156">
                  <c:v>39584</c:v>
                </c:pt>
                <c:pt idx="157">
                  <c:v>39587</c:v>
                </c:pt>
                <c:pt idx="158">
                  <c:v>39588</c:v>
                </c:pt>
                <c:pt idx="159">
                  <c:v>39589</c:v>
                </c:pt>
                <c:pt idx="160">
                  <c:v>39590</c:v>
                </c:pt>
                <c:pt idx="161">
                  <c:v>39591</c:v>
                </c:pt>
                <c:pt idx="162">
                  <c:v>39594</c:v>
                </c:pt>
                <c:pt idx="163">
                  <c:v>39595</c:v>
                </c:pt>
                <c:pt idx="164">
                  <c:v>39596</c:v>
                </c:pt>
                <c:pt idx="165">
                  <c:v>39597</c:v>
                </c:pt>
                <c:pt idx="166">
                  <c:v>39598</c:v>
                </c:pt>
                <c:pt idx="167">
                  <c:v>39601</c:v>
                </c:pt>
                <c:pt idx="168">
                  <c:v>39602</c:v>
                </c:pt>
                <c:pt idx="169">
                  <c:v>39603</c:v>
                </c:pt>
                <c:pt idx="170">
                  <c:v>39604</c:v>
                </c:pt>
                <c:pt idx="171">
                  <c:v>39605</c:v>
                </c:pt>
                <c:pt idx="172">
                  <c:v>39608</c:v>
                </c:pt>
                <c:pt idx="173">
                  <c:v>39609</c:v>
                </c:pt>
                <c:pt idx="174">
                  <c:v>39610</c:v>
                </c:pt>
                <c:pt idx="175">
                  <c:v>39611</c:v>
                </c:pt>
                <c:pt idx="176">
                  <c:v>39612</c:v>
                </c:pt>
                <c:pt idx="177">
                  <c:v>39615</c:v>
                </c:pt>
                <c:pt idx="178">
                  <c:v>39617</c:v>
                </c:pt>
                <c:pt idx="179">
                  <c:v>39618</c:v>
                </c:pt>
                <c:pt idx="180">
                  <c:v>39619</c:v>
                </c:pt>
                <c:pt idx="181">
                  <c:v>39622</c:v>
                </c:pt>
                <c:pt idx="182">
                  <c:v>39623</c:v>
                </c:pt>
                <c:pt idx="183">
                  <c:v>39624</c:v>
                </c:pt>
                <c:pt idx="184">
                  <c:v>39625</c:v>
                </c:pt>
                <c:pt idx="185">
                  <c:v>39626</c:v>
                </c:pt>
                <c:pt idx="186">
                  <c:v>39629</c:v>
                </c:pt>
                <c:pt idx="187">
                  <c:v>39630</c:v>
                </c:pt>
                <c:pt idx="188">
                  <c:v>39631</c:v>
                </c:pt>
                <c:pt idx="189">
                  <c:v>39632</c:v>
                </c:pt>
                <c:pt idx="190">
                  <c:v>39633</c:v>
                </c:pt>
                <c:pt idx="191">
                  <c:v>39636</c:v>
                </c:pt>
                <c:pt idx="192">
                  <c:v>39637</c:v>
                </c:pt>
                <c:pt idx="193">
                  <c:v>39638</c:v>
                </c:pt>
                <c:pt idx="194">
                  <c:v>39639</c:v>
                </c:pt>
                <c:pt idx="195">
                  <c:v>39640</c:v>
                </c:pt>
                <c:pt idx="196">
                  <c:v>39643</c:v>
                </c:pt>
                <c:pt idx="197">
                  <c:v>39644</c:v>
                </c:pt>
                <c:pt idx="198">
                  <c:v>39645</c:v>
                </c:pt>
                <c:pt idx="199">
                  <c:v>39646</c:v>
                </c:pt>
                <c:pt idx="200">
                  <c:v>39647</c:v>
                </c:pt>
                <c:pt idx="201">
                  <c:v>39650</c:v>
                </c:pt>
                <c:pt idx="202">
                  <c:v>39651</c:v>
                </c:pt>
                <c:pt idx="203">
                  <c:v>39652</c:v>
                </c:pt>
                <c:pt idx="204">
                  <c:v>39653</c:v>
                </c:pt>
                <c:pt idx="205">
                  <c:v>39654</c:v>
                </c:pt>
                <c:pt idx="206">
                  <c:v>39657</c:v>
                </c:pt>
                <c:pt idx="207">
                  <c:v>39658</c:v>
                </c:pt>
                <c:pt idx="208">
                  <c:v>39659</c:v>
                </c:pt>
                <c:pt idx="209">
                  <c:v>39660</c:v>
                </c:pt>
                <c:pt idx="210">
                  <c:v>39661</c:v>
                </c:pt>
                <c:pt idx="211">
                  <c:v>39665</c:v>
                </c:pt>
                <c:pt idx="212">
                  <c:v>39666</c:v>
                </c:pt>
                <c:pt idx="213">
                  <c:v>39667</c:v>
                </c:pt>
                <c:pt idx="214">
                  <c:v>39668</c:v>
                </c:pt>
                <c:pt idx="215">
                  <c:v>39671</c:v>
                </c:pt>
                <c:pt idx="216">
                  <c:v>39672</c:v>
                </c:pt>
                <c:pt idx="217">
                  <c:v>39673</c:v>
                </c:pt>
                <c:pt idx="218">
                  <c:v>39674</c:v>
                </c:pt>
                <c:pt idx="219">
                  <c:v>39675</c:v>
                </c:pt>
                <c:pt idx="220">
                  <c:v>39678</c:v>
                </c:pt>
                <c:pt idx="221">
                  <c:v>39679</c:v>
                </c:pt>
                <c:pt idx="222">
                  <c:v>39680</c:v>
                </c:pt>
                <c:pt idx="223">
                  <c:v>39681</c:v>
                </c:pt>
                <c:pt idx="224">
                  <c:v>39682</c:v>
                </c:pt>
                <c:pt idx="225">
                  <c:v>39685</c:v>
                </c:pt>
                <c:pt idx="226">
                  <c:v>39686</c:v>
                </c:pt>
                <c:pt idx="227">
                  <c:v>39687</c:v>
                </c:pt>
                <c:pt idx="228">
                  <c:v>39688</c:v>
                </c:pt>
                <c:pt idx="229">
                  <c:v>39689</c:v>
                </c:pt>
                <c:pt idx="230">
                  <c:v>39692</c:v>
                </c:pt>
                <c:pt idx="231">
                  <c:v>39693</c:v>
                </c:pt>
                <c:pt idx="232">
                  <c:v>39694</c:v>
                </c:pt>
                <c:pt idx="233">
                  <c:v>39695</c:v>
                </c:pt>
                <c:pt idx="234">
                  <c:v>39696</c:v>
                </c:pt>
                <c:pt idx="235">
                  <c:v>39699</c:v>
                </c:pt>
                <c:pt idx="236">
                  <c:v>39700</c:v>
                </c:pt>
                <c:pt idx="237">
                  <c:v>39701</c:v>
                </c:pt>
                <c:pt idx="238">
                  <c:v>39702</c:v>
                </c:pt>
                <c:pt idx="239">
                  <c:v>39703</c:v>
                </c:pt>
                <c:pt idx="240">
                  <c:v>39706</c:v>
                </c:pt>
                <c:pt idx="241">
                  <c:v>39707</c:v>
                </c:pt>
                <c:pt idx="242">
                  <c:v>39708</c:v>
                </c:pt>
                <c:pt idx="243">
                  <c:v>39709</c:v>
                </c:pt>
                <c:pt idx="244">
                  <c:v>39710</c:v>
                </c:pt>
                <c:pt idx="245">
                  <c:v>39713</c:v>
                </c:pt>
                <c:pt idx="246">
                  <c:v>39714</c:v>
                </c:pt>
                <c:pt idx="247">
                  <c:v>39715</c:v>
                </c:pt>
                <c:pt idx="248">
                  <c:v>39716</c:v>
                </c:pt>
                <c:pt idx="249">
                  <c:v>39717</c:v>
                </c:pt>
              </c:numCache>
            </c:numRef>
          </c:cat>
          <c:val>
            <c:numRef>
              <c:f>'sedlabanki_is 1 '!$B$185:$B$434</c:f>
              <c:numCache>
                <c:formatCode>#,##0.0######</c:formatCode>
                <c:ptCount val="250"/>
                <c:pt idx="0">
                  <c:v>62.09</c:v>
                </c:pt>
                <c:pt idx="1">
                  <c:v>61.690000000000012</c:v>
                </c:pt>
                <c:pt idx="2">
                  <c:v>61.879999999999995</c:v>
                </c:pt>
                <c:pt idx="3">
                  <c:v>61.620000000000012</c:v>
                </c:pt>
                <c:pt idx="4">
                  <c:v>61.75</c:v>
                </c:pt>
                <c:pt idx="5">
                  <c:v>61.56</c:v>
                </c:pt>
                <c:pt idx="6">
                  <c:v>61.43</c:v>
                </c:pt>
                <c:pt idx="7">
                  <c:v>61.14</c:v>
                </c:pt>
                <c:pt idx="8">
                  <c:v>60.92</c:v>
                </c:pt>
                <c:pt idx="9">
                  <c:v>60.809999999999995</c:v>
                </c:pt>
                <c:pt idx="10">
                  <c:v>60.4</c:v>
                </c:pt>
                <c:pt idx="11">
                  <c:v>59.97</c:v>
                </c:pt>
                <c:pt idx="12">
                  <c:v>60.190000000000012</c:v>
                </c:pt>
                <c:pt idx="13">
                  <c:v>59.97</c:v>
                </c:pt>
                <c:pt idx="14">
                  <c:v>60.9</c:v>
                </c:pt>
                <c:pt idx="15">
                  <c:v>60.57</c:v>
                </c:pt>
                <c:pt idx="16">
                  <c:v>59.91</c:v>
                </c:pt>
                <c:pt idx="17">
                  <c:v>59.83</c:v>
                </c:pt>
                <c:pt idx="18">
                  <c:v>61.42</c:v>
                </c:pt>
                <c:pt idx="19">
                  <c:v>60.61</c:v>
                </c:pt>
                <c:pt idx="20">
                  <c:v>60.82</c:v>
                </c:pt>
                <c:pt idx="21">
                  <c:v>60.75</c:v>
                </c:pt>
                <c:pt idx="22">
                  <c:v>60.53</c:v>
                </c:pt>
                <c:pt idx="23">
                  <c:v>60.309999999999995</c:v>
                </c:pt>
                <c:pt idx="24">
                  <c:v>60.43</c:v>
                </c:pt>
                <c:pt idx="25">
                  <c:v>59.92</c:v>
                </c:pt>
                <c:pt idx="26">
                  <c:v>58.790000000000013</c:v>
                </c:pt>
                <c:pt idx="27">
                  <c:v>58.99</c:v>
                </c:pt>
                <c:pt idx="28">
                  <c:v>59.190000000000012</c:v>
                </c:pt>
                <c:pt idx="29">
                  <c:v>58.790000000000013</c:v>
                </c:pt>
                <c:pt idx="30">
                  <c:v>58.5</c:v>
                </c:pt>
                <c:pt idx="31">
                  <c:v>60.07</c:v>
                </c:pt>
                <c:pt idx="32">
                  <c:v>59.92</c:v>
                </c:pt>
                <c:pt idx="33">
                  <c:v>60.61</c:v>
                </c:pt>
                <c:pt idx="34">
                  <c:v>60.620000000000012</c:v>
                </c:pt>
                <c:pt idx="35">
                  <c:v>59.54</c:v>
                </c:pt>
                <c:pt idx="36">
                  <c:v>60.59</c:v>
                </c:pt>
                <c:pt idx="37">
                  <c:v>61.14</c:v>
                </c:pt>
                <c:pt idx="38">
                  <c:v>60.9</c:v>
                </c:pt>
                <c:pt idx="39">
                  <c:v>61.55</c:v>
                </c:pt>
                <c:pt idx="40">
                  <c:v>62.43</c:v>
                </c:pt>
                <c:pt idx="41">
                  <c:v>62.54</c:v>
                </c:pt>
                <c:pt idx="42">
                  <c:v>62.730000000000011</c:v>
                </c:pt>
                <c:pt idx="43">
                  <c:v>62.349999999999994</c:v>
                </c:pt>
                <c:pt idx="44">
                  <c:v>62.849999999999994</c:v>
                </c:pt>
                <c:pt idx="45">
                  <c:v>62.849999999999994</c:v>
                </c:pt>
                <c:pt idx="46">
                  <c:v>61.349999999999994</c:v>
                </c:pt>
                <c:pt idx="47">
                  <c:v>60.949999999999996</c:v>
                </c:pt>
                <c:pt idx="48">
                  <c:v>61.620000000000012</c:v>
                </c:pt>
                <c:pt idx="49">
                  <c:v>61.78</c:v>
                </c:pt>
                <c:pt idx="50">
                  <c:v>62.230000000000011</c:v>
                </c:pt>
                <c:pt idx="51">
                  <c:v>61.65</c:v>
                </c:pt>
                <c:pt idx="52">
                  <c:v>61.65</c:v>
                </c:pt>
                <c:pt idx="53">
                  <c:v>61.56</c:v>
                </c:pt>
                <c:pt idx="54">
                  <c:v>61.24</c:v>
                </c:pt>
                <c:pt idx="55">
                  <c:v>61.190000000000012</c:v>
                </c:pt>
                <c:pt idx="56">
                  <c:v>60.83</c:v>
                </c:pt>
                <c:pt idx="57">
                  <c:v>62.15</c:v>
                </c:pt>
                <c:pt idx="58">
                  <c:v>63.690000000000012</c:v>
                </c:pt>
                <c:pt idx="59">
                  <c:v>63.03</c:v>
                </c:pt>
                <c:pt idx="60">
                  <c:v>63.290000000000013</c:v>
                </c:pt>
                <c:pt idx="61">
                  <c:v>63.61</c:v>
                </c:pt>
                <c:pt idx="62">
                  <c:v>63.790000000000013</c:v>
                </c:pt>
                <c:pt idx="63">
                  <c:v>63.21</c:v>
                </c:pt>
                <c:pt idx="64">
                  <c:v>62.02</c:v>
                </c:pt>
                <c:pt idx="65">
                  <c:v>62</c:v>
                </c:pt>
                <c:pt idx="66">
                  <c:v>62.64</c:v>
                </c:pt>
                <c:pt idx="67">
                  <c:v>61.49</c:v>
                </c:pt>
                <c:pt idx="68">
                  <c:v>61.98</c:v>
                </c:pt>
                <c:pt idx="69">
                  <c:v>61.92</c:v>
                </c:pt>
                <c:pt idx="70">
                  <c:v>62.92</c:v>
                </c:pt>
                <c:pt idx="71">
                  <c:v>62.63</c:v>
                </c:pt>
                <c:pt idx="72">
                  <c:v>62.879999999999995</c:v>
                </c:pt>
                <c:pt idx="73">
                  <c:v>63.74</c:v>
                </c:pt>
                <c:pt idx="74">
                  <c:v>64.010000000000005</c:v>
                </c:pt>
                <c:pt idx="75">
                  <c:v>65.169999999999987</c:v>
                </c:pt>
                <c:pt idx="76">
                  <c:v>65.48</c:v>
                </c:pt>
                <c:pt idx="77">
                  <c:v>65.260000000000005</c:v>
                </c:pt>
                <c:pt idx="78">
                  <c:v>66.03</c:v>
                </c:pt>
                <c:pt idx="79">
                  <c:v>67.11</c:v>
                </c:pt>
                <c:pt idx="80">
                  <c:v>66.42</c:v>
                </c:pt>
                <c:pt idx="81">
                  <c:v>66.510000000000005</c:v>
                </c:pt>
                <c:pt idx="82">
                  <c:v>65.099999999999994</c:v>
                </c:pt>
                <c:pt idx="83">
                  <c:v>65.13</c:v>
                </c:pt>
                <c:pt idx="84">
                  <c:v>64.59</c:v>
                </c:pt>
                <c:pt idx="85">
                  <c:v>64.33</c:v>
                </c:pt>
                <c:pt idx="86">
                  <c:v>65.040000000000006</c:v>
                </c:pt>
                <c:pt idx="87">
                  <c:v>64.669999999999987</c:v>
                </c:pt>
                <c:pt idx="88">
                  <c:v>64.669999999999987</c:v>
                </c:pt>
                <c:pt idx="89">
                  <c:v>65.23</c:v>
                </c:pt>
                <c:pt idx="90">
                  <c:v>65.989999999999995</c:v>
                </c:pt>
                <c:pt idx="91">
                  <c:v>66.77</c:v>
                </c:pt>
                <c:pt idx="92">
                  <c:v>67.55</c:v>
                </c:pt>
                <c:pt idx="93">
                  <c:v>68.34</c:v>
                </c:pt>
                <c:pt idx="94">
                  <c:v>68.53</c:v>
                </c:pt>
                <c:pt idx="95">
                  <c:v>67.13</c:v>
                </c:pt>
                <c:pt idx="96">
                  <c:v>66.819999999999993</c:v>
                </c:pt>
                <c:pt idx="97">
                  <c:v>66.739999999999995</c:v>
                </c:pt>
                <c:pt idx="98">
                  <c:v>66.86999999999999</c:v>
                </c:pt>
                <c:pt idx="99">
                  <c:v>66.739999999999995</c:v>
                </c:pt>
                <c:pt idx="100">
                  <c:v>67.069999999999993</c:v>
                </c:pt>
                <c:pt idx="101">
                  <c:v>67.08</c:v>
                </c:pt>
                <c:pt idx="102">
                  <c:v>66.92</c:v>
                </c:pt>
                <c:pt idx="103">
                  <c:v>66.63</c:v>
                </c:pt>
                <c:pt idx="104">
                  <c:v>65.98</c:v>
                </c:pt>
                <c:pt idx="105">
                  <c:v>65.36999999999999</c:v>
                </c:pt>
                <c:pt idx="106">
                  <c:v>65.459999999999994</c:v>
                </c:pt>
                <c:pt idx="107">
                  <c:v>65.63</c:v>
                </c:pt>
                <c:pt idx="108">
                  <c:v>66.45</c:v>
                </c:pt>
                <c:pt idx="109">
                  <c:v>66.16</c:v>
                </c:pt>
                <c:pt idx="110">
                  <c:v>66.22</c:v>
                </c:pt>
                <c:pt idx="111">
                  <c:v>66.260000000000005</c:v>
                </c:pt>
                <c:pt idx="112">
                  <c:v>67.989999999999995</c:v>
                </c:pt>
                <c:pt idx="113">
                  <c:v>68.410000000000025</c:v>
                </c:pt>
                <c:pt idx="114">
                  <c:v>68.02</c:v>
                </c:pt>
                <c:pt idx="115">
                  <c:v>68.19</c:v>
                </c:pt>
                <c:pt idx="116">
                  <c:v>70.25</c:v>
                </c:pt>
                <c:pt idx="117">
                  <c:v>69.95</c:v>
                </c:pt>
                <c:pt idx="118">
                  <c:v>75.06</c:v>
                </c:pt>
                <c:pt idx="119">
                  <c:v>77.599999999999994</c:v>
                </c:pt>
                <c:pt idx="120">
                  <c:v>77.84</c:v>
                </c:pt>
                <c:pt idx="121">
                  <c:v>74.88</c:v>
                </c:pt>
                <c:pt idx="122">
                  <c:v>76.58</c:v>
                </c:pt>
                <c:pt idx="123">
                  <c:v>74.510000000000005</c:v>
                </c:pt>
                <c:pt idx="124">
                  <c:v>77.83</c:v>
                </c:pt>
                <c:pt idx="125">
                  <c:v>76.669999999999987</c:v>
                </c:pt>
                <c:pt idx="126">
                  <c:v>77.149999999999991</c:v>
                </c:pt>
                <c:pt idx="127">
                  <c:v>75.16</c:v>
                </c:pt>
                <c:pt idx="128">
                  <c:v>74.959999999999994</c:v>
                </c:pt>
                <c:pt idx="129">
                  <c:v>74.39</c:v>
                </c:pt>
                <c:pt idx="130">
                  <c:v>72.3</c:v>
                </c:pt>
                <c:pt idx="131">
                  <c:v>72.599999999999994</c:v>
                </c:pt>
                <c:pt idx="132">
                  <c:v>72</c:v>
                </c:pt>
                <c:pt idx="133">
                  <c:v>72.290000000000006</c:v>
                </c:pt>
                <c:pt idx="134">
                  <c:v>73.08</c:v>
                </c:pt>
                <c:pt idx="135">
                  <c:v>74.2</c:v>
                </c:pt>
                <c:pt idx="136">
                  <c:v>74.59</c:v>
                </c:pt>
                <c:pt idx="137">
                  <c:v>74.13</c:v>
                </c:pt>
                <c:pt idx="138">
                  <c:v>74.040000000000006</c:v>
                </c:pt>
                <c:pt idx="139">
                  <c:v>75.73</c:v>
                </c:pt>
                <c:pt idx="140">
                  <c:v>75.11999999999999</c:v>
                </c:pt>
                <c:pt idx="141">
                  <c:v>74.27</c:v>
                </c:pt>
                <c:pt idx="142">
                  <c:v>73.58</c:v>
                </c:pt>
                <c:pt idx="143">
                  <c:v>73.709999999999994</c:v>
                </c:pt>
                <c:pt idx="144">
                  <c:v>73.13</c:v>
                </c:pt>
                <c:pt idx="145">
                  <c:v>74</c:v>
                </c:pt>
                <c:pt idx="146">
                  <c:v>74.56</c:v>
                </c:pt>
                <c:pt idx="147">
                  <c:v>74.97</c:v>
                </c:pt>
                <c:pt idx="148">
                  <c:v>76.48</c:v>
                </c:pt>
                <c:pt idx="149">
                  <c:v>76.98</c:v>
                </c:pt>
                <c:pt idx="150">
                  <c:v>76.900000000000006</c:v>
                </c:pt>
                <c:pt idx="151">
                  <c:v>77.14</c:v>
                </c:pt>
                <c:pt idx="152">
                  <c:v>79.14</c:v>
                </c:pt>
                <c:pt idx="153">
                  <c:v>78.88</c:v>
                </c:pt>
                <c:pt idx="154">
                  <c:v>79.72</c:v>
                </c:pt>
                <c:pt idx="155">
                  <c:v>77.510000000000005</c:v>
                </c:pt>
                <c:pt idx="156">
                  <c:v>74.06</c:v>
                </c:pt>
                <c:pt idx="157">
                  <c:v>72.97</c:v>
                </c:pt>
                <c:pt idx="158">
                  <c:v>73.819999999999993</c:v>
                </c:pt>
                <c:pt idx="159">
                  <c:v>73.410000000000025</c:v>
                </c:pt>
                <c:pt idx="160">
                  <c:v>72.849999999999994</c:v>
                </c:pt>
                <c:pt idx="161">
                  <c:v>72.23</c:v>
                </c:pt>
                <c:pt idx="162">
                  <c:v>72.179999999999978</c:v>
                </c:pt>
                <c:pt idx="163">
                  <c:v>72.27</c:v>
                </c:pt>
                <c:pt idx="164">
                  <c:v>73.34</c:v>
                </c:pt>
                <c:pt idx="165">
                  <c:v>73.97</c:v>
                </c:pt>
                <c:pt idx="166">
                  <c:v>74.569999999999993</c:v>
                </c:pt>
                <c:pt idx="167">
                  <c:v>75.22</c:v>
                </c:pt>
                <c:pt idx="168">
                  <c:v>76.61999999999999</c:v>
                </c:pt>
                <c:pt idx="169">
                  <c:v>77.33</c:v>
                </c:pt>
                <c:pt idx="170">
                  <c:v>77.27</c:v>
                </c:pt>
                <c:pt idx="171">
                  <c:v>75.900000000000006</c:v>
                </c:pt>
                <c:pt idx="172">
                  <c:v>75.410000000000025</c:v>
                </c:pt>
                <c:pt idx="173">
                  <c:v>76.61999999999999</c:v>
                </c:pt>
                <c:pt idx="174">
                  <c:v>77.709999999999994</c:v>
                </c:pt>
                <c:pt idx="175">
                  <c:v>78.440000000000026</c:v>
                </c:pt>
                <c:pt idx="176">
                  <c:v>79.48</c:v>
                </c:pt>
                <c:pt idx="177">
                  <c:v>78.97</c:v>
                </c:pt>
                <c:pt idx="178">
                  <c:v>80.239999999999995</c:v>
                </c:pt>
                <c:pt idx="179">
                  <c:v>82.13</c:v>
                </c:pt>
                <c:pt idx="180">
                  <c:v>80.400000000000006</c:v>
                </c:pt>
                <c:pt idx="181">
                  <c:v>82.26</c:v>
                </c:pt>
                <c:pt idx="182">
                  <c:v>84.45</c:v>
                </c:pt>
                <c:pt idx="183">
                  <c:v>82.85</c:v>
                </c:pt>
                <c:pt idx="184">
                  <c:v>80.649999999999991</c:v>
                </c:pt>
                <c:pt idx="185">
                  <c:v>81.52</c:v>
                </c:pt>
                <c:pt idx="186">
                  <c:v>79.260000000000005</c:v>
                </c:pt>
                <c:pt idx="187">
                  <c:v>79.52</c:v>
                </c:pt>
                <c:pt idx="188">
                  <c:v>78.599999999999994</c:v>
                </c:pt>
                <c:pt idx="189">
                  <c:v>78.55</c:v>
                </c:pt>
                <c:pt idx="190">
                  <c:v>77.28</c:v>
                </c:pt>
                <c:pt idx="191">
                  <c:v>76.86</c:v>
                </c:pt>
                <c:pt idx="192">
                  <c:v>77.03</c:v>
                </c:pt>
                <c:pt idx="193">
                  <c:v>75.72</c:v>
                </c:pt>
                <c:pt idx="194">
                  <c:v>75.52</c:v>
                </c:pt>
                <c:pt idx="195">
                  <c:v>75.86</c:v>
                </c:pt>
                <c:pt idx="196">
                  <c:v>76.72</c:v>
                </c:pt>
                <c:pt idx="197">
                  <c:v>77.78</c:v>
                </c:pt>
                <c:pt idx="198">
                  <c:v>77.930000000000007</c:v>
                </c:pt>
                <c:pt idx="199">
                  <c:v>76.8</c:v>
                </c:pt>
                <c:pt idx="200">
                  <c:v>79.19</c:v>
                </c:pt>
                <c:pt idx="201">
                  <c:v>78.38</c:v>
                </c:pt>
                <c:pt idx="202">
                  <c:v>79.02</c:v>
                </c:pt>
                <c:pt idx="203">
                  <c:v>79.47</c:v>
                </c:pt>
                <c:pt idx="204">
                  <c:v>80.38</c:v>
                </c:pt>
                <c:pt idx="205">
                  <c:v>81.149999999999991</c:v>
                </c:pt>
                <c:pt idx="206">
                  <c:v>82.28</c:v>
                </c:pt>
                <c:pt idx="207">
                  <c:v>80.38</c:v>
                </c:pt>
                <c:pt idx="208">
                  <c:v>80</c:v>
                </c:pt>
                <c:pt idx="209">
                  <c:v>79.31</c:v>
                </c:pt>
                <c:pt idx="210">
                  <c:v>79.38</c:v>
                </c:pt>
                <c:pt idx="211">
                  <c:v>79.179999999999978</c:v>
                </c:pt>
                <c:pt idx="212">
                  <c:v>78.81</c:v>
                </c:pt>
                <c:pt idx="213">
                  <c:v>79.59</c:v>
                </c:pt>
                <c:pt idx="214">
                  <c:v>82.79</c:v>
                </c:pt>
                <c:pt idx="215">
                  <c:v>81.459999999999994</c:v>
                </c:pt>
                <c:pt idx="216">
                  <c:v>81.98</c:v>
                </c:pt>
                <c:pt idx="217">
                  <c:v>82.26</c:v>
                </c:pt>
                <c:pt idx="218">
                  <c:v>81.010000000000005</c:v>
                </c:pt>
                <c:pt idx="219">
                  <c:v>82.22</c:v>
                </c:pt>
                <c:pt idx="220">
                  <c:v>81.910000000000025</c:v>
                </c:pt>
                <c:pt idx="221">
                  <c:v>82.55</c:v>
                </c:pt>
                <c:pt idx="222">
                  <c:v>82.679999999999978</c:v>
                </c:pt>
                <c:pt idx="223">
                  <c:v>82.59</c:v>
                </c:pt>
                <c:pt idx="224">
                  <c:v>81.53</c:v>
                </c:pt>
                <c:pt idx="225">
                  <c:v>81.69</c:v>
                </c:pt>
                <c:pt idx="226">
                  <c:v>83.43</c:v>
                </c:pt>
                <c:pt idx="227">
                  <c:v>82.43</c:v>
                </c:pt>
                <c:pt idx="228">
                  <c:v>82.47</c:v>
                </c:pt>
                <c:pt idx="229">
                  <c:v>82.9</c:v>
                </c:pt>
                <c:pt idx="230">
                  <c:v>83.85</c:v>
                </c:pt>
                <c:pt idx="231">
                  <c:v>84.169999999999987</c:v>
                </c:pt>
                <c:pt idx="232">
                  <c:v>85.169999999999987</c:v>
                </c:pt>
                <c:pt idx="233">
                  <c:v>85.210000000000022</c:v>
                </c:pt>
                <c:pt idx="234">
                  <c:v>88.2</c:v>
                </c:pt>
                <c:pt idx="235">
                  <c:v>87.210000000000022</c:v>
                </c:pt>
                <c:pt idx="236">
                  <c:v>89.19</c:v>
                </c:pt>
                <c:pt idx="237">
                  <c:v>91.169999999999987</c:v>
                </c:pt>
                <c:pt idx="238">
                  <c:v>91.05</c:v>
                </c:pt>
                <c:pt idx="239">
                  <c:v>90.64</c:v>
                </c:pt>
                <c:pt idx="240">
                  <c:v>91.52</c:v>
                </c:pt>
                <c:pt idx="241">
                  <c:v>91.960000000000022</c:v>
                </c:pt>
                <c:pt idx="242">
                  <c:v>92.56</c:v>
                </c:pt>
                <c:pt idx="243">
                  <c:v>93.61</c:v>
                </c:pt>
                <c:pt idx="244">
                  <c:v>92.66</c:v>
                </c:pt>
                <c:pt idx="245">
                  <c:v>89.32</c:v>
                </c:pt>
                <c:pt idx="246">
                  <c:v>93.56</c:v>
                </c:pt>
                <c:pt idx="247">
                  <c:v>95.29</c:v>
                </c:pt>
                <c:pt idx="248">
                  <c:v>92.79</c:v>
                </c:pt>
                <c:pt idx="249">
                  <c:v>96.8</c:v>
                </c:pt>
              </c:numCache>
            </c:numRef>
          </c:val>
        </c:ser>
        <c:ser>
          <c:idx val="1"/>
          <c:order val="1"/>
          <c:spPr>
            <a:ln w="50800"/>
          </c:spPr>
          <c:marker>
            <c:symbol val="none"/>
          </c:marker>
          <c:cat>
            <c:numRef>
              <c:f>'sedlabanki_is 1 '!$A$185:$A$434</c:f>
              <c:numCache>
                <c:formatCode>d/m/yyyy</c:formatCode>
                <c:ptCount val="250"/>
                <c:pt idx="0">
                  <c:v>39351</c:v>
                </c:pt>
                <c:pt idx="1">
                  <c:v>39352</c:v>
                </c:pt>
                <c:pt idx="2">
                  <c:v>39353</c:v>
                </c:pt>
                <c:pt idx="3">
                  <c:v>39356</c:v>
                </c:pt>
                <c:pt idx="4">
                  <c:v>39357</c:v>
                </c:pt>
                <c:pt idx="5">
                  <c:v>39358</c:v>
                </c:pt>
                <c:pt idx="6">
                  <c:v>39359</c:v>
                </c:pt>
                <c:pt idx="7">
                  <c:v>39360</c:v>
                </c:pt>
                <c:pt idx="8">
                  <c:v>39363</c:v>
                </c:pt>
                <c:pt idx="9">
                  <c:v>39364</c:v>
                </c:pt>
                <c:pt idx="10">
                  <c:v>39365</c:v>
                </c:pt>
                <c:pt idx="11">
                  <c:v>39366</c:v>
                </c:pt>
                <c:pt idx="12">
                  <c:v>39367</c:v>
                </c:pt>
                <c:pt idx="13">
                  <c:v>39370</c:v>
                </c:pt>
                <c:pt idx="14">
                  <c:v>39371</c:v>
                </c:pt>
                <c:pt idx="15">
                  <c:v>39372</c:v>
                </c:pt>
                <c:pt idx="16">
                  <c:v>39373</c:v>
                </c:pt>
                <c:pt idx="17">
                  <c:v>39374</c:v>
                </c:pt>
                <c:pt idx="18">
                  <c:v>39377</c:v>
                </c:pt>
                <c:pt idx="19">
                  <c:v>39378</c:v>
                </c:pt>
                <c:pt idx="20">
                  <c:v>39379</c:v>
                </c:pt>
                <c:pt idx="21">
                  <c:v>39380</c:v>
                </c:pt>
                <c:pt idx="22">
                  <c:v>39381</c:v>
                </c:pt>
                <c:pt idx="23">
                  <c:v>39384</c:v>
                </c:pt>
                <c:pt idx="24">
                  <c:v>39385</c:v>
                </c:pt>
                <c:pt idx="25">
                  <c:v>39386</c:v>
                </c:pt>
                <c:pt idx="26">
                  <c:v>39387</c:v>
                </c:pt>
                <c:pt idx="27">
                  <c:v>39388</c:v>
                </c:pt>
                <c:pt idx="28">
                  <c:v>39391</c:v>
                </c:pt>
                <c:pt idx="29">
                  <c:v>39392</c:v>
                </c:pt>
                <c:pt idx="30">
                  <c:v>39393</c:v>
                </c:pt>
                <c:pt idx="31">
                  <c:v>39394</c:v>
                </c:pt>
                <c:pt idx="32">
                  <c:v>39395</c:v>
                </c:pt>
                <c:pt idx="33">
                  <c:v>39398</c:v>
                </c:pt>
                <c:pt idx="34">
                  <c:v>39399</c:v>
                </c:pt>
                <c:pt idx="35">
                  <c:v>39400</c:v>
                </c:pt>
                <c:pt idx="36">
                  <c:v>39401</c:v>
                </c:pt>
                <c:pt idx="37">
                  <c:v>39402</c:v>
                </c:pt>
                <c:pt idx="38">
                  <c:v>39405</c:v>
                </c:pt>
                <c:pt idx="39">
                  <c:v>39406</c:v>
                </c:pt>
                <c:pt idx="40">
                  <c:v>39407</c:v>
                </c:pt>
                <c:pt idx="41">
                  <c:v>39408</c:v>
                </c:pt>
                <c:pt idx="42">
                  <c:v>39409</c:v>
                </c:pt>
                <c:pt idx="43">
                  <c:v>39412</c:v>
                </c:pt>
                <c:pt idx="44">
                  <c:v>39413</c:v>
                </c:pt>
                <c:pt idx="45">
                  <c:v>39414</c:v>
                </c:pt>
                <c:pt idx="46">
                  <c:v>39415</c:v>
                </c:pt>
                <c:pt idx="47">
                  <c:v>39416</c:v>
                </c:pt>
                <c:pt idx="48">
                  <c:v>39419</c:v>
                </c:pt>
                <c:pt idx="49">
                  <c:v>39420</c:v>
                </c:pt>
                <c:pt idx="50">
                  <c:v>39421</c:v>
                </c:pt>
                <c:pt idx="51">
                  <c:v>39422</c:v>
                </c:pt>
                <c:pt idx="52">
                  <c:v>39423</c:v>
                </c:pt>
                <c:pt idx="53">
                  <c:v>39426</c:v>
                </c:pt>
                <c:pt idx="54">
                  <c:v>39427</c:v>
                </c:pt>
                <c:pt idx="55">
                  <c:v>39428</c:v>
                </c:pt>
                <c:pt idx="56">
                  <c:v>39429</c:v>
                </c:pt>
                <c:pt idx="57">
                  <c:v>39430</c:v>
                </c:pt>
                <c:pt idx="58">
                  <c:v>39433</c:v>
                </c:pt>
                <c:pt idx="59">
                  <c:v>39434</c:v>
                </c:pt>
                <c:pt idx="60">
                  <c:v>39435</c:v>
                </c:pt>
                <c:pt idx="61">
                  <c:v>39436</c:v>
                </c:pt>
                <c:pt idx="62">
                  <c:v>39437</c:v>
                </c:pt>
                <c:pt idx="63">
                  <c:v>39443</c:v>
                </c:pt>
                <c:pt idx="64">
                  <c:v>39444</c:v>
                </c:pt>
                <c:pt idx="65">
                  <c:v>39447</c:v>
                </c:pt>
                <c:pt idx="66">
                  <c:v>39450</c:v>
                </c:pt>
                <c:pt idx="67">
                  <c:v>39451</c:v>
                </c:pt>
                <c:pt idx="68">
                  <c:v>39454</c:v>
                </c:pt>
                <c:pt idx="69">
                  <c:v>39455</c:v>
                </c:pt>
                <c:pt idx="70">
                  <c:v>39456</c:v>
                </c:pt>
                <c:pt idx="71">
                  <c:v>39457</c:v>
                </c:pt>
                <c:pt idx="72">
                  <c:v>39458</c:v>
                </c:pt>
                <c:pt idx="73">
                  <c:v>39461</c:v>
                </c:pt>
                <c:pt idx="74">
                  <c:v>39462</c:v>
                </c:pt>
                <c:pt idx="75">
                  <c:v>39463</c:v>
                </c:pt>
                <c:pt idx="76">
                  <c:v>39464</c:v>
                </c:pt>
                <c:pt idx="77">
                  <c:v>39465</c:v>
                </c:pt>
                <c:pt idx="78">
                  <c:v>39468</c:v>
                </c:pt>
                <c:pt idx="79">
                  <c:v>39469</c:v>
                </c:pt>
                <c:pt idx="80">
                  <c:v>39470</c:v>
                </c:pt>
                <c:pt idx="81">
                  <c:v>39471</c:v>
                </c:pt>
                <c:pt idx="82">
                  <c:v>39472</c:v>
                </c:pt>
                <c:pt idx="83">
                  <c:v>39475</c:v>
                </c:pt>
                <c:pt idx="84">
                  <c:v>39476</c:v>
                </c:pt>
                <c:pt idx="85">
                  <c:v>39477</c:v>
                </c:pt>
                <c:pt idx="86">
                  <c:v>39478</c:v>
                </c:pt>
                <c:pt idx="87">
                  <c:v>39479</c:v>
                </c:pt>
                <c:pt idx="88">
                  <c:v>39482</c:v>
                </c:pt>
                <c:pt idx="89">
                  <c:v>39483</c:v>
                </c:pt>
                <c:pt idx="90">
                  <c:v>39484</c:v>
                </c:pt>
                <c:pt idx="91">
                  <c:v>39485</c:v>
                </c:pt>
                <c:pt idx="92">
                  <c:v>39486</c:v>
                </c:pt>
                <c:pt idx="93">
                  <c:v>39489</c:v>
                </c:pt>
                <c:pt idx="94">
                  <c:v>39490</c:v>
                </c:pt>
                <c:pt idx="95">
                  <c:v>39491</c:v>
                </c:pt>
                <c:pt idx="96">
                  <c:v>39492</c:v>
                </c:pt>
                <c:pt idx="97">
                  <c:v>39493</c:v>
                </c:pt>
                <c:pt idx="98">
                  <c:v>39496</c:v>
                </c:pt>
                <c:pt idx="99">
                  <c:v>39497</c:v>
                </c:pt>
                <c:pt idx="100">
                  <c:v>39498</c:v>
                </c:pt>
                <c:pt idx="101">
                  <c:v>39499</c:v>
                </c:pt>
                <c:pt idx="102">
                  <c:v>39500</c:v>
                </c:pt>
                <c:pt idx="103">
                  <c:v>39503</c:v>
                </c:pt>
                <c:pt idx="104">
                  <c:v>39504</c:v>
                </c:pt>
                <c:pt idx="105">
                  <c:v>39505</c:v>
                </c:pt>
                <c:pt idx="106">
                  <c:v>39506</c:v>
                </c:pt>
                <c:pt idx="107">
                  <c:v>39507</c:v>
                </c:pt>
                <c:pt idx="108">
                  <c:v>39510</c:v>
                </c:pt>
                <c:pt idx="109">
                  <c:v>39511</c:v>
                </c:pt>
                <c:pt idx="110">
                  <c:v>39512</c:v>
                </c:pt>
                <c:pt idx="111">
                  <c:v>39513</c:v>
                </c:pt>
                <c:pt idx="112">
                  <c:v>39514</c:v>
                </c:pt>
                <c:pt idx="113">
                  <c:v>39517</c:v>
                </c:pt>
                <c:pt idx="114">
                  <c:v>39518</c:v>
                </c:pt>
                <c:pt idx="115">
                  <c:v>39519</c:v>
                </c:pt>
                <c:pt idx="116">
                  <c:v>39520</c:v>
                </c:pt>
                <c:pt idx="117">
                  <c:v>39521</c:v>
                </c:pt>
                <c:pt idx="118">
                  <c:v>39524</c:v>
                </c:pt>
                <c:pt idx="119">
                  <c:v>39525</c:v>
                </c:pt>
                <c:pt idx="120">
                  <c:v>39526</c:v>
                </c:pt>
                <c:pt idx="121">
                  <c:v>39532</c:v>
                </c:pt>
                <c:pt idx="122">
                  <c:v>39533</c:v>
                </c:pt>
                <c:pt idx="123">
                  <c:v>39534</c:v>
                </c:pt>
                <c:pt idx="124">
                  <c:v>39535</c:v>
                </c:pt>
                <c:pt idx="125">
                  <c:v>39538</c:v>
                </c:pt>
                <c:pt idx="126">
                  <c:v>39539</c:v>
                </c:pt>
                <c:pt idx="127">
                  <c:v>39540</c:v>
                </c:pt>
                <c:pt idx="128">
                  <c:v>39541</c:v>
                </c:pt>
                <c:pt idx="129">
                  <c:v>39542</c:v>
                </c:pt>
                <c:pt idx="130">
                  <c:v>39545</c:v>
                </c:pt>
                <c:pt idx="131">
                  <c:v>39546</c:v>
                </c:pt>
                <c:pt idx="132">
                  <c:v>39547</c:v>
                </c:pt>
                <c:pt idx="133">
                  <c:v>39548</c:v>
                </c:pt>
                <c:pt idx="134">
                  <c:v>39549</c:v>
                </c:pt>
                <c:pt idx="135">
                  <c:v>39552</c:v>
                </c:pt>
                <c:pt idx="136">
                  <c:v>39553</c:v>
                </c:pt>
                <c:pt idx="137">
                  <c:v>39554</c:v>
                </c:pt>
                <c:pt idx="138">
                  <c:v>39555</c:v>
                </c:pt>
                <c:pt idx="139">
                  <c:v>39556</c:v>
                </c:pt>
                <c:pt idx="140">
                  <c:v>39559</c:v>
                </c:pt>
                <c:pt idx="141">
                  <c:v>39560</c:v>
                </c:pt>
                <c:pt idx="142">
                  <c:v>39561</c:v>
                </c:pt>
                <c:pt idx="143">
                  <c:v>39563</c:v>
                </c:pt>
                <c:pt idx="144">
                  <c:v>39566</c:v>
                </c:pt>
                <c:pt idx="145">
                  <c:v>39567</c:v>
                </c:pt>
                <c:pt idx="146">
                  <c:v>39568</c:v>
                </c:pt>
                <c:pt idx="147">
                  <c:v>39570</c:v>
                </c:pt>
                <c:pt idx="148">
                  <c:v>39573</c:v>
                </c:pt>
                <c:pt idx="149">
                  <c:v>39574</c:v>
                </c:pt>
                <c:pt idx="150">
                  <c:v>39575</c:v>
                </c:pt>
                <c:pt idx="151">
                  <c:v>39576</c:v>
                </c:pt>
                <c:pt idx="152">
                  <c:v>39577</c:v>
                </c:pt>
                <c:pt idx="153">
                  <c:v>39581</c:v>
                </c:pt>
                <c:pt idx="154">
                  <c:v>39582</c:v>
                </c:pt>
                <c:pt idx="155">
                  <c:v>39583</c:v>
                </c:pt>
                <c:pt idx="156">
                  <c:v>39584</c:v>
                </c:pt>
                <c:pt idx="157">
                  <c:v>39587</c:v>
                </c:pt>
                <c:pt idx="158">
                  <c:v>39588</c:v>
                </c:pt>
                <c:pt idx="159">
                  <c:v>39589</c:v>
                </c:pt>
                <c:pt idx="160">
                  <c:v>39590</c:v>
                </c:pt>
                <c:pt idx="161">
                  <c:v>39591</c:v>
                </c:pt>
                <c:pt idx="162">
                  <c:v>39594</c:v>
                </c:pt>
                <c:pt idx="163">
                  <c:v>39595</c:v>
                </c:pt>
                <c:pt idx="164">
                  <c:v>39596</c:v>
                </c:pt>
                <c:pt idx="165">
                  <c:v>39597</c:v>
                </c:pt>
                <c:pt idx="166">
                  <c:v>39598</c:v>
                </c:pt>
                <c:pt idx="167">
                  <c:v>39601</c:v>
                </c:pt>
                <c:pt idx="168">
                  <c:v>39602</c:v>
                </c:pt>
                <c:pt idx="169">
                  <c:v>39603</c:v>
                </c:pt>
                <c:pt idx="170">
                  <c:v>39604</c:v>
                </c:pt>
                <c:pt idx="171">
                  <c:v>39605</c:v>
                </c:pt>
                <c:pt idx="172">
                  <c:v>39608</c:v>
                </c:pt>
                <c:pt idx="173">
                  <c:v>39609</c:v>
                </c:pt>
                <c:pt idx="174">
                  <c:v>39610</c:v>
                </c:pt>
                <c:pt idx="175">
                  <c:v>39611</c:v>
                </c:pt>
                <c:pt idx="176">
                  <c:v>39612</c:v>
                </c:pt>
                <c:pt idx="177">
                  <c:v>39615</c:v>
                </c:pt>
                <c:pt idx="178">
                  <c:v>39617</c:v>
                </c:pt>
                <c:pt idx="179">
                  <c:v>39618</c:v>
                </c:pt>
                <c:pt idx="180">
                  <c:v>39619</c:v>
                </c:pt>
                <c:pt idx="181">
                  <c:v>39622</c:v>
                </c:pt>
                <c:pt idx="182">
                  <c:v>39623</c:v>
                </c:pt>
                <c:pt idx="183">
                  <c:v>39624</c:v>
                </c:pt>
                <c:pt idx="184">
                  <c:v>39625</c:v>
                </c:pt>
                <c:pt idx="185">
                  <c:v>39626</c:v>
                </c:pt>
                <c:pt idx="186">
                  <c:v>39629</c:v>
                </c:pt>
                <c:pt idx="187">
                  <c:v>39630</c:v>
                </c:pt>
                <c:pt idx="188">
                  <c:v>39631</c:v>
                </c:pt>
                <c:pt idx="189">
                  <c:v>39632</c:v>
                </c:pt>
                <c:pt idx="190">
                  <c:v>39633</c:v>
                </c:pt>
                <c:pt idx="191">
                  <c:v>39636</c:v>
                </c:pt>
                <c:pt idx="192">
                  <c:v>39637</c:v>
                </c:pt>
                <c:pt idx="193">
                  <c:v>39638</c:v>
                </c:pt>
                <c:pt idx="194">
                  <c:v>39639</c:v>
                </c:pt>
                <c:pt idx="195">
                  <c:v>39640</c:v>
                </c:pt>
                <c:pt idx="196">
                  <c:v>39643</c:v>
                </c:pt>
                <c:pt idx="197">
                  <c:v>39644</c:v>
                </c:pt>
                <c:pt idx="198">
                  <c:v>39645</c:v>
                </c:pt>
                <c:pt idx="199">
                  <c:v>39646</c:v>
                </c:pt>
                <c:pt idx="200">
                  <c:v>39647</c:v>
                </c:pt>
                <c:pt idx="201">
                  <c:v>39650</c:v>
                </c:pt>
                <c:pt idx="202">
                  <c:v>39651</c:v>
                </c:pt>
                <c:pt idx="203">
                  <c:v>39652</c:v>
                </c:pt>
                <c:pt idx="204">
                  <c:v>39653</c:v>
                </c:pt>
                <c:pt idx="205">
                  <c:v>39654</c:v>
                </c:pt>
                <c:pt idx="206">
                  <c:v>39657</c:v>
                </c:pt>
                <c:pt idx="207">
                  <c:v>39658</c:v>
                </c:pt>
                <c:pt idx="208">
                  <c:v>39659</c:v>
                </c:pt>
                <c:pt idx="209">
                  <c:v>39660</c:v>
                </c:pt>
                <c:pt idx="210">
                  <c:v>39661</c:v>
                </c:pt>
                <c:pt idx="211">
                  <c:v>39665</c:v>
                </c:pt>
                <c:pt idx="212">
                  <c:v>39666</c:v>
                </c:pt>
                <c:pt idx="213">
                  <c:v>39667</c:v>
                </c:pt>
                <c:pt idx="214">
                  <c:v>39668</c:v>
                </c:pt>
                <c:pt idx="215">
                  <c:v>39671</c:v>
                </c:pt>
                <c:pt idx="216">
                  <c:v>39672</c:v>
                </c:pt>
                <c:pt idx="217">
                  <c:v>39673</c:v>
                </c:pt>
                <c:pt idx="218">
                  <c:v>39674</c:v>
                </c:pt>
                <c:pt idx="219">
                  <c:v>39675</c:v>
                </c:pt>
                <c:pt idx="220">
                  <c:v>39678</c:v>
                </c:pt>
                <c:pt idx="221">
                  <c:v>39679</c:v>
                </c:pt>
                <c:pt idx="222">
                  <c:v>39680</c:v>
                </c:pt>
                <c:pt idx="223">
                  <c:v>39681</c:v>
                </c:pt>
                <c:pt idx="224">
                  <c:v>39682</c:v>
                </c:pt>
                <c:pt idx="225">
                  <c:v>39685</c:v>
                </c:pt>
                <c:pt idx="226">
                  <c:v>39686</c:v>
                </c:pt>
                <c:pt idx="227">
                  <c:v>39687</c:v>
                </c:pt>
                <c:pt idx="228">
                  <c:v>39688</c:v>
                </c:pt>
                <c:pt idx="229">
                  <c:v>39689</c:v>
                </c:pt>
                <c:pt idx="230">
                  <c:v>39692</c:v>
                </c:pt>
                <c:pt idx="231">
                  <c:v>39693</c:v>
                </c:pt>
                <c:pt idx="232">
                  <c:v>39694</c:v>
                </c:pt>
                <c:pt idx="233">
                  <c:v>39695</c:v>
                </c:pt>
                <c:pt idx="234">
                  <c:v>39696</c:v>
                </c:pt>
                <c:pt idx="235">
                  <c:v>39699</c:v>
                </c:pt>
                <c:pt idx="236">
                  <c:v>39700</c:v>
                </c:pt>
                <c:pt idx="237">
                  <c:v>39701</c:v>
                </c:pt>
                <c:pt idx="238">
                  <c:v>39702</c:v>
                </c:pt>
                <c:pt idx="239">
                  <c:v>39703</c:v>
                </c:pt>
                <c:pt idx="240">
                  <c:v>39706</c:v>
                </c:pt>
                <c:pt idx="241">
                  <c:v>39707</c:v>
                </c:pt>
                <c:pt idx="242">
                  <c:v>39708</c:v>
                </c:pt>
                <c:pt idx="243">
                  <c:v>39709</c:v>
                </c:pt>
                <c:pt idx="244">
                  <c:v>39710</c:v>
                </c:pt>
                <c:pt idx="245">
                  <c:v>39713</c:v>
                </c:pt>
                <c:pt idx="246">
                  <c:v>39714</c:v>
                </c:pt>
                <c:pt idx="247">
                  <c:v>39715</c:v>
                </c:pt>
                <c:pt idx="248">
                  <c:v>39716</c:v>
                </c:pt>
                <c:pt idx="249">
                  <c:v>39717</c:v>
                </c:pt>
              </c:numCache>
            </c:numRef>
          </c:cat>
          <c:val>
            <c:numRef>
              <c:f>'sedlabanki_is 1 '!$C$185:$C$434</c:f>
              <c:numCache>
                <c:formatCode>#,##0.0######</c:formatCode>
                <c:ptCount val="250"/>
                <c:pt idx="0">
                  <c:v>87.75</c:v>
                </c:pt>
                <c:pt idx="1">
                  <c:v>87.33</c:v>
                </c:pt>
                <c:pt idx="2">
                  <c:v>87.8</c:v>
                </c:pt>
                <c:pt idx="3">
                  <c:v>87.740000000000023</c:v>
                </c:pt>
                <c:pt idx="4">
                  <c:v>87.48</c:v>
                </c:pt>
                <c:pt idx="5">
                  <c:v>87.26</c:v>
                </c:pt>
                <c:pt idx="6">
                  <c:v>86.77</c:v>
                </c:pt>
                <c:pt idx="7">
                  <c:v>86.31</c:v>
                </c:pt>
                <c:pt idx="8">
                  <c:v>85.8</c:v>
                </c:pt>
                <c:pt idx="9">
                  <c:v>85.31</c:v>
                </c:pt>
                <c:pt idx="10">
                  <c:v>85.440000000000026</c:v>
                </c:pt>
                <c:pt idx="11">
                  <c:v>85.210000000000022</c:v>
                </c:pt>
                <c:pt idx="12">
                  <c:v>85.35</c:v>
                </c:pt>
                <c:pt idx="13">
                  <c:v>85.38</c:v>
                </c:pt>
                <c:pt idx="14">
                  <c:v>86.210000000000022</c:v>
                </c:pt>
                <c:pt idx="15">
                  <c:v>85.82</c:v>
                </c:pt>
                <c:pt idx="16">
                  <c:v>85.460000000000022</c:v>
                </c:pt>
                <c:pt idx="17">
                  <c:v>85.45</c:v>
                </c:pt>
                <c:pt idx="18">
                  <c:v>87.410000000000025</c:v>
                </c:pt>
                <c:pt idx="19">
                  <c:v>86.149999999999991</c:v>
                </c:pt>
                <c:pt idx="20">
                  <c:v>86.490000000000023</c:v>
                </c:pt>
                <c:pt idx="21">
                  <c:v>86.910000000000025</c:v>
                </c:pt>
                <c:pt idx="22">
                  <c:v>86.940000000000026</c:v>
                </c:pt>
                <c:pt idx="23">
                  <c:v>86.89</c:v>
                </c:pt>
                <c:pt idx="24">
                  <c:v>86.98</c:v>
                </c:pt>
                <c:pt idx="25">
                  <c:v>86.56</c:v>
                </c:pt>
                <c:pt idx="26">
                  <c:v>84.86999999999999</c:v>
                </c:pt>
                <c:pt idx="27">
                  <c:v>85.36999999999999</c:v>
                </c:pt>
                <c:pt idx="28">
                  <c:v>85.61999999999999</c:v>
                </c:pt>
                <c:pt idx="29">
                  <c:v>85.36999999999999</c:v>
                </c:pt>
                <c:pt idx="30">
                  <c:v>85.83</c:v>
                </c:pt>
                <c:pt idx="31">
                  <c:v>88.149999999999991</c:v>
                </c:pt>
                <c:pt idx="32">
                  <c:v>88.11999999999999</c:v>
                </c:pt>
                <c:pt idx="33">
                  <c:v>88.36999999999999</c:v>
                </c:pt>
                <c:pt idx="34">
                  <c:v>88.39</c:v>
                </c:pt>
                <c:pt idx="35">
                  <c:v>87.57</c:v>
                </c:pt>
                <c:pt idx="36">
                  <c:v>88.58</c:v>
                </c:pt>
                <c:pt idx="37">
                  <c:v>89.23</c:v>
                </c:pt>
                <c:pt idx="38">
                  <c:v>89.11999999999999</c:v>
                </c:pt>
                <c:pt idx="39">
                  <c:v>91.05</c:v>
                </c:pt>
                <c:pt idx="40">
                  <c:v>92.36</c:v>
                </c:pt>
                <c:pt idx="41">
                  <c:v>92.76</c:v>
                </c:pt>
                <c:pt idx="42">
                  <c:v>92.86</c:v>
                </c:pt>
                <c:pt idx="43">
                  <c:v>92.66</c:v>
                </c:pt>
                <c:pt idx="44">
                  <c:v>93.36</c:v>
                </c:pt>
                <c:pt idx="45">
                  <c:v>92.58</c:v>
                </c:pt>
                <c:pt idx="46">
                  <c:v>90.43</c:v>
                </c:pt>
                <c:pt idx="47">
                  <c:v>90.01</c:v>
                </c:pt>
                <c:pt idx="48">
                  <c:v>90.27</c:v>
                </c:pt>
                <c:pt idx="49">
                  <c:v>90.63</c:v>
                </c:pt>
                <c:pt idx="50">
                  <c:v>91.64</c:v>
                </c:pt>
                <c:pt idx="51">
                  <c:v>89.84</c:v>
                </c:pt>
                <c:pt idx="52">
                  <c:v>90.23</c:v>
                </c:pt>
                <c:pt idx="53">
                  <c:v>90.34</c:v>
                </c:pt>
                <c:pt idx="54">
                  <c:v>89.97</c:v>
                </c:pt>
                <c:pt idx="55">
                  <c:v>89.940000000000026</c:v>
                </c:pt>
                <c:pt idx="56">
                  <c:v>89.38</c:v>
                </c:pt>
                <c:pt idx="57">
                  <c:v>90.410000000000025</c:v>
                </c:pt>
                <c:pt idx="58">
                  <c:v>91.35</c:v>
                </c:pt>
                <c:pt idx="59">
                  <c:v>90.710000000000022</c:v>
                </c:pt>
                <c:pt idx="60">
                  <c:v>91.11</c:v>
                </c:pt>
                <c:pt idx="61">
                  <c:v>91.26</c:v>
                </c:pt>
                <c:pt idx="62">
                  <c:v>91.66</c:v>
                </c:pt>
                <c:pt idx="63">
                  <c:v>91.66</c:v>
                </c:pt>
                <c:pt idx="64">
                  <c:v>91.179999999999978</c:v>
                </c:pt>
                <c:pt idx="65">
                  <c:v>91.2</c:v>
                </c:pt>
                <c:pt idx="66">
                  <c:v>92.39</c:v>
                </c:pt>
                <c:pt idx="67">
                  <c:v>90.4</c:v>
                </c:pt>
                <c:pt idx="68">
                  <c:v>90.93</c:v>
                </c:pt>
                <c:pt idx="69">
                  <c:v>91.06</c:v>
                </c:pt>
                <c:pt idx="70">
                  <c:v>92.57</c:v>
                </c:pt>
                <c:pt idx="71">
                  <c:v>91.98</c:v>
                </c:pt>
                <c:pt idx="72">
                  <c:v>92.910000000000025</c:v>
                </c:pt>
                <c:pt idx="73">
                  <c:v>94.9</c:v>
                </c:pt>
                <c:pt idx="74">
                  <c:v>95.07</c:v>
                </c:pt>
                <c:pt idx="75">
                  <c:v>96.3</c:v>
                </c:pt>
                <c:pt idx="76">
                  <c:v>95.679999999999978</c:v>
                </c:pt>
                <c:pt idx="77">
                  <c:v>95.410000000000025</c:v>
                </c:pt>
                <c:pt idx="78">
                  <c:v>95.61</c:v>
                </c:pt>
                <c:pt idx="79">
                  <c:v>97.26</c:v>
                </c:pt>
                <c:pt idx="80">
                  <c:v>96.84</c:v>
                </c:pt>
                <c:pt idx="81">
                  <c:v>97.26</c:v>
                </c:pt>
                <c:pt idx="82">
                  <c:v>95.710000000000022</c:v>
                </c:pt>
                <c:pt idx="83">
                  <c:v>95.78</c:v>
                </c:pt>
                <c:pt idx="84">
                  <c:v>95.460000000000022</c:v>
                </c:pt>
                <c:pt idx="85">
                  <c:v>95.29</c:v>
                </c:pt>
                <c:pt idx="86">
                  <c:v>96.649999999999991</c:v>
                </c:pt>
                <c:pt idx="87">
                  <c:v>96.240000000000023</c:v>
                </c:pt>
                <c:pt idx="88">
                  <c:v>95.8</c:v>
                </c:pt>
                <c:pt idx="89">
                  <c:v>95.8</c:v>
                </c:pt>
                <c:pt idx="90">
                  <c:v>96.4</c:v>
                </c:pt>
                <c:pt idx="91">
                  <c:v>97.7</c:v>
                </c:pt>
                <c:pt idx="92">
                  <c:v>97.8</c:v>
                </c:pt>
                <c:pt idx="93">
                  <c:v>99.45</c:v>
                </c:pt>
                <c:pt idx="94">
                  <c:v>99.47</c:v>
                </c:pt>
                <c:pt idx="95">
                  <c:v>97.85</c:v>
                </c:pt>
                <c:pt idx="96">
                  <c:v>97.7</c:v>
                </c:pt>
                <c:pt idx="97">
                  <c:v>97.98</c:v>
                </c:pt>
                <c:pt idx="98">
                  <c:v>97.86</c:v>
                </c:pt>
                <c:pt idx="99">
                  <c:v>98.36</c:v>
                </c:pt>
                <c:pt idx="100">
                  <c:v>98.64</c:v>
                </c:pt>
                <c:pt idx="101">
                  <c:v>98.86999999999999</c:v>
                </c:pt>
                <c:pt idx="102">
                  <c:v>99.27</c:v>
                </c:pt>
                <c:pt idx="103">
                  <c:v>98.69</c:v>
                </c:pt>
                <c:pt idx="104">
                  <c:v>98.11</c:v>
                </c:pt>
                <c:pt idx="105">
                  <c:v>98.4</c:v>
                </c:pt>
                <c:pt idx="106">
                  <c:v>98.8</c:v>
                </c:pt>
                <c:pt idx="107">
                  <c:v>99.8</c:v>
                </c:pt>
                <c:pt idx="108">
                  <c:v>100.77</c:v>
                </c:pt>
                <c:pt idx="109">
                  <c:v>100.54</c:v>
                </c:pt>
                <c:pt idx="110">
                  <c:v>100.58</c:v>
                </c:pt>
                <c:pt idx="111">
                  <c:v>101.59</c:v>
                </c:pt>
                <c:pt idx="112">
                  <c:v>104.76</c:v>
                </c:pt>
                <c:pt idx="113">
                  <c:v>105.16</c:v>
                </c:pt>
                <c:pt idx="114">
                  <c:v>105.27</c:v>
                </c:pt>
                <c:pt idx="115">
                  <c:v>105.41000000000012</c:v>
                </c:pt>
                <c:pt idx="116">
                  <c:v>109.48</c:v>
                </c:pt>
                <c:pt idx="117">
                  <c:v>108.86</c:v>
                </c:pt>
                <c:pt idx="118">
                  <c:v>118.35</c:v>
                </c:pt>
                <c:pt idx="119">
                  <c:v>122.71000000000002</c:v>
                </c:pt>
                <c:pt idx="120">
                  <c:v>122.51</c:v>
                </c:pt>
                <c:pt idx="121">
                  <c:v>116.54</c:v>
                </c:pt>
                <c:pt idx="122">
                  <c:v>120.35</c:v>
                </c:pt>
                <c:pt idx="123">
                  <c:v>117.75</c:v>
                </c:pt>
                <c:pt idx="124">
                  <c:v>122.97</c:v>
                </c:pt>
                <c:pt idx="125">
                  <c:v>121.28</c:v>
                </c:pt>
                <c:pt idx="126">
                  <c:v>120.67999999999998</c:v>
                </c:pt>
                <c:pt idx="127">
                  <c:v>117.56</c:v>
                </c:pt>
                <c:pt idx="128">
                  <c:v>116.57</c:v>
                </c:pt>
                <c:pt idx="129">
                  <c:v>117.03</c:v>
                </c:pt>
                <c:pt idx="130">
                  <c:v>113.58</c:v>
                </c:pt>
                <c:pt idx="131">
                  <c:v>114.41000000000012</c:v>
                </c:pt>
                <c:pt idx="132">
                  <c:v>113.16999999999999</c:v>
                </c:pt>
                <c:pt idx="133">
                  <c:v>114.85</c:v>
                </c:pt>
                <c:pt idx="134">
                  <c:v>115.64</c:v>
                </c:pt>
                <c:pt idx="135">
                  <c:v>117.49000000000002</c:v>
                </c:pt>
                <c:pt idx="136">
                  <c:v>118.14999999999999</c:v>
                </c:pt>
                <c:pt idx="137">
                  <c:v>118.2</c:v>
                </c:pt>
                <c:pt idx="138">
                  <c:v>117.86</c:v>
                </c:pt>
                <c:pt idx="139">
                  <c:v>119.99000000000002</c:v>
                </c:pt>
                <c:pt idx="140">
                  <c:v>119.29</c:v>
                </c:pt>
                <c:pt idx="141">
                  <c:v>118.34</c:v>
                </c:pt>
                <c:pt idx="142">
                  <c:v>117.44000000000032</c:v>
                </c:pt>
                <c:pt idx="143">
                  <c:v>115.01</c:v>
                </c:pt>
                <c:pt idx="144">
                  <c:v>114.57</c:v>
                </c:pt>
                <c:pt idx="145">
                  <c:v>115.22</c:v>
                </c:pt>
                <c:pt idx="146">
                  <c:v>115.81</c:v>
                </c:pt>
                <c:pt idx="147">
                  <c:v>115.92</c:v>
                </c:pt>
                <c:pt idx="148">
                  <c:v>118.35</c:v>
                </c:pt>
                <c:pt idx="149">
                  <c:v>119.46000000000002</c:v>
                </c:pt>
                <c:pt idx="150">
                  <c:v>118.69</c:v>
                </c:pt>
                <c:pt idx="151">
                  <c:v>118.44000000000032</c:v>
                </c:pt>
                <c:pt idx="152">
                  <c:v>122.4</c:v>
                </c:pt>
                <c:pt idx="153">
                  <c:v>122.03</c:v>
                </c:pt>
                <c:pt idx="154">
                  <c:v>122.99000000000002</c:v>
                </c:pt>
                <c:pt idx="155">
                  <c:v>120.16</c:v>
                </c:pt>
                <c:pt idx="156">
                  <c:v>114.54</c:v>
                </c:pt>
                <c:pt idx="157">
                  <c:v>113.64999999999999</c:v>
                </c:pt>
                <c:pt idx="158">
                  <c:v>115.59</c:v>
                </c:pt>
                <c:pt idx="159">
                  <c:v>115.72</c:v>
                </c:pt>
                <c:pt idx="160">
                  <c:v>114.75</c:v>
                </c:pt>
                <c:pt idx="161">
                  <c:v>113.55</c:v>
                </c:pt>
                <c:pt idx="162">
                  <c:v>113.7</c:v>
                </c:pt>
                <c:pt idx="163">
                  <c:v>113.86</c:v>
                </c:pt>
                <c:pt idx="164">
                  <c:v>115.08</c:v>
                </c:pt>
                <c:pt idx="165">
                  <c:v>115.06</c:v>
                </c:pt>
                <c:pt idx="166">
                  <c:v>115.74000000000002</c:v>
                </c:pt>
                <c:pt idx="167">
                  <c:v>116.86999999999999</c:v>
                </c:pt>
                <c:pt idx="168">
                  <c:v>119.04</c:v>
                </c:pt>
                <c:pt idx="169">
                  <c:v>119.63</c:v>
                </c:pt>
                <c:pt idx="170">
                  <c:v>118.96000000000002</c:v>
                </c:pt>
                <c:pt idx="171">
                  <c:v>118.36</c:v>
                </c:pt>
                <c:pt idx="172">
                  <c:v>119.11</c:v>
                </c:pt>
                <c:pt idx="173">
                  <c:v>118.76</c:v>
                </c:pt>
                <c:pt idx="174">
                  <c:v>120.47</c:v>
                </c:pt>
                <c:pt idx="175">
                  <c:v>121.01</c:v>
                </c:pt>
                <c:pt idx="176">
                  <c:v>121.78</c:v>
                </c:pt>
                <c:pt idx="177">
                  <c:v>122.14</c:v>
                </c:pt>
                <c:pt idx="178">
                  <c:v>124.22</c:v>
                </c:pt>
                <c:pt idx="179">
                  <c:v>127.24000000000002</c:v>
                </c:pt>
                <c:pt idx="180">
                  <c:v>125.51</c:v>
                </c:pt>
                <c:pt idx="181">
                  <c:v>127.75</c:v>
                </c:pt>
                <c:pt idx="182">
                  <c:v>131.44</c:v>
                </c:pt>
                <c:pt idx="183">
                  <c:v>129.12</c:v>
                </c:pt>
                <c:pt idx="184">
                  <c:v>126.61999999999999</c:v>
                </c:pt>
                <c:pt idx="185">
                  <c:v>128.43</c:v>
                </c:pt>
                <c:pt idx="186">
                  <c:v>125.33</c:v>
                </c:pt>
                <c:pt idx="187">
                  <c:v>125.66</c:v>
                </c:pt>
                <c:pt idx="188">
                  <c:v>124.11</c:v>
                </c:pt>
                <c:pt idx="189">
                  <c:v>124.75</c:v>
                </c:pt>
                <c:pt idx="190">
                  <c:v>121.23</c:v>
                </c:pt>
                <c:pt idx="191">
                  <c:v>120.35</c:v>
                </c:pt>
                <c:pt idx="192">
                  <c:v>121.04</c:v>
                </c:pt>
                <c:pt idx="193">
                  <c:v>118.97</c:v>
                </c:pt>
                <c:pt idx="194">
                  <c:v>118.66</c:v>
                </c:pt>
                <c:pt idx="195">
                  <c:v>119.97</c:v>
                </c:pt>
                <c:pt idx="196">
                  <c:v>121.66999999999999</c:v>
                </c:pt>
                <c:pt idx="197">
                  <c:v>124.43</c:v>
                </c:pt>
                <c:pt idx="198">
                  <c:v>124.16</c:v>
                </c:pt>
                <c:pt idx="199">
                  <c:v>121.8</c:v>
                </c:pt>
                <c:pt idx="200">
                  <c:v>125.57</c:v>
                </c:pt>
                <c:pt idx="201">
                  <c:v>124.3</c:v>
                </c:pt>
                <c:pt idx="202">
                  <c:v>125.76</c:v>
                </c:pt>
                <c:pt idx="203">
                  <c:v>125.03</c:v>
                </c:pt>
                <c:pt idx="204">
                  <c:v>126.04</c:v>
                </c:pt>
                <c:pt idx="205">
                  <c:v>127.8</c:v>
                </c:pt>
                <c:pt idx="206">
                  <c:v>129.58000000000001</c:v>
                </c:pt>
                <c:pt idx="207">
                  <c:v>126.49000000000002</c:v>
                </c:pt>
                <c:pt idx="208">
                  <c:v>124.7</c:v>
                </c:pt>
                <c:pt idx="209">
                  <c:v>123.83</c:v>
                </c:pt>
                <c:pt idx="210">
                  <c:v>123.52</c:v>
                </c:pt>
                <c:pt idx="211">
                  <c:v>122.69</c:v>
                </c:pt>
                <c:pt idx="212">
                  <c:v>121.92</c:v>
                </c:pt>
                <c:pt idx="213">
                  <c:v>123.1</c:v>
                </c:pt>
                <c:pt idx="214">
                  <c:v>125.07</c:v>
                </c:pt>
                <c:pt idx="215">
                  <c:v>122.29</c:v>
                </c:pt>
                <c:pt idx="216">
                  <c:v>122.13</c:v>
                </c:pt>
                <c:pt idx="217">
                  <c:v>122.34</c:v>
                </c:pt>
                <c:pt idx="218">
                  <c:v>120.77</c:v>
                </c:pt>
                <c:pt idx="219">
                  <c:v>121.05</c:v>
                </c:pt>
                <c:pt idx="220">
                  <c:v>120.47</c:v>
                </c:pt>
                <c:pt idx="221">
                  <c:v>121.2</c:v>
                </c:pt>
                <c:pt idx="222">
                  <c:v>121.72</c:v>
                </c:pt>
                <c:pt idx="223">
                  <c:v>121.96000000000002</c:v>
                </c:pt>
                <c:pt idx="224">
                  <c:v>120.91000000000012</c:v>
                </c:pt>
                <c:pt idx="225">
                  <c:v>120.64999999999999</c:v>
                </c:pt>
                <c:pt idx="226">
                  <c:v>121.76</c:v>
                </c:pt>
                <c:pt idx="227">
                  <c:v>121.64999999999999</c:v>
                </c:pt>
                <c:pt idx="228">
                  <c:v>121.8</c:v>
                </c:pt>
                <c:pt idx="229">
                  <c:v>122.09</c:v>
                </c:pt>
                <c:pt idx="230">
                  <c:v>122.81</c:v>
                </c:pt>
                <c:pt idx="231">
                  <c:v>122.02</c:v>
                </c:pt>
                <c:pt idx="232">
                  <c:v>122.75</c:v>
                </c:pt>
                <c:pt idx="233">
                  <c:v>123.36</c:v>
                </c:pt>
                <c:pt idx="234">
                  <c:v>125.44000000000032</c:v>
                </c:pt>
                <c:pt idx="235">
                  <c:v>123.92</c:v>
                </c:pt>
                <c:pt idx="236">
                  <c:v>126.52</c:v>
                </c:pt>
                <c:pt idx="237">
                  <c:v>128.44999999999999</c:v>
                </c:pt>
                <c:pt idx="238">
                  <c:v>126.78</c:v>
                </c:pt>
                <c:pt idx="239">
                  <c:v>127.88</c:v>
                </c:pt>
                <c:pt idx="240">
                  <c:v>130</c:v>
                </c:pt>
                <c:pt idx="241">
                  <c:v>130.51</c:v>
                </c:pt>
                <c:pt idx="242">
                  <c:v>131.5</c:v>
                </c:pt>
                <c:pt idx="243">
                  <c:v>135.69999999999999</c:v>
                </c:pt>
                <c:pt idx="244">
                  <c:v>131.66</c:v>
                </c:pt>
                <c:pt idx="245">
                  <c:v>130.41</c:v>
                </c:pt>
                <c:pt idx="246">
                  <c:v>138.41999999999999</c:v>
                </c:pt>
                <c:pt idx="247">
                  <c:v>139.70999999999998</c:v>
                </c:pt>
                <c:pt idx="248">
                  <c:v>136.18</c:v>
                </c:pt>
                <c:pt idx="249">
                  <c:v>141.10999999999999</c:v>
                </c:pt>
              </c:numCache>
            </c:numRef>
          </c:val>
        </c:ser>
        <c:marker val="1"/>
        <c:axId val="100288384"/>
        <c:axId val="100289920"/>
      </c:lineChart>
      <c:dateAx>
        <c:axId val="100288384"/>
        <c:scaling>
          <c:orientation val="minMax"/>
        </c:scaling>
        <c:axPos val="t"/>
        <c:numFmt formatCode="d/m/yyyy" sourceLinked="1"/>
        <c:tickLblPos val="nextTo"/>
        <c:txPr>
          <a:bodyPr/>
          <a:lstStyle/>
          <a:p>
            <a:pPr>
              <a:defRPr lang="is-IS" sz="1200"/>
            </a:pPr>
            <a:endParaRPr lang="en-US"/>
          </a:p>
        </c:txPr>
        <c:crossAx val="100289920"/>
        <c:crosses val="autoZero"/>
        <c:auto val="1"/>
        <c:lblOffset val="100"/>
      </c:dateAx>
      <c:valAx>
        <c:axId val="100289920"/>
        <c:scaling>
          <c:orientation val="maxMin"/>
          <c:max val="18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US" sz="1800" b="0" noProof="0"/>
                </a:pPr>
                <a:r>
                  <a:rPr lang="en-US" sz="1800" b="0" noProof="0" smtClean="0"/>
                  <a:t>Icelandic krónur (ISK)</a:t>
                </a:r>
                <a:endParaRPr lang="en-US" sz="1800" b="0" noProof="0"/>
              </a:p>
            </c:rich>
          </c:tx>
        </c:title>
        <c:numFmt formatCode="#,##0" sourceLinked="0"/>
        <c:tickLblPos val="nextTo"/>
        <c:txPr>
          <a:bodyPr/>
          <a:lstStyle/>
          <a:p>
            <a:pPr>
              <a:defRPr lang="is-IS" sz="1800"/>
            </a:pPr>
            <a:endParaRPr lang="en-US"/>
          </a:p>
        </c:txPr>
        <c:crossAx val="100288384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hPercent val="75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solidFill>
          <a:prstClr val="white">
            <a:alpha val="0"/>
          </a:prstClr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prstClr val="white">
            <a:alpha val="0"/>
          </a:prstClr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9058524173028786E-2"/>
          <c:y val="5.3949903660886277E-2"/>
          <c:w val="0.76844783715013398"/>
          <c:h val="0.80539499036608864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chemeClr val="accent1"/>
            </a:solidFill>
            <a:ln w="6802">
              <a:solidFill>
                <a:schemeClr val="tx1"/>
              </a:solidFill>
              <a:prstDash val="solid"/>
            </a:ln>
          </c:spPr>
          <c:cat>
            <c:numRef>
              <c:f>Sheet1!$B$1:$F$1</c:f>
              <c:numCache>
                <c:formatCode>General</c:formatCode>
                <c:ptCount val="5"/>
                <c:pt idx="0">
                  <c:v>2004</c:v>
                </c:pt>
                <c:pt idx="1">
                  <c:v>2005</c:v>
                </c:pt>
                <c:pt idx="2">
                  <c:v>2007</c:v>
                </c:pt>
                <c:pt idx="3">
                  <c:v>2007</c:v>
                </c:pt>
                <c:pt idx="4">
                  <c:v>2008</c:v>
                </c:pt>
              </c:numCache>
            </c:numRef>
          </c:cat>
          <c:val>
            <c:numRef>
              <c:f>Sheet1!$B$2:$F$2</c:f>
              <c:numCache>
                <c:formatCode>0.0</c:formatCode>
                <c:ptCount val="5"/>
                <c:pt idx="0">
                  <c:v>3.2238012142566443</c:v>
                </c:pt>
                <c:pt idx="1">
                  <c:v>4.0202212782505056</c:v>
                </c:pt>
                <c:pt idx="2">
                  <c:v>6.7775643189075554</c:v>
                </c:pt>
                <c:pt idx="3">
                  <c:v>5.0266656779233401</c:v>
                </c:pt>
                <c:pt idx="4">
                  <c:v>12.7</c:v>
                </c:pt>
              </c:numCache>
            </c:numRef>
          </c:val>
        </c:ser>
        <c:gapDepth val="0"/>
        <c:shape val="box"/>
        <c:axId val="95437184"/>
        <c:axId val="95438720"/>
        <c:axId val="0"/>
      </c:bar3DChart>
      <c:catAx>
        <c:axId val="95437184"/>
        <c:scaling>
          <c:orientation val="minMax"/>
        </c:scaling>
        <c:axPos val="b"/>
        <c:numFmt formatCode="General" sourceLinked="1"/>
        <c:tickLblPos val="low"/>
        <c:spPr>
          <a:ln w="17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95438720"/>
        <c:crosses val="autoZero"/>
        <c:auto val="1"/>
        <c:lblAlgn val="ctr"/>
        <c:lblOffset val="100"/>
        <c:tickLblSkip val="1"/>
        <c:tickMarkSkip val="1"/>
      </c:catAx>
      <c:valAx>
        <c:axId val="95438720"/>
        <c:scaling>
          <c:orientation val="minMax"/>
        </c:scaling>
        <c:axPos val="l"/>
        <c:majorGridlines>
          <c:spPr>
            <a:ln w="1702">
              <a:solidFill>
                <a:schemeClr val="tx1"/>
              </a:solidFill>
              <a:prstDash val="solid"/>
            </a:ln>
          </c:spPr>
        </c:majorGridlines>
        <c:numFmt formatCode="0" sourceLinked="0"/>
        <c:tickLblPos val="nextTo"/>
        <c:spPr>
          <a:noFill/>
          <a:ln w="17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95437184"/>
        <c:crosses val="autoZero"/>
        <c:crossBetween val="between"/>
      </c:valAx>
      <c:spPr>
        <a:noFill/>
        <a:ln w="25407">
          <a:noFill/>
        </a:ln>
      </c:spPr>
    </c:plotArea>
    <c:plotVisOnly val="1"/>
    <c:dispBlanksAs val="gap"/>
  </c:chart>
  <c:spPr>
    <a:gradFill flip="none" rotWithShape="1">
      <a:gsLst>
        <a:gs pos="0">
          <a:srgbClr val="F9B639">
            <a:tint val="15000"/>
            <a:satMod val="250000"/>
          </a:srgbClr>
        </a:gs>
        <a:gs pos="49000">
          <a:srgbClr val="F9B639">
            <a:tint val="50000"/>
            <a:satMod val="200000"/>
          </a:srgbClr>
        </a:gs>
        <a:gs pos="49100">
          <a:srgbClr val="F9B639">
            <a:tint val="64000"/>
            <a:satMod val="160000"/>
          </a:srgbClr>
        </a:gs>
        <a:gs pos="92000">
          <a:srgbClr val="F9B639">
            <a:tint val="50000"/>
            <a:satMod val="200000"/>
          </a:srgbClr>
        </a:gs>
        <a:gs pos="100000">
          <a:srgbClr val="F9B639">
            <a:tint val="43000"/>
            <a:satMod val="190000"/>
          </a:srgbClr>
        </a:gs>
      </a:gsLst>
      <a:path path="circle">
        <a:fillToRect r="100000" b="100000"/>
      </a:path>
      <a:tileRect l="-100000" t="-100000"/>
    </a:gradFill>
    <a:ln w="11439" cap="flat" cmpd="sng" algn="ctr">
      <a:solidFill>
        <a:schemeClr val="accent4"/>
      </a:solidFill>
      <a:prstDash val="solid"/>
    </a:ln>
    <a:effectLst>
      <a:outerShdw blurRad="50800" dist="25000" dir="5400000" rotWithShape="0">
        <a:schemeClr val="accent4">
          <a:shade val="30000"/>
          <a:satMod val="150000"/>
          <a:alpha val="38000"/>
        </a:schemeClr>
      </a:out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7BFB6E-FFC0-49C0-847E-FED6F66306AC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1B15CE-851D-4939-942C-6FE62E4AEC7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000" dirty="0" smtClean="0"/>
            <a:t>National wealth</a:t>
          </a:r>
          <a:endParaRPr lang="en-US" sz="2000" dirty="0"/>
        </a:p>
      </dgm:t>
    </dgm:pt>
    <dgm:pt modelId="{3D7095AF-398D-4A36-887D-0FE5551868E1}" type="parTrans" cxnId="{EBA61F88-5790-48DD-B3AB-CB9F9D99DA28}">
      <dgm:prSet/>
      <dgm:spPr/>
      <dgm:t>
        <a:bodyPr/>
        <a:lstStyle/>
        <a:p>
          <a:endParaRPr lang="en-US"/>
        </a:p>
      </dgm:t>
    </dgm:pt>
    <dgm:pt modelId="{032264F3-85BF-466A-92D2-F45CA9702720}" type="sibTrans" cxnId="{EBA61F88-5790-48DD-B3AB-CB9F9D99DA28}">
      <dgm:prSet/>
      <dgm:spPr/>
      <dgm:t>
        <a:bodyPr/>
        <a:lstStyle/>
        <a:p>
          <a:endParaRPr lang="en-US"/>
        </a:p>
      </dgm:t>
    </dgm:pt>
    <dgm:pt modelId="{30E12EE7-A757-4A47-B51D-7EAF06483F85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000" dirty="0" smtClean="0"/>
            <a:t>Human capital</a:t>
          </a:r>
          <a:endParaRPr lang="en-US" sz="2000" dirty="0"/>
        </a:p>
      </dgm:t>
    </dgm:pt>
    <dgm:pt modelId="{CB34BB71-5E24-4A82-BE15-AEE4AF33621E}" type="parTrans" cxnId="{486DECA5-30EB-4990-8D5D-E82959031404}">
      <dgm:prSet/>
      <dgm:spPr/>
      <dgm:t>
        <a:bodyPr/>
        <a:lstStyle/>
        <a:p>
          <a:endParaRPr lang="en-US"/>
        </a:p>
      </dgm:t>
    </dgm:pt>
    <dgm:pt modelId="{8C38B3A6-750C-464E-A75C-9B10D20D9F61}" type="sibTrans" cxnId="{486DECA5-30EB-4990-8D5D-E82959031404}">
      <dgm:prSet/>
      <dgm:spPr/>
      <dgm:t>
        <a:bodyPr/>
        <a:lstStyle/>
        <a:p>
          <a:endParaRPr lang="en-US"/>
        </a:p>
      </dgm:t>
    </dgm:pt>
    <dgm:pt modelId="{41A8D32D-AF06-4404-B163-DA12CA36DC49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Physical capital</a:t>
          </a:r>
          <a:endParaRPr lang="en-US" sz="1600" dirty="0"/>
        </a:p>
      </dgm:t>
    </dgm:pt>
    <dgm:pt modelId="{26E8BF2D-B8B5-4FBD-B1ED-9E35C702BF02}" type="parTrans" cxnId="{CCD79242-EF32-4E05-9C88-232A2B2DD897}">
      <dgm:prSet/>
      <dgm:spPr/>
      <dgm:t>
        <a:bodyPr/>
        <a:lstStyle/>
        <a:p>
          <a:endParaRPr lang="en-US"/>
        </a:p>
      </dgm:t>
    </dgm:pt>
    <dgm:pt modelId="{D994828D-9AB3-4174-AE57-A20EF4A77D85}" type="sibTrans" cxnId="{CCD79242-EF32-4E05-9C88-232A2B2DD897}">
      <dgm:prSet/>
      <dgm:spPr/>
      <dgm:t>
        <a:bodyPr/>
        <a:lstStyle/>
        <a:p>
          <a:endParaRPr lang="en-US"/>
        </a:p>
      </dgm:t>
    </dgm:pt>
    <dgm:pt modelId="{6B7324C7-84A9-4F9D-8D0F-4F956BEFD34D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400" dirty="0" smtClean="0"/>
            <a:t>Financial capital</a:t>
          </a:r>
          <a:endParaRPr lang="en-US" sz="1400" dirty="0"/>
        </a:p>
      </dgm:t>
    </dgm:pt>
    <dgm:pt modelId="{258DB83F-FBA0-42A0-807E-FE9B1016BB2E}" type="parTrans" cxnId="{E0034CE7-5C3A-4FE9-BBF5-D9C2D55C6470}">
      <dgm:prSet/>
      <dgm:spPr/>
      <dgm:t>
        <a:bodyPr/>
        <a:lstStyle/>
        <a:p>
          <a:endParaRPr lang="en-US"/>
        </a:p>
      </dgm:t>
    </dgm:pt>
    <dgm:pt modelId="{7CF4359A-FBB6-4422-9601-DFA8875EA1C5}" type="sibTrans" cxnId="{E0034CE7-5C3A-4FE9-BBF5-D9C2D55C6470}">
      <dgm:prSet/>
      <dgm:spPr/>
      <dgm:t>
        <a:bodyPr/>
        <a:lstStyle/>
        <a:p>
          <a:endParaRPr lang="en-US"/>
        </a:p>
      </dgm:t>
    </dgm:pt>
    <dgm:pt modelId="{0D702473-96A4-4D89-98B6-DF07B1927956}" type="pres">
      <dgm:prSet presAssocID="{C97BFB6E-FFC0-49C0-847E-FED6F66306AC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AE7811-F898-450C-80D1-D77791A9B16A}" type="pres">
      <dgm:prSet presAssocID="{C97BFB6E-FFC0-49C0-847E-FED6F66306AC}" presName="comp1" presStyleCnt="0"/>
      <dgm:spPr/>
    </dgm:pt>
    <dgm:pt modelId="{F6C4B958-A5A8-474D-B820-B2A1D4E82FBB}" type="pres">
      <dgm:prSet presAssocID="{C97BFB6E-FFC0-49C0-847E-FED6F66306AC}" presName="circle1" presStyleLbl="node1" presStyleIdx="0" presStyleCnt="4"/>
      <dgm:spPr/>
      <dgm:t>
        <a:bodyPr/>
        <a:lstStyle/>
        <a:p>
          <a:endParaRPr lang="en-US"/>
        </a:p>
      </dgm:t>
    </dgm:pt>
    <dgm:pt modelId="{21CDEDB3-3F68-4D92-93F8-B4A5B63FA76A}" type="pres">
      <dgm:prSet presAssocID="{C97BFB6E-FFC0-49C0-847E-FED6F66306AC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CD898-5647-45DC-8FBD-02224ED8DA85}" type="pres">
      <dgm:prSet presAssocID="{C97BFB6E-FFC0-49C0-847E-FED6F66306AC}" presName="comp2" presStyleCnt="0"/>
      <dgm:spPr/>
    </dgm:pt>
    <dgm:pt modelId="{F34A1408-F771-49D2-9B76-C0DCA94BB1BC}" type="pres">
      <dgm:prSet presAssocID="{C97BFB6E-FFC0-49C0-847E-FED6F66306AC}" presName="circle2" presStyleLbl="node1" presStyleIdx="1" presStyleCnt="4"/>
      <dgm:spPr/>
      <dgm:t>
        <a:bodyPr/>
        <a:lstStyle/>
        <a:p>
          <a:endParaRPr lang="en-US"/>
        </a:p>
      </dgm:t>
    </dgm:pt>
    <dgm:pt modelId="{64031CC2-280D-4DBF-B962-648734BEA37F}" type="pres">
      <dgm:prSet presAssocID="{C97BFB6E-FFC0-49C0-847E-FED6F66306AC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C43DAC-BCBE-4CA0-8A48-97CCC83A5ACF}" type="pres">
      <dgm:prSet presAssocID="{C97BFB6E-FFC0-49C0-847E-FED6F66306AC}" presName="comp3" presStyleCnt="0"/>
      <dgm:spPr/>
    </dgm:pt>
    <dgm:pt modelId="{EE530727-1E1A-4971-A78D-E3DAD131AFBA}" type="pres">
      <dgm:prSet presAssocID="{C97BFB6E-FFC0-49C0-847E-FED6F66306AC}" presName="circle3" presStyleLbl="node1" presStyleIdx="2" presStyleCnt="4" custScaleX="78284" custScaleY="75433" custLinFactNeighborY="17077"/>
      <dgm:spPr/>
      <dgm:t>
        <a:bodyPr/>
        <a:lstStyle/>
        <a:p>
          <a:endParaRPr lang="en-US"/>
        </a:p>
      </dgm:t>
    </dgm:pt>
    <dgm:pt modelId="{30A7B283-E6ED-40F5-A0AC-59A16DADB34C}" type="pres">
      <dgm:prSet presAssocID="{C97BFB6E-FFC0-49C0-847E-FED6F66306AC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36AD42-8214-4D67-8555-0105166C39AF}" type="pres">
      <dgm:prSet presAssocID="{C97BFB6E-FFC0-49C0-847E-FED6F66306AC}" presName="comp4" presStyleCnt="0"/>
      <dgm:spPr/>
    </dgm:pt>
    <dgm:pt modelId="{3F1D1E87-37A8-4613-A4FB-AA9C746CF5F4}" type="pres">
      <dgm:prSet presAssocID="{C97BFB6E-FFC0-49C0-847E-FED6F66306AC}" presName="circle4" presStyleLbl="node1" presStyleIdx="3" presStyleCnt="4" custScaleX="73207" custScaleY="72288" custLinFactNeighborY="16150"/>
      <dgm:spPr/>
      <dgm:t>
        <a:bodyPr/>
        <a:lstStyle/>
        <a:p>
          <a:endParaRPr lang="en-US"/>
        </a:p>
      </dgm:t>
    </dgm:pt>
    <dgm:pt modelId="{6C939D6F-307C-4643-9D0A-F6D0FA8D19C7}" type="pres">
      <dgm:prSet presAssocID="{C97BFB6E-FFC0-49C0-847E-FED6F66306AC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C2AC6F-C8E8-4AB7-905E-57B793F963DE}" type="presOf" srcId="{071B15CE-851D-4939-942C-6FE62E4AEC7E}" destId="{F6C4B958-A5A8-474D-B820-B2A1D4E82FBB}" srcOrd="0" destOrd="0" presId="urn:microsoft.com/office/officeart/2005/8/layout/venn2"/>
    <dgm:cxn modelId="{B44ACC92-99AE-4003-A070-3B2C8904BF7E}" type="presOf" srcId="{41A8D32D-AF06-4404-B163-DA12CA36DC49}" destId="{30A7B283-E6ED-40F5-A0AC-59A16DADB34C}" srcOrd="1" destOrd="0" presId="urn:microsoft.com/office/officeart/2005/8/layout/venn2"/>
    <dgm:cxn modelId="{CCD79242-EF32-4E05-9C88-232A2B2DD897}" srcId="{C97BFB6E-FFC0-49C0-847E-FED6F66306AC}" destId="{41A8D32D-AF06-4404-B163-DA12CA36DC49}" srcOrd="2" destOrd="0" parTransId="{26E8BF2D-B8B5-4FBD-B1ED-9E35C702BF02}" sibTransId="{D994828D-9AB3-4174-AE57-A20EF4A77D85}"/>
    <dgm:cxn modelId="{0EEAA87F-2A40-4CB0-80A8-460D16DA6BB1}" type="presOf" srcId="{30E12EE7-A757-4A47-B51D-7EAF06483F85}" destId="{F34A1408-F771-49D2-9B76-C0DCA94BB1BC}" srcOrd="0" destOrd="0" presId="urn:microsoft.com/office/officeart/2005/8/layout/venn2"/>
    <dgm:cxn modelId="{E20CAD6D-5A6F-4105-B7CA-D96D5250FDD0}" type="presOf" srcId="{30E12EE7-A757-4A47-B51D-7EAF06483F85}" destId="{64031CC2-280D-4DBF-B962-648734BEA37F}" srcOrd="1" destOrd="0" presId="urn:microsoft.com/office/officeart/2005/8/layout/venn2"/>
    <dgm:cxn modelId="{5EBC4E7F-1D1B-455B-B390-EF37D2789E53}" type="presOf" srcId="{071B15CE-851D-4939-942C-6FE62E4AEC7E}" destId="{21CDEDB3-3F68-4D92-93F8-B4A5B63FA76A}" srcOrd="1" destOrd="0" presId="urn:microsoft.com/office/officeart/2005/8/layout/venn2"/>
    <dgm:cxn modelId="{3911C381-0921-4CEE-B0D8-5340EDBFF7F4}" type="presOf" srcId="{6B7324C7-84A9-4F9D-8D0F-4F956BEFD34D}" destId="{6C939D6F-307C-4643-9D0A-F6D0FA8D19C7}" srcOrd="1" destOrd="0" presId="urn:microsoft.com/office/officeart/2005/8/layout/venn2"/>
    <dgm:cxn modelId="{EBA61F88-5790-48DD-B3AB-CB9F9D99DA28}" srcId="{C97BFB6E-FFC0-49C0-847E-FED6F66306AC}" destId="{071B15CE-851D-4939-942C-6FE62E4AEC7E}" srcOrd="0" destOrd="0" parTransId="{3D7095AF-398D-4A36-887D-0FE5551868E1}" sibTransId="{032264F3-85BF-466A-92D2-F45CA9702720}"/>
    <dgm:cxn modelId="{486DECA5-30EB-4990-8D5D-E82959031404}" srcId="{C97BFB6E-FFC0-49C0-847E-FED6F66306AC}" destId="{30E12EE7-A757-4A47-B51D-7EAF06483F85}" srcOrd="1" destOrd="0" parTransId="{CB34BB71-5E24-4A82-BE15-AEE4AF33621E}" sibTransId="{8C38B3A6-750C-464E-A75C-9B10D20D9F61}"/>
    <dgm:cxn modelId="{21BCD55C-8966-4BC9-98B2-5BA9536E6F85}" type="presOf" srcId="{C97BFB6E-FFC0-49C0-847E-FED6F66306AC}" destId="{0D702473-96A4-4D89-98B6-DF07B1927956}" srcOrd="0" destOrd="0" presId="urn:microsoft.com/office/officeart/2005/8/layout/venn2"/>
    <dgm:cxn modelId="{5A479D33-7E7C-4249-AB72-A47083E49E6C}" type="presOf" srcId="{6B7324C7-84A9-4F9D-8D0F-4F956BEFD34D}" destId="{3F1D1E87-37A8-4613-A4FB-AA9C746CF5F4}" srcOrd="0" destOrd="0" presId="urn:microsoft.com/office/officeart/2005/8/layout/venn2"/>
    <dgm:cxn modelId="{8A3DE725-7641-42FE-B1C3-DFC1EF2B29B4}" type="presOf" srcId="{41A8D32D-AF06-4404-B163-DA12CA36DC49}" destId="{EE530727-1E1A-4971-A78D-E3DAD131AFBA}" srcOrd="0" destOrd="0" presId="urn:microsoft.com/office/officeart/2005/8/layout/venn2"/>
    <dgm:cxn modelId="{E0034CE7-5C3A-4FE9-BBF5-D9C2D55C6470}" srcId="{C97BFB6E-FFC0-49C0-847E-FED6F66306AC}" destId="{6B7324C7-84A9-4F9D-8D0F-4F956BEFD34D}" srcOrd="3" destOrd="0" parTransId="{258DB83F-FBA0-42A0-807E-FE9B1016BB2E}" sibTransId="{7CF4359A-FBB6-4422-9601-DFA8875EA1C5}"/>
    <dgm:cxn modelId="{AE5AE96D-5895-4B07-AF38-98C1CE8FBEDF}" type="presParOf" srcId="{0D702473-96A4-4D89-98B6-DF07B1927956}" destId="{DAAE7811-F898-450C-80D1-D77791A9B16A}" srcOrd="0" destOrd="0" presId="urn:microsoft.com/office/officeart/2005/8/layout/venn2"/>
    <dgm:cxn modelId="{BB7F8C54-FF5C-4D93-88C8-F6B0763BF47F}" type="presParOf" srcId="{DAAE7811-F898-450C-80D1-D77791A9B16A}" destId="{F6C4B958-A5A8-474D-B820-B2A1D4E82FBB}" srcOrd="0" destOrd="0" presId="urn:microsoft.com/office/officeart/2005/8/layout/venn2"/>
    <dgm:cxn modelId="{2CFFC42C-8C22-42A3-9D33-BFAE8E42AB90}" type="presParOf" srcId="{DAAE7811-F898-450C-80D1-D77791A9B16A}" destId="{21CDEDB3-3F68-4D92-93F8-B4A5B63FA76A}" srcOrd="1" destOrd="0" presId="urn:microsoft.com/office/officeart/2005/8/layout/venn2"/>
    <dgm:cxn modelId="{06F862FB-2C97-4AC6-9122-3FE2590A237E}" type="presParOf" srcId="{0D702473-96A4-4D89-98B6-DF07B1927956}" destId="{244CD898-5647-45DC-8FBD-02224ED8DA85}" srcOrd="1" destOrd="0" presId="urn:microsoft.com/office/officeart/2005/8/layout/venn2"/>
    <dgm:cxn modelId="{3DC60EBA-5357-4FEA-B184-DE245FDAD3F9}" type="presParOf" srcId="{244CD898-5647-45DC-8FBD-02224ED8DA85}" destId="{F34A1408-F771-49D2-9B76-C0DCA94BB1BC}" srcOrd="0" destOrd="0" presId="urn:microsoft.com/office/officeart/2005/8/layout/venn2"/>
    <dgm:cxn modelId="{8E68B708-460E-4867-B0D7-0272959CAF1A}" type="presParOf" srcId="{244CD898-5647-45DC-8FBD-02224ED8DA85}" destId="{64031CC2-280D-4DBF-B962-648734BEA37F}" srcOrd="1" destOrd="0" presId="urn:microsoft.com/office/officeart/2005/8/layout/venn2"/>
    <dgm:cxn modelId="{6EE27F02-527E-4156-BB6A-AF1F209F8031}" type="presParOf" srcId="{0D702473-96A4-4D89-98B6-DF07B1927956}" destId="{DEC43DAC-BCBE-4CA0-8A48-97CCC83A5ACF}" srcOrd="2" destOrd="0" presId="urn:microsoft.com/office/officeart/2005/8/layout/venn2"/>
    <dgm:cxn modelId="{C7B0DD72-540B-4FF2-9521-D9BC79792613}" type="presParOf" srcId="{DEC43DAC-BCBE-4CA0-8A48-97CCC83A5ACF}" destId="{EE530727-1E1A-4971-A78D-E3DAD131AFBA}" srcOrd="0" destOrd="0" presId="urn:microsoft.com/office/officeart/2005/8/layout/venn2"/>
    <dgm:cxn modelId="{E15144DE-39CE-44C1-9B8F-348C374D0CDA}" type="presParOf" srcId="{DEC43DAC-BCBE-4CA0-8A48-97CCC83A5ACF}" destId="{30A7B283-E6ED-40F5-A0AC-59A16DADB34C}" srcOrd="1" destOrd="0" presId="urn:microsoft.com/office/officeart/2005/8/layout/venn2"/>
    <dgm:cxn modelId="{CEA0D5AB-987B-44A7-AE59-7952A3CDFFFD}" type="presParOf" srcId="{0D702473-96A4-4D89-98B6-DF07B1927956}" destId="{9D36AD42-8214-4D67-8555-0105166C39AF}" srcOrd="3" destOrd="0" presId="urn:microsoft.com/office/officeart/2005/8/layout/venn2"/>
    <dgm:cxn modelId="{FA391654-E541-43B8-80A1-8C64AB773E24}" type="presParOf" srcId="{9D36AD42-8214-4D67-8555-0105166C39AF}" destId="{3F1D1E87-37A8-4613-A4FB-AA9C746CF5F4}" srcOrd="0" destOrd="0" presId="urn:microsoft.com/office/officeart/2005/8/layout/venn2"/>
    <dgm:cxn modelId="{7ED2BEE2-0E7A-4436-9947-3E018D311F68}" type="presParOf" srcId="{9D36AD42-8214-4D67-8555-0105166C39AF}" destId="{6C939D6F-307C-4643-9D0A-F6D0FA8D19C7}" srcOrd="1" destOrd="0" presId="urn:microsoft.com/office/officeart/2005/8/layout/ven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E3EA20E0-1D65-491E-AB7B-B68BEF8AD919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is-I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s-I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3CA7C72F-703A-451C-9E66-F46A7F68B218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F3BA84-843C-46E1-9592-CCCD9C1A5308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s-I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484304-31B0-4315-9579-3F3920D3355D}" type="slidenum">
              <a:rPr lang="is-IS" smtClean="0"/>
              <a:pPr>
                <a:defRPr/>
              </a:pPr>
              <a:t>2</a:t>
            </a:fld>
            <a:endParaRPr lang="is-I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23839E-25E2-4610-9A5C-63C9F68C4842}" type="slidenum">
              <a:rPr lang="is-IS" smtClean="0"/>
              <a:pPr>
                <a:defRPr/>
              </a:pPr>
              <a:t>3</a:t>
            </a:fld>
            <a:endParaRPr lang="is-I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00B81A-D840-4799-8C0D-0AE1C1D96CDD}" type="slidenum">
              <a:rPr lang="is-IS" smtClean="0"/>
              <a:pPr>
                <a:defRPr/>
              </a:pPr>
              <a:t>4</a:t>
            </a:fld>
            <a:endParaRPr lang="is-I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5D3C87-E7A2-47B2-90CC-D7589D401867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s-I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85013E-D5D6-40E9-9D1E-71CCFEBF0767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s-I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BB722B-7E8C-461D-92C4-4E8B8620A5E0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s-I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1D4717-F042-48C4-BC5C-162265015D01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s-I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F7F19E-9162-471D-B636-277129174AC5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s-I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3DF879-65D7-4115-861D-03A111A607A1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s-I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D7DD32-150A-4A32-8E47-8023CF1E8A66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s-I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C10812-BFB5-4E92-BE99-A701D9198C5D}" type="slidenum">
              <a:rPr lang="is-IS" smtClean="0"/>
              <a:pPr>
                <a:defRPr/>
              </a:pPr>
              <a:t>12</a:t>
            </a:fld>
            <a:endParaRPr lang="is-I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A88C95-9140-47B4-A58A-451A47B2A09D}" type="slidenum">
              <a:rPr lang="is-IS" smtClean="0"/>
              <a:pPr>
                <a:defRPr/>
              </a:pPr>
              <a:t>13</a:t>
            </a:fld>
            <a:endParaRPr lang="is-I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3C458D-BB51-417F-A94F-4938069D5303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is-I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00C85E-6D45-46E9-87D5-E5268E1D6901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is-I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AB6BF6-D88B-4543-92FC-4D010061B59F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is-I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7371D4-1BAF-4664-B87D-95123F810CC6}" type="slidenum">
              <a:rPr lang="is-IS" smtClean="0"/>
              <a:pPr>
                <a:defRPr/>
              </a:pPr>
              <a:t>17</a:t>
            </a:fld>
            <a:endParaRPr lang="is-I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08580-D5E0-4E5F-AAC8-BE48862ECEA3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is-I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F66E-67FF-48FB-B6C9-692EB6965C1E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is-I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6191FB-4B75-4277-8563-76B445B2D192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is-I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33C389-F5BD-48A0-9552-55E57BFAD424}" type="slidenum">
              <a:rPr lang="is-IS" smtClean="0"/>
              <a:pPr>
                <a:defRPr/>
              </a:pPr>
              <a:t>21</a:t>
            </a:fld>
            <a:endParaRPr lang="is-I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0B5E21-240D-4892-98CD-03805ECDCEDC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is-I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B5057D-DEBE-474F-A9BE-F897DAFA3F9E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is-I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32D0C5-67C1-460A-88B3-ACE545B550E8}" type="slidenum">
              <a:rPr lang="is-IS" smtClean="0"/>
              <a:pPr>
                <a:defRPr/>
              </a:pPr>
              <a:t>24</a:t>
            </a:fld>
            <a:endParaRPr lang="is-I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s-IS" smtClean="0"/>
              <a:t> bank, bad bank formula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30843D-F640-48A5-B4A0-375E1B2D2AAE}" type="slidenum">
              <a:rPr lang="is-IS" smtClean="0"/>
              <a:pPr>
                <a:defRPr/>
              </a:pPr>
              <a:t>25</a:t>
            </a:fld>
            <a:endParaRPr lang="is-I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C1784A-177B-40D2-9629-20D23AAB18B5}" type="slidenum">
              <a:rPr lang="is-IS" smtClean="0"/>
              <a:pPr>
                <a:defRPr/>
              </a:pPr>
              <a:t>26</a:t>
            </a:fld>
            <a:endParaRPr lang="is-I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7F35CC-82A5-4B4A-927E-F5B1C1E28C07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is-I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9F550F-C06B-4204-944D-B9DE0EE529B3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is-I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FFE534-A669-4DA1-9BD8-FD3069933E88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is-I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C92F8F-D210-4BFE-B476-8BB69C358F0B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is-I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B94DAF-E0E4-486F-9A4B-93FE55817DD0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is-I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620BF5-6EFA-42FC-B061-C071B2AF5E8D}" type="slidenum">
              <a:rPr lang="is-IS" smtClean="0"/>
              <a:pPr>
                <a:defRPr/>
              </a:pPr>
              <a:t>32</a:t>
            </a:fld>
            <a:endParaRPr lang="is-I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D94F33-4A33-4246-B2E3-C716C10FB20B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is-I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4648B1-4CB0-4CFC-88CC-6AA4F1DB26D8}" type="slidenum">
              <a:rPr lang="is-IS" smtClean="0"/>
              <a:pPr>
                <a:defRPr/>
              </a:pPr>
              <a:t>34</a:t>
            </a:fld>
            <a:endParaRPr lang="is-I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3FB3B9-D876-4672-9A92-35BB3C6854A1}" type="slidenum">
              <a:rPr lang="is-IS" smtClean="0"/>
              <a:pPr>
                <a:defRPr/>
              </a:pPr>
              <a:t>35</a:t>
            </a:fld>
            <a:endParaRPr lang="is-I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C347CA-9776-4DAC-B9C9-04C6001C66F2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is-I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6A06D7-B244-43FA-B61D-38DCB02A7C62}" type="slidenum">
              <a:rPr lang="is-IS" smtClean="0"/>
              <a:pPr>
                <a:defRPr/>
              </a:pPr>
              <a:t>37</a:t>
            </a:fld>
            <a:endParaRPr lang="is-I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61077E-CDEA-4532-8CC5-902A08EF3E46}" type="slidenum">
              <a:rPr lang="is-IS" smtClean="0"/>
              <a:pPr>
                <a:defRPr/>
              </a:pPr>
              <a:t>38</a:t>
            </a:fld>
            <a:endParaRPr lang="is-I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108D73-D156-43D8-95D4-8B22DD27880A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is-I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E6247E-A744-408E-95D4-03030E4A1D82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is-I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12EB27-1245-4553-9CD2-49C3038B0533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is-I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AE1AEC-85EC-4001-B41B-D8F57F54E10D}" type="slidenum">
              <a:rPr lang="is-I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is-I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400F149-E8AF-485A-B88E-765FD4F42538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is-IS"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18A5537-BA73-4116-829B-5C2B13FC8A2F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A2DD1-C94A-4E16-AD28-B8D9830173DA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7A27-8048-4458-AA07-0048F272BA79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2E723B0-7C45-4DF4-8411-35CB7B912C6E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881367-9788-462E-BEE0-900B81352166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A0D2-F765-4CD8-8822-46B9712C93E4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FAE14-5746-4818-9CCF-A384C884ADD2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26AA6-10C1-457C-99B9-40171E0CDEE5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1E200-764D-468F-A316-4507F803D8C3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6403D-8002-4585-A8DD-80037539EFC0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26D7-1CA5-442C-9AC5-B5EA9E18FC74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5286B-F17C-43D7-8361-4EB826236652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79055-D832-45E9-A1B8-2C6C67A1A3EB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A5069-918C-4B19-9302-AE99C6355DFF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278B0-0A42-4B30-9EC4-7A4B29CC56F7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0044C5-C0EA-4247-8735-BEC4EEFA0D3D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s-I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349646-ED04-4F5C-B399-6249167E6FE4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AD77-7FCD-44C3-8307-385FC66E9422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16344-5F0C-4611-BA32-FC6EAA3CE322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B79A65-909D-41CF-AADF-1E1BE55EF08A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BC7B960-D49F-4ADB-961B-9C0BC2938ACC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2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7DA3E6E-37AF-4157-980B-EF4C7B80346D}" type="datetimeFigureOut">
              <a:rPr lang="is-IS"/>
              <a:pPr>
                <a:defRPr/>
              </a:pPr>
              <a:t>3.11.2009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is-I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7CEC317-A32E-4213-A1DF-69E4E7D1A649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8" r:id="rId2"/>
    <p:sldLayoutId id="2147483726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7" r:id="rId9"/>
    <p:sldLayoutId id="2147483724" r:id="rId10"/>
    <p:sldLayoutId id="21474837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Chart1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Chart2.xls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3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Chart4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Excel_Chart5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Microsoft_Office_Excel_97-2003_Worksheet6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chart" Target="../charts/chart2.xml"/><Relationship Id="rId4" Type="http://schemas.openxmlformats.org/officeDocument/2006/relationships/oleObject" Target="../embeddings/Microsoft_Office_Excel_Chart7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Microsoft_Office_Excel_Chart8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Microsoft_Office_Excel_Chart9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chart" Target="../charts/chart7.xml"/><Relationship Id="rId4" Type="http://schemas.openxmlformats.org/officeDocument/2006/relationships/oleObject" Target="../embeddings/Microsoft_Office_Excel_97-2003_Worksheet10.xls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61335">
            <a:off x="280920" y="483730"/>
            <a:ext cx="8616167" cy="286816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boom to bust, big time:</a:t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case of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iceland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388" y="5357813"/>
            <a:ext cx="5114925" cy="1101725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s-IS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s-IS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s-IS" sz="2400" dirty="0" smtClean="0"/>
              <a:t>Thorvaldur</a:t>
            </a:r>
            <a:r>
              <a:rPr lang="is-IS" dirty="0" smtClean="0"/>
              <a:t> Gylfason</a:t>
            </a:r>
            <a:endParaRPr lang="is-I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" y="4429132"/>
            <a:ext cx="1900222" cy="1996229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 rot="21360893">
            <a:off x="1116472" y="857286"/>
            <a:ext cx="4568663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s-IS" sz="3200" dirty="0">
                <a:latin typeface="Algerian" pitchFamily="82" charset="0"/>
              </a:rPr>
              <a:t>Begin in </a:t>
            </a:r>
            <a:r>
              <a:rPr lang="is-IS" sz="3200" dirty="0" err="1">
                <a:latin typeface="Algerian" pitchFamily="82" charset="0"/>
              </a:rPr>
              <a:t>Ghana</a:t>
            </a:r>
            <a:r>
              <a:rPr lang="is-IS" sz="3200" dirty="0">
                <a:latin typeface="Algerian" pitchFamily="82" charset="0"/>
              </a:rPr>
              <a:t> 1904</a:t>
            </a:r>
            <a:endParaRPr lang="is-IS" sz="32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Evolving composition of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iceland’s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gdp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1980</a:t>
            </a:r>
            <a:endParaRPr lang="en-US" dirty="0"/>
          </a:p>
        </p:txBody>
      </p:sp>
      <p:graphicFrame>
        <p:nvGraphicFramePr>
          <p:cNvPr id="10243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10243" r:id="rId4" imgW="7242676" imgH="4846740" progId="Excel.Char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 rot="293916">
            <a:off x="3887479" y="1682269"/>
            <a:ext cx="3078317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>
              <a:defRPr/>
            </a:pPr>
            <a:r>
              <a:rPr lang="en-US" sz="2400" dirty="0"/>
              <a:t>Agriculture and fisheries: 21% of GDP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Evolving composition of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iceland’s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gdp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2007</a:t>
            </a:r>
            <a:endParaRPr lang="en-US" dirty="0"/>
          </a:p>
        </p:txBody>
      </p:sp>
      <p:graphicFrame>
        <p:nvGraphicFramePr>
          <p:cNvPr id="11267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11267" r:id="rId4" imgW="7242676" imgH="4846740" progId="Excel.Char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 rot="21418229">
            <a:off x="6554741" y="1736823"/>
            <a:ext cx="2429273" cy="341632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180000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2400" dirty="0"/>
              <a:t> Share of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fisheries</a:t>
            </a:r>
            <a:r>
              <a:rPr lang="en-US" sz="2400" dirty="0"/>
              <a:t> fell from 16% to 7%</a:t>
            </a:r>
          </a:p>
          <a:p>
            <a:pPr indent="-180000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2400" dirty="0"/>
              <a:t> Share of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services</a:t>
            </a:r>
            <a:r>
              <a:rPr lang="en-US" sz="2400" dirty="0"/>
              <a:t> rose from 54% to 68%</a:t>
            </a:r>
          </a:p>
          <a:p>
            <a:pPr indent="-180000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2400" dirty="0"/>
              <a:t> </a:t>
            </a:r>
            <a:r>
              <a:rPr lang="en-US" sz="2400" dirty="0"/>
              <a:t>Share of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banking</a:t>
            </a:r>
            <a:r>
              <a:rPr lang="en-US" sz="2400" dirty="0"/>
              <a:t> rose from 5% to 8%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Story in three parts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Before</a:t>
            </a:r>
          </a:p>
          <a:p>
            <a:pPr lvl="1"/>
            <a:r>
              <a:rPr lang="en-US" smtClean="0"/>
              <a:t>Background and history</a:t>
            </a:r>
          </a:p>
          <a:p>
            <a:r>
              <a:rPr lang="en-US" smtClean="0"/>
              <a:t>During</a:t>
            </a:r>
          </a:p>
          <a:p>
            <a:pPr lvl="1"/>
            <a:r>
              <a:rPr lang="en-US" smtClean="0"/>
              <a:t>Renationalization of banks</a:t>
            </a:r>
          </a:p>
          <a:p>
            <a:pPr lvl="1"/>
            <a:r>
              <a:rPr lang="en-US" smtClean="0"/>
              <a:t>Old bank/new bank approach</a:t>
            </a:r>
          </a:p>
          <a:p>
            <a:r>
              <a:rPr lang="en-US" smtClean="0"/>
              <a:t>After</a:t>
            </a:r>
          </a:p>
          <a:p>
            <a:pPr lvl="1"/>
            <a:r>
              <a:rPr lang="en-US" smtClean="0"/>
              <a:t>Ten lessons from crisis</a:t>
            </a:r>
          </a:p>
          <a:p>
            <a:pPr lvl="1"/>
            <a:r>
              <a:rPr lang="en-US" smtClean="0"/>
              <a:t>IMF-supported program</a:t>
            </a:r>
          </a:p>
          <a:p>
            <a:pPr lvl="1"/>
            <a:r>
              <a:rPr lang="en-US" smtClean="0"/>
              <a:t>Prospects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Brief history of the banks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472363" cy="4846638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/>
              <a:t>For decades, the government owned the banks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100" dirty="0" smtClean="0">
                <a:solidFill>
                  <a:schemeClr val="tx1">
                    <a:tint val="85000"/>
                  </a:schemeClr>
                </a:solidFill>
              </a:rPr>
              <a:t>Political leaders sat side by side on bank boards, representing essentially bankrupt economic interests and dividing the spoils (“</a:t>
            </a:r>
            <a:r>
              <a:rPr lang="en-US" sz="2100" i="1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Socialism of the Devil”</a:t>
            </a:r>
            <a:r>
              <a:rPr lang="en-US" sz="2100" dirty="0" smtClean="0">
                <a:solidFill>
                  <a:schemeClr val="tx1">
                    <a:tint val="85000"/>
                  </a:schemeClr>
                </a:solidFill>
              </a:rPr>
              <a:t>)</a:t>
            </a:r>
          </a:p>
          <a:p>
            <a:pPr marL="758952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With interest rates that did not keep up with inflation and with an overvalued currency, bankers exercised significant power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/>
              <a:t>Privatization 1998-2003 ought to have aimed to sever those connections, but did not fully succeed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100" dirty="0" smtClean="0">
                <a:solidFill>
                  <a:schemeClr val="tx1">
                    <a:tint val="85000"/>
                  </a:schemeClr>
                </a:solidFill>
              </a:rPr>
              <a:t>Two largest banks were sold in part to well-connected individuals with close ties to the two governing parties (“within calling distance”)</a:t>
            </a:r>
          </a:p>
          <a:p>
            <a:pPr marL="758952"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The two parties maintained their operatives on the banks’ governing boards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Brief history of the banks ii</a:t>
            </a:r>
            <a:endParaRPr lang="is-I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86675" cy="5105400"/>
          </a:xfrm>
        </p:spPr>
        <p:txBody>
          <a:bodyPr/>
          <a:lstStyle/>
          <a:p>
            <a:pPr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Banks were sold both at once at low prices</a:t>
            </a:r>
          </a:p>
          <a:p>
            <a:pPr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No serious attempt was made to attract foreign buyers of banks as was done in the </a:t>
            </a:r>
            <a:r>
              <a:rPr lang="en-US" dirty="0" err="1" smtClean="0"/>
              <a:t>Baltics</a:t>
            </a:r>
            <a:endParaRPr lang="en-US" dirty="0" smtClean="0"/>
          </a:p>
          <a:p>
            <a:pPr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Unlike Nordic and Baltic countries, there is as yet no foreign competition in Icelandic banking</a:t>
            </a:r>
          </a:p>
          <a:p>
            <a:pPr lvl="1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More concentration of industry than among Nordics</a:t>
            </a:r>
          </a:p>
          <a:p>
            <a:pPr lvl="1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Oligopoly is the rule in European banking</a:t>
            </a:r>
          </a:p>
          <a:p>
            <a:pPr marL="759333" lvl="2" eaLnBrk="1" fontAlgn="auto" hangingPunct="1">
              <a:lnSpc>
                <a:spcPts val="26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200" dirty="0" smtClean="0">
                <a:solidFill>
                  <a:schemeClr val="tx1">
                    <a:tint val="85000"/>
                  </a:schemeClr>
                </a:solidFill>
              </a:rPr>
              <a:t>Market share of EU’s five largest banks is over 50%</a:t>
            </a:r>
          </a:p>
          <a:p>
            <a:pPr marL="1005396" lvl="3" eaLnBrk="1" fontAlgn="auto" hangingPunct="1">
              <a:lnSpc>
                <a:spcPts val="26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EU’s competition policy is important</a:t>
            </a:r>
          </a:p>
          <a:p>
            <a:pPr marL="759333" lvl="2" eaLnBrk="1" fontAlgn="auto" hangingPunct="1">
              <a:lnSpc>
                <a:spcPts val="26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200" dirty="0" smtClean="0">
                <a:solidFill>
                  <a:schemeClr val="tx1">
                    <a:tint val="85000"/>
                  </a:schemeClr>
                </a:solidFill>
              </a:rPr>
              <a:t>Iceland: three banks had 85% market share</a:t>
            </a:r>
          </a:p>
          <a:p>
            <a:pPr marL="759333" lvl="2" eaLnBrk="1" fontAlgn="auto" hangingPunct="1">
              <a:lnSpc>
                <a:spcPts val="26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200" dirty="0" smtClean="0">
                <a:solidFill>
                  <a:schemeClr val="tx1">
                    <a:tint val="85000"/>
                  </a:schemeClr>
                </a:solidFill>
              </a:rPr>
              <a:t>Privatization was supposed to make banks more efficient, enabling them to pay higher deposit rates and charge lower lending rates</a:t>
            </a:r>
          </a:p>
          <a:p>
            <a:pPr marL="1005015" lvl="3" eaLnBrk="1" fontAlgn="auto" hangingPunct="1">
              <a:lnSpc>
                <a:spcPts val="2600"/>
              </a:lnSpc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This did not happen, on the contrary</a:t>
            </a: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  <a:p>
            <a:pPr marL="1005015" lvl="3" eaLnBrk="1" fontAlgn="auto" hangingPunct="1">
              <a:lnSpc>
                <a:spcPts val="2600"/>
              </a:lnSpc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Brief history of the banks iii</a:t>
            </a:r>
            <a:endParaRPr lang="is-I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543800" cy="510540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Iceland’s privatization of its state banks 1998-2003 was mismanaged in ways that contributed to collapse and to weak restraints on bank growth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 ought to have constrained the banks through taxes, but didn’t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Bank 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ought to have constrained them through reserve requirements, but didn’t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 Supervision Authority 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ought to have applied more stringent stress tests, appropriate to local conditions, but didn’t</a:t>
            </a:r>
          </a:p>
          <a:p>
            <a:pPr marL="274320" indent="-27432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Besides, several documented earlier episodes of bank problems – scandals, really – when banks were state-owned were covered up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No culture of accountability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Brief history of the banks iv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2263"/>
            <a:ext cx="7686675" cy="4962525"/>
          </a:xfrm>
        </p:spPr>
        <p:txBody>
          <a:bodyPr/>
          <a:lstStyle/>
          <a:p>
            <a:pPr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Once freed from government control, the banks kicked up their heels like cows in spring</a:t>
            </a:r>
          </a:p>
          <a:p>
            <a:pPr lvl="1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Unprecedented borrowing and lending spree</a:t>
            </a:r>
          </a:p>
          <a:p>
            <a:pPr lvl="1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Borrowed short abroad at low interest to make, among other things, long-term housing loans at home at unprecedentedly low rates</a:t>
            </a:r>
          </a:p>
          <a:p>
            <a:pPr lvl="2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sz="2100" dirty="0" smtClean="0"/>
              <a:t>An element of sub-prime lending involved? Yes, clearly</a:t>
            </a:r>
          </a:p>
          <a:p>
            <a:pPr lvl="3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sz="2100" dirty="0" smtClean="0"/>
              <a:t>Loan pushers from the banks were in full swing</a:t>
            </a:r>
          </a:p>
          <a:p>
            <a:pPr lvl="2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sz="2100" dirty="0" smtClean="0"/>
              <a:t>Extensive insider lending without adequate collateral has begun to come to light</a:t>
            </a:r>
          </a:p>
          <a:p>
            <a:pPr lvl="3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sz="1700" dirty="0" smtClean="0"/>
              <a:t>William Black: </a:t>
            </a:r>
            <a:r>
              <a:rPr lang="en-US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Best Way to Rob a Bank Is to Own One </a:t>
            </a:r>
            <a:r>
              <a:rPr lang="en-US" sz="1700" dirty="0" smtClean="0"/>
              <a:t>(2005)</a:t>
            </a:r>
          </a:p>
          <a:p>
            <a:pPr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Banks became international</a:t>
            </a:r>
          </a:p>
          <a:p>
            <a:pPr lvl="1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dirty="0" smtClean="0"/>
              <a:t>2007: derived half their earnings from abroad</a:t>
            </a:r>
          </a:p>
          <a:p>
            <a:pPr lvl="2" eaLnBrk="1" hangingPunct="1">
              <a:lnSpc>
                <a:spcPts val="2600"/>
              </a:lnSpc>
              <a:spcBef>
                <a:spcPts val="300"/>
              </a:spcBef>
              <a:defRPr/>
            </a:pPr>
            <a:r>
              <a:rPr lang="en-US" sz="2100" dirty="0" smtClean="0"/>
              <a:t>31 subsidiaries in 21 countries (October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strategy?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grow, baby, grow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25"/>
            <a:ext cx="7239000" cy="5033963"/>
          </a:xfrm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sz="2800" smtClean="0"/>
              <a:t>“A sound banker, alas, is not one who foresees danger and avoids it, but one who, when he is ruined, is ruined in a conventional way along with his fellows, so that no one can really blame him.” </a:t>
            </a:r>
          </a:p>
          <a:p>
            <a:pPr algn="r" eaLnBrk="1" hangingPunct="1">
              <a:lnSpc>
                <a:spcPct val="95000"/>
              </a:lnSpc>
              <a:buFont typeface="Wingdings 2" pitchFamily="18" charset="2"/>
              <a:buNone/>
            </a:pPr>
            <a:r>
              <a:rPr lang="en-US" smtClean="0"/>
              <a:t>J.M. Keynes 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400" smtClean="0"/>
              <a:t>Icelandic banks copied each other’s business model, and took on excessive risk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400" smtClean="0"/>
              <a:t>So, if one fell, others were likely to fall as well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400" smtClean="0"/>
              <a:t>Icelandic banks faced an insignificant home market, so their choice was essentially to “evolve or </a:t>
            </a:r>
            <a:r>
              <a:rPr lang="is-IS" sz="2400" smtClean="0"/>
              <a:t>die”</a:t>
            </a:r>
          </a:p>
          <a:p>
            <a:pPr lvl="1" algn="r" eaLnBrk="1" hangingPunct="1">
              <a:lnSpc>
                <a:spcPct val="95000"/>
              </a:lnSpc>
              <a:buFont typeface="Wingdings 2" pitchFamily="18" charset="2"/>
              <a:buNone/>
            </a:pPr>
            <a:r>
              <a:rPr lang="en-US" sz="1800" smtClean="0"/>
              <a:t>Source: Union Bank of Switzerland, December 2007</a:t>
            </a:r>
          </a:p>
          <a:p>
            <a:pPr lvl="1" eaLnBrk="1" hangingPunct="1">
              <a:lnSpc>
                <a:spcPct val="95000"/>
              </a:lnSpc>
            </a:pPr>
            <a:endParaRPr lang="en-US" sz="2400" smtClean="0"/>
          </a:p>
          <a:p>
            <a:pPr eaLnBrk="1" hangingPunct="1">
              <a:lnSpc>
                <a:spcPct val="95000"/>
              </a:lnSpc>
            </a:pPr>
            <a:endParaRPr lang="is-IS" sz="2800" smtClean="0"/>
          </a:p>
        </p:txBody>
      </p:sp>
      <p:sp>
        <p:nvSpPr>
          <p:cNvPr id="4" name="TextBox 3"/>
          <p:cNvSpPr txBox="1"/>
          <p:nvPr/>
        </p:nvSpPr>
        <p:spPr>
          <a:xfrm rot="21294506">
            <a:off x="5801242" y="697126"/>
            <a:ext cx="2884123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How did they grow?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 of Bank assets to GDP 2007 (end of year)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26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1026" r:id="rId4" imgW="7242676" imgH="4846740" progId="Excel.Shee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 rot="21389218">
            <a:off x="3874991" y="4640670"/>
            <a:ext cx="4594494" cy="707886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Barclays: 100% of Britain’s GDP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Deutsche Bank: 80% of Germany’s GDP</a:t>
            </a:r>
          </a:p>
        </p:txBody>
      </p:sp>
      <p:sp>
        <p:nvSpPr>
          <p:cNvPr id="1031" name="TextBox 5"/>
          <p:cNvSpPr txBox="1">
            <a:spLocks noChangeArrowheads="1"/>
          </p:cNvSpPr>
          <p:nvPr/>
        </p:nvSpPr>
        <p:spPr bwMode="auto">
          <a:xfrm>
            <a:off x="5000625" y="6357938"/>
            <a:ext cx="3071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en-US" sz="1400">
                <a:latin typeface="Trebuchet MS" pitchFamily="34" charset="0"/>
              </a:rPr>
              <a:t>Source: Union Bank of Switzerland</a:t>
            </a:r>
          </a:p>
          <a:p>
            <a:endParaRPr lang="is-IS" sz="140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 of Bank assets to GDP </a:t>
            </a:r>
            <a:r>
              <a:rPr lang="is-I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1992-2008</a:t>
            </a:r>
            <a:endParaRPr lang="is-I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/>
          <p:nvPr/>
        </p:nvSpPr>
        <p:spPr>
          <a:xfrm rot="21178424">
            <a:off x="7086359" y="1626680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Domestic credit expansion 1976-2008 (% per year)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945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19459" r:id="rId4" imgW="7242676" imgH="4846740" progId="Excel.Chart.8">
              <p:embed/>
            </p:oleObj>
          </a:graphicData>
        </a:graphic>
      </p:graphicFrame>
      <p:sp>
        <p:nvSpPr>
          <p:cNvPr id="5" name="TextBox 1"/>
          <p:cNvSpPr txBox="1"/>
          <p:nvPr/>
        </p:nvSpPr>
        <p:spPr>
          <a:xfrm rot="21178424">
            <a:off x="7014921" y="3841258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329510" cy="114300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Monetary expansion 1976-2008 (M</a:t>
            </a:r>
            <a:r>
              <a:rPr lang="en-US" sz="3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% per year)</a:t>
            </a:r>
            <a:endParaRPr lang="is-IS" sz="3600" dirty="0"/>
          </a:p>
        </p:txBody>
      </p:sp>
      <p:graphicFrame>
        <p:nvGraphicFramePr>
          <p:cNvPr id="20483" name="Object 1027"/>
          <p:cNvGraphicFramePr>
            <a:graphicFrameLocks noGrp="1" noChangeAspect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20483" r:id="rId4" imgW="7242676" imgH="4846740" progId="Excel.Chart.8">
              <p:embed/>
            </p:oleObj>
          </a:graphicData>
        </a:graphic>
      </p:graphicFrame>
      <p:sp>
        <p:nvSpPr>
          <p:cNvPr id="5" name="TextBox 1"/>
          <p:cNvSpPr txBox="1"/>
          <p:nvPr/>
        </p:nvSpPr>
        <p:spPr>
          <a:xfrm rot="21178424">
            <a:off x="7372112" y="3269755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account 1989-2008 (% of GDP)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85750" y="1609725"/>
          <a:ext cx="7489825" cy="5248275"/>
        </p:xfrm>
        <a:graphic>
          <a:graphicData uri="http://schemas.openxmlformats.org/presentationml/2006/ole">
            <p:oleObj spid="_x0000_s2050" name="Worksheet" r:id="rId4" imgW="7383858" imgH="5173841" progId="Excel.Sheet.8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 rot="21412528">
            <a:off x="1142398" y="4093274"/>
            <a:ext cx="5110542" cy="106182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/>
              <a:t>Beyond our means, yes, big time:</a:t>
            </a:r>
          </a:p>
          <a:p>
            <a:pPr indent="-180000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2100" dirty="0"/>
              <a:t> Investment (housing, hydro-projects)</a:t>
            </a:r>
          </a:p>
          <a:p>
            <a:pPr indent="-180000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2100" dirty="0"/>
              <a:t> Consumption (jeeps, jets, Elton John)</a:t>
            </a:r>
          </a:p>
        </p:txBody>
      </p:sp>
      <p:sp>
        <p:nvSpPr>
          <p:cNvPr id="13" name="TextBox 1"/>
          <p:cNvSpPr txBox="1"/>
          <p:nvPr/>
        </p:nvSpPr>
        <p:spPr>
          <a:xfrm rot="21178424">
            <a:off x="7014921" y="3555507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  <p:sp>
        <p:nvSpPr>
          <p:cNvPr id="14" name="TextBox 1"/>
          <p:cNvSpPr txBox="1"/>
          <p:nvPr/>
        </p:nvSpPr>
        <p:spPr>
          <a:xfrm rot="21178424">
            <a:off x="7157798" y="5198581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End 2008</a:t>
            </a:r>
            <a:endParaRPr lang="is-I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debt 1989-2008</a:t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(% of GDP)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7375" y="1487488"/>
            <a:ext cx="32702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Net External Debt (% of GDP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)*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1508" name="TextBox 10"/>
          <p:cNvSpPr txBox="1">
            <a:spLocks noChangeArrowheads="1"/>
          </p:cNvSpPr>
          <p:nvPr/>
        </p:nvSpPr>
        <p:spPr bwMode="auto">
          <a:xfrm>
            <a:off x="5286375" y="6215063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*Excluding risk capital</a:t>
            </a:r>
          </a:p>
        </p:txBody>
      </p:sp>
      <p:graphicFrame>
        <p:nvGraphicFramePr>
          <p:cNvPr id="2150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21509" r:id="rId4" imgW="7242676" imgH="4846740" progId="Excel.Chart.8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1428750" y="1928813"/>
          <a:ext cx="4000500" cy="267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"/>
          <p:cNvSpPr txBox="1"/>
          <p:nvPr/>
        </p:nvSpPr>
        <p:spPr>
          <a:xfrm rot="21178424">
            <a:off x="6229103" y="2698251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  <p:sp>
        <p:nvSpPr>
          <p:cNvPr id="15" name="TextBox 1"/>
          <p:cNvSpPr txBox="1"/>
          <p:nvPr/>
        </p:nvSpPr>
        <p:spPr>
          <a:xfrm rot="21178424">
            <a:off x="7300673" y="1840994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End 2008</a:t>
            </a:r>
            <a:endParaRPr lang="is-I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3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debt 1989-2008</a:t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(% of GDP)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63" y="1487488"/>
            <a:ext cx="48577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International Investment Position (% of GDP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)*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5286375" y="6215063"/>
            <a:ext cx="2352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*Including risk capital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1428750" y="1928813"/>
          <a:ext cx="4000500" cy="267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"/>
          <p:cNvSpPr txBox="1"/>
          <p:nvPr/>
        </p:nvSpPr>
        <p:spPr>
          <a:xfrm rot="21178424">
            <a:off x="6229104" y="2698251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  <p:sp>
        <p:nvSpPr>
          <p:cNvPr id="14" name="TextBox 1"/>
          <p:cNvSpPr txBox="1"/>
          <p:nvPr/>
        </p:nvSpPr>
        <p:spPr>
          <a:xfrm rot="21178424">
            <a:off x="7086359" y="1912432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End 2008</a:t>
            </a:r>
            <a:endParaRPr lang="is-I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1" grpId="0">
        <p:bldAsOne/>
      </p:bldGraphic>
      <p:bldGraphic spid="1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Content Placeholder 6"/>
          <p:cNvGraphicFramePr>
            <a:graphicFrameLocks noGrp="1"/>
          </p:cNvGraphicFramePr>
          <p:nvPr>
            <p:ph sz="half" idx="1"/>
          </p:nvPr>
        </p:nvGraphicFramePr>
        <p:xfrm>
          <a:off x="457200" y="1500188"/>
          <a:ext cx="7239000" cy="5005387"/>
        </p:xfrm>
        <a:graphic>
          <a:graphicData uri="http://schemas.openxmlformats.org/presentationml/2006/ole">
            <p:oleObj spid="_x0000_s23554" r:id="rId4" imgW="7242676" imgH="5005250" progId="Excel.Chart.8">
              <p:embed/>
            </p:oleObj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bank foreign exchange reserves 1989-2008</a:t>
            </a:r>
            <a:endParaRPr lang="is-I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7575" y="4143375"/>
            <a:ext cx="6786563" cy="1588"/>
          </a:xfrm>
          <a:prstGeom prst="line">
            <a:avLst/>
          </a:prstGeom>
          <a:ln w="635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"/>
          <p:cNvSpPr txBox="1"/>
          <p:nvPr/>
        </p:nvSpPr>
        <p:spPr>
          <a:xfrm rot="21178424">
            <a:off x="6872046" y="3555506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  <p:sp>
        <p:nvSpPr>
          <p:cNvPr id="10" name="TextBox 1"/>
          <p:cNvSpPr txBox="1"/>
          <p:nvPr/>
        </p:nvSpPr>
        <p:spPr>
          <a:xfrm rot="21178424">
            <a:off x="6800607" y="1555243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End 2008</a:t>
            </a:r>
            <a:endParaRPr lang="is-IS" sz="1400" dirty="0"/>
          </a:p>
        </p:txBody>
      </p:sp>
      <p:sp>
        <p:nvSpPr>
          <p:cNvPr id="11" name="TextBox 10"/>
          <p:cNvSpPr txBox="1"/>
          <p:nvPr/>
        </p:nvSpPr>
        <p:spPr>
          <a:xfrm rot="21304098">
            <a:off x="3255317" y="3367878"/>
            <a:ext cx="267169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Three-month </a:t>
            </a:r>
            <a:r>
              <a:rPr lang="en-US" sz="2400" dirty="0"/>
              <a:t>Rule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bank foreign exchange reserves 1989-2008</a:t>
            </a:r>
            <a:endParaRPr lang="is-IS" dirty="0"/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21304098">
            <a:off x="5013839" y="2510622"/>
            <a:ext cx="3583802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/>
              <a:t>Giudotti-Greenspan Rule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154113" y="3286125"/>
            <a:ext cx="6786562" cy="1588"/>
          </a:xfrm>
          <a:prstGeom prst="line">
            <a:avLst/>
          </a:prstGeom>
          <a:ln w="635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"/>
          <p:cNvSpPr txBox="1"/>
          <p:nvPr/>
        </p:nvSpPr>
        <p:spPr>
          <a:xfrm rot="21178424">
            <a:off x="6926209" y="5055705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  <p:sp>
        <p:nvSpPr>
          <p:cNvPr id="8" name="TextBox 1"/>
          <p:cNvSpPr txBox="1"/>
          <p:nvPr/>
        </p:nvSpPr>
        <p:spPr>
          <a:xfrm rot="21178424">
            <a:off x="7443549" y="5412895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sz="1400" dirty="0" smtClean="0"/>
              <a:t>End 2008</a:t>
            </a:r>
            <a:endParaRPr lang="is-I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972452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Depreciation of </a:t>
            </a:r>
            <a:r>
              <a:rPr lang="is-I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króna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half since fall of 2007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21217353">
            <a:off x="7517214" y="4218642"/>
            <a:ext cx="1375698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ISK per USD</a:t>
            </a:r>
          </a:p>
        </p:txBody>
      </p:sp>
      <p:sp>
        <p:nvSpPr>
          <p:cNvPr id="6" name="TextBox 5"/>
          <p:cNvSpPr txBox="1"/>
          <p:nvPr/>
        </p:nvSpPr>
        <p:spPr>
          <a:xfrm rot="21208219">
            <a:off x="5802963" y="5363775"/>
            <a:ext cx="1382110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s-I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ISK per EUR</a:t>
            </a:r>
          </a:p>
        </p:txBody>
      </p:sp>
      <p:sp>
        <p:nvSpPr>
          <p:cNvPr id="7" name="TextBox 6"/>
          <p:cNvSpPr txBox="1"/>
          <p:nvPr/>
        </p:nvSpPr>
        <p:spPr>
          <a:xfrm rot="21389356">
            <a:off x="3919604" y="2425692"/>
            <a:ext cx="4732333" cy="1554272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-180000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US" sz="1900" dirty="0"/>
              <a:t>Inevitable correction, and overdue</a:t>
            </a:r>
          </a:p>
          <a:p>
            <a:pPr indent="-180000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1900" dirty="0"/>
              <a:t> At 2007 exchange rate, recorded per capita GDP in 2008 would be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 70K</a:t>
            </a:r>
          </a:p>
          <a:p>
            <a:pPr indent="-180000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1900" dirty="0"/>
              <a:t> At pre-crash exchange rate,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 44K</a:t>
            </a:r>
          </a:p>
          <a:p>
            <a:pPr indent="-180000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dirty="0"/>
              <a:t>At post-crash exchange rate,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35K</a:t>
            </a:r>
            <a:endParaRPr lang="en-US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7858125" y="5143500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1352288">
            <a:off x="8152671" y="5040607"/>
            <a:ext cx="550151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125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1352288">
            <a:off x="8152671" y="6162969"/>
            <a:ext cx="550151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184</a:t>
            </a:r>
            <a:endParaRPr lang="en-US" dirty="0"/>
          </a:p>
        </p:txBody>
      </p:sp>
      <p:sp>
        <p:nvSpPr>
          <p:cNvPr id="12" name="TextBox 1"/>
          <p:cNvSpPr txBox="1"/>
          <p:nvPr/>
        </p:nvSpPr>
        <p:spPr>
          <a:xfrm rot="21387426">
            <a:off x="1723385" y="5608559"/>
            <a:ext cx="3208134" cy="3873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 smtClean="0"/>
              <a:t>US per capita GDP is 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 42K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7858125" y="6286500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so high so long?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15238" cy="51054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Iceland has long been a high-exchange-rate place, for several reasons </a:t>
            </a:r>
          </a:p>
          <a:p>
            <a:pPr marL="521208" lvl="1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High inflation is conducive to overvaluation</a:t>
            </a:r>
          </a:p>
          <a:p>
            <a:pPr marL="521208" lvl="1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Mounting foreign debts, partly due to high inflation</a:t>
            </a:r>
          </a:p>
          <a:p>
            <a:pPr marL="521208" lvl="1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Pervasive farm support, also support for fisheries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Symptom: Expensive hamburgers (Big Mac index)</a:t>
            </a:r>
          </a:p>
          <a:p>
            <a:pPr marL="521208" lvl="1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Recently, also, carry trade (Ms. </a:t>
            </a:r>
            <a:r>
              <a:rPr lang="en-US" dirty="0" err="1" smtClean="0">
                <a:solidFill>
                  <a:schemeClr val="tx1">
                    <a:tint val="85000"/>
                  </a:schemeClr>
                </a:solidFill>
              </a:rPr>
              <a:t>Watanabi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 of Tokyo)</a:t>
            </a:r>
          </a:p>
          <a:p>
            <a:pPr marL="274320" indent="-274320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How? Borrow in, say, yen at low interest, buy </a:t>
            </a:r>
            <a:r>
              <a:rPr lang="en-US" dirty="0" err="1" smtClean="0"/>
              <a:t>krónur</a:t>
            </a:r>
            <a:r>
              <a:rPr lang="en-US" dirty="0" smtClean="0"/>
              <a:t>, place proceeds in high-interest accounts</a:t>
            </a:r>
          </a:p>
          <a:p>
            <a:pPr marL="521208" lvl="1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“Glacier bonds” needed to be refinanced, but this proved impossible, putting further downward pressure on </a:t>
            </a:r>
            <a:r>
              <a:rPr lang="is-IS" dirty="0" smtClean="0">
                <a:solidFill>
                  <a:schemeClr val="tx1">
                    <a:tint val="85000"/>
                  </a:schemeClr>
                </a:solidFill>
              </a:rPr>
              <a:t>króna</a:t>
            </a: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  <a:p>
            <a:pPr marL="521208" lvl="1" eaLnBrk="1" fontAlgn="auto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en-US" dirty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Inflation 1976-2008 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(consumer prices, % per year)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7651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27651" r:id="rId4" imgW="7242676" imgH="4846740" progId="Excel.Chart.8">
              <p:embed/>
            </p:oleObj>
          </a:graphicData>
        </a:graphic>
      </p:graphicFrame>
      <p:sp>
        <p:nvSpPr>
          <p:cNvPr id="7" name="TextBox 1"/>
          <p:cNvSpPr txBox="1"/>
          <p:nvPr/>
        </p:nvSpPr>
        <p:spPr>
          <a:xfrm rot="21178424">
            <a:off x="7014921" y="4659836"/>
            <a:ext cx="917909" cy="285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s-IS" sz="1400" dirty="0" smtClean="0"/>
              <a:t>Mid-2008</a:t>
            </a:r>
            <a:endParaRPr lang="is-IS" sz="1400" dirty="0"/>
          </a:p>
        </p:txBody>
      </p:sp>
      <p:sp>
        <p:nvSpPr>
          <p:cNvPr id="9" name="TextBox 8"/>
          <p:cNvSpPr txBox="1"/>
          <p:nvPr/>
        </p:nvSpPr>
        <p:spPr>
          <a:xfrm rot="21389218">
            <a:off x="3565677" y="2007842"/>
            <a:ext cx="4961535" cy="1631216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Rapid expansion of money and credit did not produce commensurate inflation like in the past because of imported labor from EEA and increased flexibility</a:t>
            </a:r>
          </a:p>
          <a:p>
            <a:pPr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2000" dirty="0"/>
              <a:t> Even so, inflation was bound to rise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Inflation 1976-2008 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(consumer prices, % per year)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074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presentationml/2006/ole">
            <p:oleObj spid="_x0000_s3074" r:id="rId4" imgW="7242676" imgH="4846740" progId="Excel.Sheet.8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3643313" y="1857375"/>
          <a:ext cx="4000500" cy="267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11563" y="1487488"/>
            <a:ext cx="409416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Closer Look at 2004-2008 (% per year)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103688" y="3702050"/>
            <a:ext cx="2897187" cy="12700"/>
          </a:xfrm>
          <a:prstGeom prst="line">
            <a:avLst/>
          </a:prstGeom>
          <a:ln w="63500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/>
          <p:nvPr/>
        </p:nvSpPr>
        <p:spPr>
          <a:xfrm rot="21178424">
            <a:off x="7164452" y="3378749"/>
            <a:ext cx="1744582" cy="4452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smtClean="0"/>
              <a:t>Inflation target</a:t>
            </a: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Twin bubbles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239000" cy="524827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Stock market rose by a factor of 9 from 2001 to 2007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44% average annual increase six years in a row</a:t>
            </a:r>
          </a:p>
          <a:p>
            <a:pPr marL="758952"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World record</a:t>
            </a:r>
            <a:endParaRPr lang="is-IS" dirty="0" smtClean="0"/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Clearly a bubble, and hence unsustainable</a:t>
            </a:r>
          </a:p>
          <a:p>
            <a:pPr marL="758952"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Even before bank collapse, stock market fell by more than 50% from 2007</a:t>
            </a:r>
          </a:p>
          <a:p>
            <a:pPr marL="274320" indent="-27432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Real estate prices rose by a factor of 2.5 from 2001 to 2008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11% per year on average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Led to construction boom</a:t>
            </a:r>
          </a:p>
          <a:p>
            <a:pPr marL="758952"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Count the cranes! (Professor Robert </a:t>
            </a:r>
            <a:r>
              <a:rPr lang="en-US" dirty="0" err="1" smtClean="0"/>
              <a:t>Aliber</a:t>
            </a:r>
            <a:r>
              <a:rPr lang="en-US" dirty="0" smtClean="0"/>
              <a:t>)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Also, a bubble, unsustainable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Accident waiting to happen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and down again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Three largest banks (</a:t>
            </a:r>
            <a:r>
              <a:rPr lang="en-US" dirty="0" err="1" smtClean="0"/>
              <a:t>Kaupthing</a:t>
            </a:r>
            <a:r>
              <a:rPr lang="en-US" dirty="0" smtClean="0"/>
              <a:t>, </a:t>
            </a:r>
            <a:r>
              <a:rPr lang="en-US" dirty="0" err="1" smtClean="0"/>
              <a:t>Glitnir</a:t>
            </a:r>
            <a:r>
              <a:rPr lang="en-US" dirty="0" smtClean="0"/>
              <a:t>, </a:t>
            </a:r>
            <a:r>
              <a:rPr lang="en-US" dirty="0" err="1" smtClean="0"/>
              <a:t>Landsbanki</a:t>
            </a:r>
            <a:r>
              <a:rPr lang="en-US" dirty="0" smtClean="0"/>
              <a:t>) saw their stock prices double, and then fall back to square one just before the crash, taking the OMIX15 (Iceland’s stock market index) up and then back down with them</a:t>
            </a:r>
          </a:p>
          <a:p>
            <a:pPr lvl="1">
              <a:defRPr/>
            </a:pPr>
            <a:r>
              <a:rPr lang="en-US" dirty="0" smtClean="0"/>
              <a:t>Banks accounted for 50% of OMIX15</a:t>
            </a:r>
          </a:p>
          <a:p>
            <a:pPr>
              <a:defRPr/>
            </a:pPr>
            <a:r>
              <a:rPr lang="en-US" dirty="0" smtClean="0"/>
              <a:t>CDS spreads for the banks rose to stratospheric heights (26 October 2008)  </a:t>
            </a:r>
          </a:p>
          <a:p>
            <a:pPr lvl="1">
              <a:defRPr/>
            </a:pPr>
            <a:r>
              <a:rPr lang="en-US" dirty="0" err="1" smtClean="0"/>
              <a:t>Glitnir</a:t>
            </a:r>
            <a:r>
              <a:rPr lang="en-US" dirty="0" smtClean="0"/>
              <a:t>: 1600</a:t>
            </a:r>
          </a:p>
          <a:p>
            <a:pPr lvl="1">
              <a:defRPr/>
            </a:pPr>
            <a:r>
              <a:rPr lang="en-US" dirty="0" err="1" smtClean="0"/>
              <a:t>Kaupthing</a:t>
            </a:r>
            <a:r>
              <a:rPr lang="en-US" dirty="0" smtClean="0"/>
              <a:t>: 1500</a:t>
            </a:r>
          </a:p>
          <a:p>
            <a:pPr lvl="1">
              <a:defRPr/>
            </a:pPr>
            <a:r>
              <a:rPr lang="en-US" dirty="0" err="1" smtClean="0"/>
              <a:t>Landsbanki</a:t>
            </a:r>
            <a:r>
              <a:rPr lang="en-US" dirty="0" smtClean="0"/>
              <a:t>: 1200</a:t>
            </a:r>
          </a:p>
          <a:p>
            <a:pPr lvl="2">
              <a:defRPr/>
            </a:pPr>
            <a:r>
              <a:rPr lang="en-US" dirty="0" smtClean="0"/>
              <a:t>For comparison, Barclays: 200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21351498">
            <a:off x="3669305" y="4702754"/>
            <a:ext cx="3071359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Thin market, some said, so not relevant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21351498">
            <a:off x="6084527" y="5323418"/>
            <a:ext cx="2423320" cy="120032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5000"/>
                  <a:satMod val="250000"/>
                </a:schemeClr>
              </a:gs>
              <a:gs pos="49000">
                <a:schemeClr val="accent4">
                  <a:tint val="50000"/>
                  <a:satMod val="200000"/>
                </a:schemeClr>
              </a:gs>
              <a:gs pos="49100">
                <a:schemeClr val="accent4">
                  <a:tint val="64000"/>
                  <a:satMod val="160000"/>
                </a:schemeClr>
              </a:gs>
              <a:gs pos="92000">
                <a:schemeClr val="accent4">
                  <a:tint val="50000"/>
                  <a:satMod val="200000"/>
                </a:schemeClr>
              </a:gs>
              <a:gs pos="100000">
                <a:schemeClr val="accent4">
                  <a:tint val="43000"/>
                  <a:satMod val="19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Not justified by numbers either, others claimed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043758" cy="114300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big to fail? 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big to save?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86675" cy="51054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End of September 2008: Collapse</a:t>
            </a:r>
          </a:p>
          <a:p>
            <a:pPr lvl="1">
              <a:defRPr/>
            </a:pPr>
            <a:r>
              <a:rPr lang="en-US" dirty="0" smtClean="0"/>
              <a:t>First, </a:t>
            </a:r>
            <a:r>
              <a:rPr lang="en-US" dirty="0" err="1" smtClean="0"/>
              <a:t>Glitnir</a:t>
            </a:r>
            <a:r>
              <a:rPr lang="en-US" dirty="0" smtClean="0"/>
              <a:t> collapsed</a:t>
            </a:r>
          </a:p>
          <a:p>
            <a:pPr lvl="2">
              <a:defRPr/>
            </a:pPr>
            <a:r>
              <a:rPr lang="en-US" dirty="0" err="1" smtClean="0"/>
              <a:t>Glitnir</a:t>
            </a:r>
            <a:r>
              <a:rPr lang="en-US" dirty="0" smtClean="0"/>
              <a:t> asked Central Bank for $600 million loan to meet due date 15 days later as foreign credit line had closed; Central Bank refused</a:t>
            </a:r>
          </a:p>
          <a:p>
            <a:pPr lvl="1">
              <a:defRPr/>
            </a:pPr>
            <a:r>
              <a:rPr lang="en-US" dirty="0" smtClean="0"/>
              <a:t>Within a week, </a:t>
            </a:r>
            <a:r>
              <a:rPr lang="en-US" dirty="0" err="1" smtClean="0"/>
              <a:t>Landsbanki</a:t>
            </a:r>
            <a:r>
              <a:rPr lang="en-US" dirty="0" smtClean="0"/>
              <a:t> and </a:t>
            </a:r>
            <a:r>
              <a:rPr lang="en-US" dirty="0" err="1" smtClean="0"/>
              <a:t>Kaupthing</a:t>
            </a:r>
            <a:r>
              <a:rPr lang="en-US" dirty="0" smtClean="0"/>
              <a:t> also collapsed</a:t>
            </a:r>
          </a:p>
          <a:p>
            <a:pPr lvl="2">
              <a:defRPr/>
            </a:pPr>
            <a:r>
              <a:rPr lang="en-US" dirty="0" smtClean="0"/>
              <a:t>The three accounted for 85% of the banking system</a:t>
            </a:r>
          </a:p>
          <a:p>
            <a:pPr>
              <a:defRPr/>
            </a:pPr>
            <a:r>
              <a:rPr lang="en-US" dirty="0" smtClean="0"/>
              <a:t>Government put all three banks into administration</a:t>
            </a:r>
          </a:p>
          <a:p>
            <a:pPr lvl="1">
              <a:defRPr/>
            </a:pPr>
            <a:r>
              <a:rPr lang="en-US" dirty="0" smtClean="0"/>
              <a:t>Their shares became worthless overnight</a:t>
            </a:r>
          </a:p>
          <a:p>
            <a:pPr lvl="1">
              <a:defRPr/>
            </a:pPr>
            <a:r>
              <a:rPr lang="en-US" dirty="0" smtClean="0"/>
              <a:t>New bank/old bank approach</a:t>
            </a:r>
          </a:p>
          <a:p>
            <a:pPr lvl="2">
              <a:defRPr/>
            </a:pPr>
            <a:r>
              <a:rPr lang="en-US" dirty="0" smtClean="0"/>
              <a:t>New state banks took over deposits and provided domestic banking services, injected new capital into them, also into Central Bank</a:t>
            </a:r>
          </a:p>
          <a:p>
            <a:pPr lvl="2">
              <a:defRPr/>
            </a:pPr>
            <a:r>
              <a:rPr lang="en-US" dirty="0" smtClean="0"/>
              <a:t>Old private banks were left with their dodgy assets and foreign debts</a:t>
            </a:r>
          </a:p>
          <a:p>
            <a:pPr lvl="2">
              <a:defRPr/>
            </a:pPr>
            <a:r>
              <a:rPr lang="en-US" dirty="0" smtClean="0"/>
              <a:t>Resolution committees were appointed to liquidate old banks</a:t>
            </a:r>
          </a:p>
          <a:p>
            <a:pPr>
              <a:defRPr/>
            </a:pPr>
            <a:r>
              <a:rPr lang="en-US" dirty="0" smtClean="0"/>
              <a:t>In effect, temporary renationalization</a:t>
            </a:r>
          </a:p>
          <a:p>
            <a:pPr lvl="1">
              <a:defRPr/>
            </a:pPr>
            <a:r>
              <a:rPr lang="en-US" dirty="0" smtClean="0"/>
              <a:t>Based on Nordic solution, worked well in crisis of 1988-1993</a:t>
            </a:r>
          </a:p>
          <a:p>
            <a:pPr lvl="1">
              <a:defRPr/>
            </a:pPr>
            <a:r>
              <a:rPr lang="en-US" dirty="0" smtClean="0"/>
              <a:t>Plan is to </a:t>
            </a:r>
            <a:r>
              <a:rPr lang="en-US" dirty="0" err="1" smtClean="0"/>
              <a:t>reprivatize</a:t>
            </a:r>
            <a:r>
              <a:rPr lang="en-US" dirty="0" smtClean="0"/>
              <a:t> the new banks, e.g., by exchanging their debts for equity, inviting foreign ownership</a:t>
            </a:r>
          </a:p>
          <a:p>
            <a:pPr lvl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Surprise, surprise?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543800" cy="5033963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Were all observers caught by surprise? No</a:t>
            </a:r>
          </a:p>
          <a:p>
            <a:pPr>
              <a:defRPr/>
            </a:pPr>
            <a:r>
              <a:rPr lang="en-US" dirty="0" smtClean="0"/>
              <a:t>For years, some domestic observers had warned against</a:t>
            </a:r>
          </a:p>
          <a:p>
            <a:pPr lvl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Excessive credit expansion </a:t>
            </a:r>
            <a:r>
              <a:rPr lang="en-US" dirty="0" smtClean="0"/>
              <a:t>of banks and inflation</a:t>
            </a:r>
          </a:p>
          <a:p>
            <a:pPr lvl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Danger of banking crisis </a:t>
            </a:r>
            <a:r>
              <a:rPr lang="en-US" dirty="0" smtClean="0"/>
              <a:t>because Central Bank neglected to build up foreign reserves and to rein in the banks</a:t>
            </a:r>
          </a:p>
          <a:p>
            <a:pPr lvl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Danger of currency collapse</a:t>
            </a:r>
            <a:r>
              <a:rPr lang="en-US" dirty="0" smtClean="0"/>
              <a:t> because the </a:t>
            </a:r>
            <a:r>
              <a:rPr lang="is-IS" dirty="0" smtClean="0"/>
              <a:t>króna</a:t>
            </a:r>
            <a:r>
              <a:rPr lang="en-US" dirty="0" smtClean="0"/>
              <a:t> was clearly overvalued</a:t>
            </a:r>
          </a:p>
          <a:p>
            <a:pPr>
              <a:defRPr/>
            </a:pPr>
            <a:r>
              <a:rPr lang="en-US" dirty="0" smtClean="0"/>
              <a:t>Several foreign observers also spoke out</a:t>
            </a:r>
          </a:p>
          <a:p>
            <a:pPr lvl="1">
              <a:defRPr/>
            </a:pPr>
            <a:r>
              <a:rPr lang="en-US" dirty="0" smtClean="0"/>
              <a:t>Prof. Robert </a:t>
            </a:r>
            <a:r>
              <a:rPr lang="en-US" dirty="0" err="1" smtClean="0"/>
              <a:t>Aliber</a:t>
            </a:r>
            <a:r>
              <a:rPr lang="en-US" dirty="0" smtClean="0"/>
              <a:t>, Chicago</a:t>
            </a:r>
          </a:p>
          <a:p>
            <a:pPr lvl="1">
              <a:defRPr/>
            </a:pPr>
            <a:r>
              <a:rPr lang="en-US" dirty="0" smtClean="0"/>
              <a:t>Prof. Willem </a:t>
            </a:r>
            <a:r>
              <a:rPr lang="en-US" dirty="0" err="1" smtClean="0"/>
              <a:t>Buiter</a:t>
            </a:r>
            <a:r>
              <a:rPr lang="en-US" dirty="0" smtClean="0"/>
              <a:t> and Anne </a:t>
            </a:r>
            <a:r>
              <a:rPr lang="en-US" dirty="0" err="1" smtClean="0"/>
              <a:t>Sibert</a:t>
            </a:r>
            <a:r>
              <a:rPr lang="en-US" dirty="0" smtClean="0"/>
              <a:t>, London</a:t>
            </a:r>
          </a:p>
          <a:p>
            <a:pPr lvl="1">
              <a:defRPr/>
            </a:pPr>
            <a:r>
              <a:rPr lang="en-US" dirty="0" smtClean="0"/>
              <a:t>Prof. Daniel </a:t>
            </a:r>
            <a:r>
              <a:rPr lang="en-US" dirty="0" err="1" smtClean="0"/>
              <a:t>Gros</a:t>
            </a:r>
            <a:r>
              <a:rPr lang="en-US" dirty="0" smtClean="0"/>
              <a:t>, Brussels</a:t>
            </a:r>
          </a:p>
          <a:p>
            <a:pPr lvl="1">
              <a:defRPr/>
            </a:pPr>
            <a:r>
              <a:rPr lang="en-US" dirty="0" smtClean="0"/>
              <a:t>Prof. Robert Wade, London</a:t>
            </a:r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21323147">
            <a:off x="6484775" y="4914957"/>
            <a:ext cx="2490608" cy="16312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IMF issued a polite warning against “staggering” credit expansion, could have said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 Lessons from crisis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86675" cy="5105400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Bef>
                <a:spcPts val="300"/>
              </a:spcBef>
              <a:spcAft>
                <a:spcPts val="0"/>
              </a:spcAft>
              <a:buSzPct val="100000"/>
              <a:buFont typeface="Wingdings 2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legal protection against predatory lending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Like laws against quack doctors, same logic</a:t>
            </a:r>
          </a:p>
          <a:p>
            <a:pPr marL="1005840" lvl="3" eaLnBrk="1" fontAlgn="auto" hangingPunct="1">
              <a:lnSpc>
                <a:spcPts val="2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Patients know less about health problems than doctors, so we have legal protection against medical malpractice</a:t>
            </a:r>
          </a:p>
          <a:p>
            <a:pPr marL="1005840" lvl="3" eaLnBrk="1" fontAlgn="auto" hangingPunct="1">
              <a:lnSpc>
                <a:spcPts val="2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Same applies to some bank customers vs. bankers, especially in connection with complex financial deals</a:t>
            </a:r>
          </a:p>
          <a:p>
            <a:pPr marL="514350" indent="-514350" eaLnBrk="1" fontAlgn="auto" hangingPunct="1">
              <a:spcBef>
                <a:spcPts val="300"/>
              </a:spcBef>
              <a:spcAft>
                <a:spcPts val="0"/>
              </a:spcAft>
              <a:buSzPct val="100000"/>
              <a:buFont typeface="Wingdings 2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let rating agencies be paid by the banks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Fundamental conflict of interest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Also, prevent accountants from cooking the books</a:t>
            </a:r>
          </a:p>
          <a:p>
            <a:pPr marL="514350" indent="-514350" eaLnBrk="1" fontAlgn="auto" hangingPunct="1">
              <a:spcAft>
                <a:spcPts val="0"/>
              </a:spcAft>
              <a:buSzPct val="100000"/>
              <a:buFont typeface="Wingdings 2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more effective regulation of banks and other financial institutions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Work in progress</a:t>
            </a:r>
            <a:endParaRPr lang="en-US" sz="2800" dirty="0" smtClean="0">
              <a:solidFill>
                <a:schemeClr val="tx1">
                  <a:tint val="85000"/>
                </a:schemeClr>
              </a:solidFill>
            </a:endParaRPr>
          </a:p>
          <a:p>
            <a:pPr marL="274320" indent="-27432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 Lessons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86675" cy="5248275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the warning signals</a:t>
            </a:r>
          </a:p>
          <a:p>
            <a:pPr marL="521208"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Three rules, or stories</a:t>
            </a:r>
          </a:p>
          <a:p>
            <a:pPr marL="758952"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sz="2100" dirty="0" smtClean="0"/>
              <a:t>The </a:t>
            </a:r>
            <a:r>
              <a:rPr lang="en-US" sz="2100" dirty="0" err="1" smtClean="0"/>
              <a:t>Aliber</a:t>
            </a:r>
            <a:r>
              <a:rPr lang="en-US" sz="2100" dirty="0" smtClean="0"/>
              <a:t> Rule</a:t>
            </a:r>
          </a:p>
          <a:p>
            <a:pPr marL="1005840"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Count the cranes</a:t>
            </a:r>
          </a:p>
          <a:p>
            <a:pPr marL="758952"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sz="2100" dirty="0" smtClean="0"/>
              <a:t>The </a:t>
            </a:r>
            <a:r>
              <a:rPr lang="en-US" sz="2100" dirty="0" err="1" smtClean="0"/>
              <a:t>Giudotti</a:t>
            </a:r>
            <a:r>
              <a:rPr lang="en-US" sz="2100" dirty="0" smtClean="0"/>
              <a:t>-Greenspan Rule</a:t>
            </a:r>
          </a:p>
          <a:p>
            <a:pPr marL="1005840"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Do not allow gross foreign reserves held by the Central Bank to fall below the short-term foreign debts of commercial banks</a:t>
            </a:r>
          </a:p>
          <a:p>
            <a:pPr marL="1005840"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Failure to respect the </a:t>
            </a:r>
            <a:r>
              <a:rPr lang="en-US" dirty="0" err="1" smtClean="0">
                <a:solidFill>
                  <a:schemeClr val="tx1">
                    <a:tint val="85000"/>
                  </a:schemeClr>
                </a:solidFill>
              </a:rPr>
              <a:t>Giudotti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-Greenspan Rule amounts to an open invitation to speculators to stage an attack on the currency</a:t>
            </a:r>
          </a:p>
          <a:p>
            <a:pPr marL="758952"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sz="2100" dirty="0" smtClean="0"/>
              <a:t>The Overvaluation Rule</a:t>
            </a:r>
          </a:p>
          <a:p>
            <a:pPr marL="1005840"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Sooner or later, an overvalued currency will fall</a:t>
            </a:r>
          </a:p>
          <a:p>
            <a:pPr marL="274320" indent="-27432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 Lessons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15238" cy="4962525"/>
          </a:xfrm>
        </p:spPr>
        <p:txBody>
          <a:bodyPr>
            <a:normAutofit/>
          </a:bodyPr>
          <a:lstStyle/>
          <a:p>
            <a:pPr marL="514800" indent="-51480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let banks outgrow Central Bank’s ability to stand behind them as lender – or borrower – of last resort</a:t>
            </a:r>
          </a:p>
          <a:p>
            <a:pPr marL="514800" indent="-51480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allow banks to operate branches abroad rather than subsidiaries, thus exposing domestic deposit insurance schemes to foreign obligations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Without having been told about it, Iceland suddenly found itself held responsible for the moneys kept in </a:t>
            </a:r>
            <a:r>
              <a:rPr lang="en-US" dirty="0" err="1" smtClean="0">
                <a:solidFill>
                  <a:schemeClr val="tx1">
                    <a:tint val="85000"/>
                  </a:schemeClr>
                </a:solidFill>
              </a:rPr>
              <a:t>Landsbanki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 by 300.000 British depositors, and more in the Netherlands and Germany</a:t>
            </a:r>
          </a:p>
          <a:p>
            <a:pPr marL="759333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May violate law against breach of trust</a:t>
            </a:r>
          </a:p>
          <a:p>
            <a:pPr marL="274320" indent="-27432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 Lessons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472363" cy="5033963"/>
          </a:xfrm>
        </p:spPr>
        <p:txBody>
          <a:bodyPr>
            <a:normAutofit lnSpcReduction="10000"/>
          </a:bodyPr>
          <a:lstStyle/>
          <a:p>
            <a:pPr marL="514350" indent="-514350" eaLnBrk="1" fontAlgn="auto" hangingPunct="1">
              <a:spcBef>
                <a:spcPts val="300"/>
              </a:spcBef>
              <a:spcAft>
                <a:spcPts val="0"/>
              </a:spcAft>
              <a:buSzPct val="100000"/>
              <a:buFont typeface="Wingdings 2"/>
              <a:buAutoNum type="arabicPeriod" startAt="7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Erect firewalls between banking and politics</a:t>
            </a:r>
          </a:p>
          <a:p>
            <a:pPr marL="522000" lvl="1" indent="-23040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For reasons discussed before</a:t>
            </a:r>
          </a:p>
          <a:p>
            <a:pPr marL="514350" indent="-514350" eaLnBrk="1" fontAlgn="auto" hangingPunct="1">
              <a:spcBef>
                <a:spcPts val="300"/>
              </a:spcBef>
              <a:spcAft>
                <a:spcPts val="0"/>
              </a:spcAft>
              <a:buSzPct val="100000"/>
              <a:buFont typeface="Wingdings 2"/>
              <a:buAutoNum type="arabicPeriod" startAt="7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things go wrong, hold those responsible accountable by law, or at least try to uncover the truth: Do not cover up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In Iceland, there are now vocal demands for an International Commission of Enquiry, a Truth and Reconciliation Committee of sorts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If history is not correctly recorded if only for learning purposes, it is more likely to repeat itself with dire consequences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Public – and outside world! – must know</a:t>
            </a:r>
          </a:p>
          <a:p>
            <a:pPr marL="759333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/>
              <a:t>National Transport Safety Board investigates every civil-aviation crash in United States</a:t>
            </a:r>
            <a:endParaRPr lang="en-US" dirty="0" smtClean="0">
              <a:solidFill>
                <a:schemeClr val="tx1">
                  <a:tint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eaLnBrk="1" fontAlgn="auto" hangingPunct="1">
              <a:spcBef>
                <a:spcPts val="300"/>
              </a:spcBef>
              <a:spcAft>
                <a:spcPts val="0"/>
              </a:spcAft>
              <a:buFont typeface="Wingdings 2"/>
              <a:buAutoNum type="arabicPeriod" startAt="7"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 Lessons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86675" cy="4891088"/>
          </a:xfrm>
        </p:spPr>
        <p:txBody>
          <a:bodyPr>
            <a:normAutofit/>
          </a:bodyPr>
          <a:lstStyle/>
          <a:p>
            <a:pPr marL="514800" indent="-51480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banks collapse and assets are wiped out, protect the real economy by a massive monetary or fiscal stimulus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Think outside the box: put old religion about monetary restraint and fiscal prudence on ice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Always remember: a financial crisis, painful though it may be, typically wipes out only a small fraction of national wealth</a:t>
            </a:r>
          </a:p>
          <a:p>
            <a:pPr marL="758952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Physical capital (typically 3 or 4 times GDP) and human capital (typically 5 or 6 times physical capital) dwarf financial capital (typically less than GDP)</a:t>
            </a:r>
          </a:p>
          <a:p>
            <a:pPr marL="758952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So, financial capital typically constitutes one fifteenth or one twenty-fifth of total national wealth, or less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 Lessons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21421162">
            <a:off x="6364040" y="532707"/>
            <a:ext cx="2352455" cy="22467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The structure can withstand the removal of the top layer unless the financial ruin seriously weakens the fundamentals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 rot="21411963">
            <a:off x="7000892" y="3541719"/>
            <a:ext cx="1571636" cy="22467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Even so, tremendous damage in Iceland, equivalent to up to 7 times GDP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1D1E87-37A8-4613-A4FB-AA9C746CF5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3F1D1E87-37A8-4613-A4FB-AA9C746CF5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F1D1E87-37A8-4613-A4FB-AA9C746CF5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graphicEl>
                                              <a:dgm id="{3F1D1E87-37A8-4613-A4FB-AA9C746CF5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530727-1E1A-4971-A78D-E3DAD131A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EE530727-1E1A-4971-A78D-E3DAD131A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EE530727-1E1A-4971-A78D-E3DAD131A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graphicEl>
                                              <a:dgm id="{EE530727-1E1A-4971-A78D-E3DAD131AF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4A1408-F771-49D2-9B76-C0DCA94BB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F34A1408-F771-49D2-9B76-C0DCA94BB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F34A1408-F771-49D2-9B76-C0DCA94BB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F34A1408-F771-49D2-9B76-C0DCA94BB1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C4B958-A5A8-474D-B820-B2A1D4E82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F6C4B958-A5A8-474D-B820-B2A1D4E82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F6C4B958-A5A8-474D-B820-B2A1D4E82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graphicEl>
                                              <a:dgm id="{F6C4B958-A5A8-474D-B820-B2A1D4E82F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 rev="1"/>
        </p:bldSub>
      </p:bldGraphic>
      <p:bldP spid="7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 Lessons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543800" cy="5033963"/>
          </a:xfrm>
        </p:spPr>
        <p:txBody>
          <a:bodyPr>
            <a:normAutofit fontScale="92500" lnSpcReduction="10000"/>
          </a:bodyPr>
          <a:lstStyle/>
          <a:p>
            <a:pPr marL="514800" indent="-51480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jump to conclusions and do not throw out the baby with the bathwater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</a:rPr>
              <a:t>Since the collapse of communism, a </a:t>
            </a: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mixed market economy</a:t>
            </a: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</a:rPr>
              <a:t> has been the only game in town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</a:rPr>
              <a:t>To many, the current financial crisis has dealt a severe blow to the prestige of free markets and liberalism, with banks having to be propped up temporarily by governments, even nationalized 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</a:rPr>
              <a:t>Even so, it remains true as a general rule that </a:t>
            </a: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banking and politics are not a good mix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</a:rPr>
              <a:t>But private banks clearly need </a:t>
            </a: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 regulation </a:t>
            </a: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</a:rPr>
              <a:t>because of their ability to inflict severe damage on </a:t>
            </a: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innocent bystanders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sz="2500" dirty="0" smtClean="0">
                <a:solidFill>
                  <a:schemeClr val="tx1">
                    <a:tint val="85000"/>
                  </a:schemeClr>
                </a:solidFill>
              </a:rPr>
              <a:t>Do not avoid economic, and legal, help from abroad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543824" cy="1143000"/>
          </a:xfrm>
        </p:spPr>
        <p:txBody>
          <a:bodyPr/>
          <a:lstStyle/>
          <a:p>
            <a:pPr>
              <a:defRPr/>
            </a:pP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Imf program in november 2008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15238" cy="5033963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mtClean="0"/>
              <a:t>Time line of events (various sources)</a:t>
            </a:r>
          </a:p>
          <a:p>
            <a:pPr lvl="1">
              <a:spcBef>
                <a:spcPts val="300"/>
              </a:spcBef>
            </a:pPr>
            <a:r>
              <a:rPr lang="en-US" smtClean="0"/>
              <a:t>April 2008: British Prime Minister advises Icelandic Prime Minister to seek IMF assistance</a:t>
            </a:r>
          </a:p>
          <a:p>
            <a:pPr lvl="1">
              <a:spcBef>
                <a:spcPts val="300"/>
              </a:spcBef>
            </a:pPr>
            <a:r>
              <a:rPr lang="en-US" smtClean="0"/>
              <a:t>Spring and summer 2008: Nordic Central Banks advise Icelandic Central Bank to go to IMF</a:t>
            </a:r>
          </a:p>
          <a:p>
            <a:pPr lvl="1">
              <a:spcBef>
                <a:spcPts val="300"/>
              </a:spcBef>
            </a:pPr>
            <a:r>
              <a:rPr lang="en-US" smtClean="0"/>
              <a:t>Summer 2008: ECB and US Fed make same recommendation, and exclude Iceland from currency swap agreements with other Nordic Central Banks</a:t>
            </a:r>
          </a:p>
          <a:p>
            <a:pPr lvl="1">
              <a:spcBef>
                <a:spcPts val="300"/>
              </a:spcBef>
            </a:pPr>
            <a:r>
              <a:rPr lang="en-US" smtClean="0"/>
              <a:t>October 2008: After collapse, Iceland seeks “new friend” in Russia, but deal does not materialize</a:t>
            </a:r>
          </a:p>
          <a:p>
            <a:pPr lvl="1">
              <a:spcBef>
                <a:spcPts val="300"/>
              </a:spcBef>
            </a:pPr>
            <a:r>
              <a:rPr lang="en-US" smtClean="0"/>
              <a:t>November 2008: IMF program, six months too late, with help from Nordics, Faroes, Poland, and Russia</a:t>
            </a:r>
          </a:p>
          <a:p>
            <a:pPr lvl="1">
              <a:spcBef>
                <a:spcPts val="300"/>
              </a:spcBef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543824" cy="1143000"/>
          </a:xfrm>
        </p:spPr>
        <p:txBody>
          <a:bodyPr/>
          <a:lstStyle/>
          <a:p>
            <a:pPr>
              <a:defRPr/>
            </a:pP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Imf program in november 2008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15238" cy="5033963"/>
          </a:xfrm>
        </p:spPr>
        <p:txBody>
          <a:bodyPr>
            <a:normAutofit lnSpcReduction="10000"/>
          </a:bodyPr>
          <a:lstStyle/>
          <a:p>
            <a:pPr>
              <a:spcBef>
                <a:spcPts val="300"/>
              </a:spcBef>
              <a:defRPr/>
            </a:pPr>
            <a:r>
              <a:rPr lang="en-US" dirty="0" smtClean="0"/>
              <a:t>Two-year stand-by arrangement</a:t>
            </a:r>
          </a:p>
          <a:p>
            <a:pPr lvl="1">
              <a:spcBef>
                <a:spcPts val="300"/>
              </a:spcBef>
              <a:defRPr/>
            </a:pPr>
            <a:r>
              <a:rPr lang="en-US" dirty="0" smtClean="0"/>
              <a:t>IMF provides $2.1 billion, with $0.8 billion up front and the rest in eight equal installments subject to quarterly reviews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Exceptional access to Fund resources, amounting to nearly 1,200% of Iceland's quota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Second installment, scheduled for February 2009, remains to be made due to delays in implementation</a:t>
            </a:r>
          </a:p>
          <a:p>
            <a:pPr lvl="1">
              <a:spcBef>
                <a:spcPts val="300"/>
              </a:spcBef>
              <a:defRPr/>
            </a:pPr>
            <a:r>
              <a:rPr lang="en-US" dirty="0" smtClean="0"/>
              <a:t>Fund money covers 42% of total financing gap of $5 billion during 2008-2010</a:t>
            </a:r>
          </a:p>
          <a:p>
            <a:pPr lvl="1">
              <a:spcBef>
                <a:spcPts val="300"/>
              </a:spcBef>
              <a:defRPr/>
            </a:pPr>
            <a:r>
              <a:rPr lang="en-US" dirty="0" smtClean="0"/>
              <a:t>Remaining $2.9 billion is provided by 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Denmark, Finland, Norway, and Sweden (conditional)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Russia (conditional, but conditions not yet made public)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Poland (conditional)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Faroe Islands (unconditional)</a:t>
            </a:r>
          </a:p>
          <a:p>
            <a:pPr lvl="1">
              <a:spcBef>
                <a:spcPts val="300"/>
              </a:spcBef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21437072">
            <a:off x="5515576" y="5916492"/>
            <a:ext cx="3360584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Fund needs to listen to concerns of other creditors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543824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features of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imf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program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543800" cy="51054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Monetary restraint</a:t>
            </a:r>
          </a:p>
          <a:p>
            <a:pPr marL="521208" lvl="1" eaLnBrk="1" fontAlgn="auto" hangingPunct="1">
              <a:lnSpc>
                <a:spcPct val="850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Central Bank policy rate of 18% (since cut to 12%)</a:t>
            </a:r>
          </a:p>
          <a:p>
            <a:pPr marL="274320" indent="-274320" eaLnBrk="1" fontAlgn="auto" hangingPunct="1">
              <a:lnSpc>
                <a:spcPct val="8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Transparent bank restructuring (took too long)</a:t>
            </a:r>
          </a:p>
          <a:p>
            <a:pPr marL="274320" indent="-274320" eaLnBrk="1" fontAlgn="auto" hangingPunct="1">
              <a:lnSpc>
                <a:spcPct val="8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Floating exchange rate</a:t>
            </a:r>
          </a:p>
          <a:p>
            <a:pPr marL="521208" lvl="1" eaLnBrk="1" fontAlgn="auto" hangingPunct="1">
              <a:lnSpc>
                <a:spcPct val="85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Supported by strict but 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temporary capital controls</a:t>
            </a:r>
            <a:endParaRPr lang="en-US" dirty="0" smtClean="0"/>
          </a:p>
          <a:p>
            <a:pPr marL="274320" indent="-274320" eaLnBrk="1" fontAlgn="auto" hangingPunct="1">
              <a:lnSpc>
                <a:spcPct val="8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Fiscal respite in 2009, with government budget deficit of 14% of GDP</a:t>
            </a:r>
          </a:p>
          <a:p>
            <a:pPr marL="521208" lvl="1" eaLnBrk="1" fontAlgn="auto" hangingPunct="1">
              <a:lnSpc>
                <a:spcPct val="850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Fiscal restraint kicks in from 2010 onward </a:t>
            </a:r>
          </a:p>
          <a:p>
            <a:pPr marL="758952" lvl="2" eaLnBrk="1" fontAlgn="auto" hangingPunct="1">
              <a:lnSpc>
                <a:spcPct val="85000"/>
              </a:lnSpc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Cut spending from 55% of GDP in 2009 to 43% in 2013 </a:t>
            </a:r>
          </a:p>
          <a:p>
            <a:pPr marL="758952" lvl="2" eaLnBrk="1" fontAlgn="auto" hangingPunct="1">
              <a:lnSpc>
                <a:spcPct val="85000"/>
              </a:lnSpc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Raise revenue from 42% in 2009 to 45% in 2013</a:t>
            </a:r>
          </a:p>
          <a:p>
            <a:pPr marL="758952" lvl="2" eaLnBrk="1" fontAlgn="auto" hangingPunct="1">
              <a:lnSpc>
                <a:spcPct val="85000"/>
              </a:lnSpc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Retrenchment equivalent to 15% of GDP in 4 years; tough</a:t>
            </a:r>
          </a:p>
          <a:p>
            <a:pPr marL="274320" indent="-274320" eaLnBrk="1" fontAlgn="auto" hangingPunct="1">
              <a:lnSpc>
                <a:spcPct val="8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Different from Asian programs 10 years ago</a:t>
            </a:r>
          </a:p>
          <a:p>
            <a:pPr marL="521208" lvl="1" eaLnBrk="1" fontAlgn="auto" hangingPunct="1">
              <a:lnSpc>
                <a:spcPct val="850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IMF now tolerates capital controls, fiscal respite</a:t>
            </a:r>
            <a:endParaRPr lang="en-US" dirty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 cost of restructuring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792"/>
                <a:gridCol w="2214578"/>
                <a:gridCol w="20526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% of GDP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Gross cost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Net cost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 banks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Central bank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Foreign depositors*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19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55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037" name="TextBox 4"/>
          <p:cNvSpPr txBox="1">
            <a:spLocks noChangeArrowheads="1"/>
          </p:cNvSpPr>
          <p:nvPr/>
        </p:nvSpPr>
        <p:spPr bwMode="auto">
          <a:xfrm>
            <a:off x="428625" y="4429125"/>
            <a:ext cx="5729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 Estimated asset recovery equivalent to 28% of GDP</a:t>
            </a:r>
          </a:p>
        </p:txBody>
      </p:sp>
      <p:sp>
        <p:nvSpPr>
          <p:cNvPr id="43038" name="TextBox 5"/>
          <p:cNvSpPr txBox="1">
            <a:spLocks noChangeArrowheads="1"/>
          </p:cNvSpPr>
          <p:nvPr/>
        </p:nvSpPr>
        <p:spPr bwMode="auto">
          <a:xfrm>
            <a:off x="4714875" y="5929313"/>
            <a:ext cx="3095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Source: IMF, November 2008</a:t>
            </a:r>
          </a:p>
        </p:txBody>
      </p:sp>
      <p:sp>
        <p:nvSpPr>
          <p:cNvPr id="43039" name="TextBox 7"/>
          <p:cNvSpPr txBox="1">
            <a:spLocks noChangeArrowheads="1"/>
          </p:cNvSpPr>
          <p:nvPr/>
        </p:nvSpPr>
        <p:spPr bwMode="auto">
          <a:xfrm>
            <a:off x="427038" y="4845050"/>
            <a:ext cx="5256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Numbers are subject to considerable uncertainty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Debt developments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1726"/>
                <a:gridCol w="1500198"/>
                <a:gridCol w="1457326"/>
                <a:gridCol w="1809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% of GDP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Difference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Public debt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80*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Foreign debt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670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-510**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057" name="TextBox 4"/>
          <p:cNvSpPr txBox="1">
            <a:spLocks noChangeArrowheads="1"/>
          </p:cNvSpPr>
          <p:nvPr/>
        </p:nvSpPr>
        <p:spPr bwMode="auto">
          <a:xfrm>
            <a:off x="3413125" y="3571875"/>
            <a:ext cx="4373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400"/>
              <a:t>*Fiscal cost of cleanup in 2009</a:t>
            </a:r>
          </a:p>
        </p:txBody>
      </p:sp>
      <p:sp>
        <p:nvSpPr>
          <p:cNvPr id="44058" name="TextBox 5"/>
          <p:cNvSpPr txBox="1">
            <a:spLocks noChangeArrowheads="1"/>
          </p:cNvSpPr>
          <p:nvPr/>
        </p:nvSpPr>
        <p:spPr bwMode="auto">
          <a:xfrm>
            <a:off x="3286125" y="4286250"/>
            <a:ext cx="4500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400"/>
              <a:t>**Private debt write-off in 2009</a:t>
            </a:r>
            <a:br>
              <a:rPr lang="en-US" sz="2400"/>
            </a:br>
            <a:r>
              <a:rPr lang="en-US" sz="2400"/>
              <a:t>with uncertain asset recovery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 results of program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36"/>
                <a:gridCol w="1071570"/>
                <a:gridCol w="1143008"/>
                <a:gridCol w="1000132"/>
                <a:gridCol w="1000132"/>
                <a:gridCol w="90962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2013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GDP growth*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Unemployment**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Inflation*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Foreign debt***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147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136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103" name="TextBox 4"/>
          <p:cNvSpPr txBox="1">
            <a:spLocks noChangeArrowheads="1"/>
          </p:cNvSpPr>
          <p:nvPr/>
        </p:nvSpPr>
        <p:spPr bwMode="auto">
          <a:xfrm>
            <a:off x="4691063" y="5929313"/>
            <a:ext cx="3095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rebuchet MS" pitchFamily="34" charset="0"/>
              </a:rPr>
              <a:t>Source: IMF, November 2008</a:t>
            </a:r>
          </a:p>
        </p:txBody>
      </p:sp>
      <p:sp>
        <p:nvSpPr>
          <p:cNvPr id="45104" name="TextBox 5"/>
          <p:cNvSpPr txBox="1">
            <a:spLocks noChangeArrowheads="1"/>
          </p:cNvSpPr>
          <p:nvPr/>
        </p:nvSpPr>
        <p:spPr bwMode="auto">
          <a:xfrm>
            <a:off x="465138" y="4214813"/>
            <a:ext cx="1546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rebuchet MS" pitchFamily="34" charset="0"/>
              </a:rPr>
              <a:t>* % per year</a:t>
            </a:r>
          </a:p>
        </p:txBody>
      </p:sp>
      <p:sp>
        <p:nvSpPr>
          <p:cNvPr id="45105" name="TextBox 6"/>
          <p:cNvSpPr txBox="1">
            <a:spLocks noChangeArrowheads="1"/>
          </p:cNvSpPr>
          <p:nvPr/>
        </p:nvSpPr>
        <p:spPr bwMode="auto">
          <a:xfrm>
            <a:off x="465138" y="4681538"/>
            <a:ext cx="22558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rebuchet MS" pitchFamily="34" charset="0"/>
              </a:rPr>
              <a:t>** % of labor force</a:t>
            </a:r>
          </a:p>
        </p:txBody>
      </p:sp>
      <p:sp>
        <p:nvSpPr>
          <p:cNvPr id="45106" name="TextBox 7"/>
          <p:cNvSpPr txBox="1">
            <a:spLocks noChangeArrowheads="1"/>
          </p:cNvSpPr>
          <p:nvPr/>
        </p:nvSpPr>
        <p:spPr bwMode="auto">
          <a:xfrm>
            <a:off x="465138" y="5110163"/>
            <a:ext cx="3816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rebuchet MS" pitchFamily="34" charset="0"/>
              </a:rPr>
              <a:t>*** public and private, % of GDP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6248" y="4143380"/>
            <a:ext cx="1274708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Will be 9%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57686" y="4863124"/>
            <a:ext cx="4429156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Will be 200% or more, perhaps 240%, but exact division of extra debt between public and private debt is not yet known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V="1">
            <a:off x="3272632" y="3750469"/>
            <a:ext cx="1143000" cy="928687"/>
          </a:xfrm>
          <a:prstGeom prst="straightConnector1">
            <a:avLst/>
          </a:prstGeom>
          <a:ln w="50800" cmpd="sng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3036094" y="2924969"/>
            <a:ext cx="1357313" cy="1000125"/>
          </a:xfrm>
          <a:prstGeom prst="straightConnector1">
            <a:avLst/>
          </a:prstGeom>
          <a:ln w="50800" cmpd="sng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Prospects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400925" cy="496252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IMF remains optimistic, perhaps too optimistic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Two views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Pessimists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 warn that debt burden threatens to match that which the allies imposed on Germany at 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Versailles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 after World War I, with predictable economic and political consequences</a:t>
            </a:r>
          </a:p>
          <a:p>
            <a:pPr marL="759333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/>
              <a:t>France, UK, US, Italy imposed war damages on Germany equivalent to 80% of GDP, then reduced their claim by half</a:t>
            </a:r>
          </a:p>
          <a:p>
            <a:pPr marL="759333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/>
              <a:t>Victors also took land, reducing Germany by more than 10%</a:t>
            </a:r>
          </a:p>
          <a:p>
            <a:pPr marL="759333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/>
              <a:t>Claim was not paid in full, was settled peacefully in 1932</a:t>
            </a: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Optimists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 emphasize that the 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Faroe Islands </a:t>
            </a: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emerged from their deep financial crisis in early 1990s with an external debt to Denmark equivalent to 120% of GDP, and were able to repay with interest within 6-8 years</a:t>
            </a:r>
          </a:p>
          <a:p>
            <a:pPr marL="758952" lvl="2" eaLnBrk="1" fontAlgn="auto" hangingPunct="1">
              <a:spcAft>
                <a:spcPts val="0"/>
              </a:spcAft>
              <a:buClr>
                <a:schemeClr val="accent4"/>
              </a:buClr>
              <a:buFont typeface="Wingdings"/>
              <a:buChar char=""/>
              <a:defRPr/>
            </a:pPr>
            <a:r>
              <a:rPr lang="en-US" dirty="0" smtClean="0"/>
              <a:t>Long-term loss to </a:t>
            </a:r>
            <a:r>
              <a:rPr lang="en-US" dirty="0" err="1" smtClean="0"/>
              <a:t>Faroes</a:t>
            </a:r>
            <a:r>
              <a:rPr lang="en-US" dirty="0" smtClean="0"/>
              <a:t> despite recovery in other respects</a:t>
            </a:r>
          </a:p>
          <a:p>
            <a:pPr marL="1005840" lvl="3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Net emigration of about 10% of population</a:t>
            </a:r>
          </a:p>
          <a:p>
            <a:pPr marL="1005840" lvl="3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>
                    <a:tint val="85000"/>
                  </a:schemeClr>
                </a:solidFill>
              </a:rPr>
              <a:t>This Iceland must avoid</a:t>
            </a:r>
            <a:endParaRPr lang="en-US" dirty="0">
              <a:solidFill>
                <a:schemeClr val="tx1">
                  <a:tint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Prospects ii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400925" cy="4962525"/>
          </a:xfrm>
        </p:spPr>
        <p:txBody>
          <a:bodyPr/>
          <a:lstStyle/>
          <a:p>
            <a:pPr eaLnBrk="1" hangingPunct="1"/>
            <a:r>
              <a:rPr lang="en-US" smtClean="0"/>
              <a:t>Successful recovery rests on two pillars</a:t>
            </a:r>
          </a:p>
          <a:p>
            <a:pPr lvl="1" eaLnBrk="1" hangingPunct="1"/>
            <a:r>
              <a:rPr lang="en-US" smtClean="0"/>
              <a:t>Must effectively implement IMF program and supplement it with further reforms</a:t>
            </a:r>
          </a:p>
          <a:p>
            <a:pPr lvl="2" eaLnBrk="1" hangingPunct="1"/>
            <a:r>
              <a:rPr lang="en-US" smtClean="0"/>
              <a:t>Announcement in July 2009 of intention to apply for EU and EMU membership will, it is hoped, send encouraging signal to international community</a:t>
            </a:r>
          </a:p>
          <a:p>
            <a:pPr lvl="1" eaLnBrk="1" hangingPunct="1"/>
            <a:r>
              <a:rPr lang="en-US" smtClean="0"/>
              <a:t>Must also uncover the causes of the collapse, including massive failure of policy and institutions</a:t>
            </a:r>
          </a:p>
          <a:p>
            <a:pPr lvl="2" eaLnBrk="1" hangingPunct="1"/>
            <a:r>
              <a:rPr lang="en-US" smtClean="0"/>
              <a:t>Iceland needs an international Commission of Enquiry</a:t>
            </a:r>
          </a:p>
          <a:p>
            <a:pPr lvl="2" eaLnBrk="1" hangingPunct="1"/>
            <a:r>
              <a:rPr lang="en-US" smtClean="0"/>
              <a:t>Rather, Parliament decided to appoint its own domestic Investigative Committee, risking a deepening crisis of confidence if the committee fails to convince the public</a:t>
            </a:r>
          </a:p>
          <a:p>
            <a:pPr lvl="2" eaLnBrk="1" hangingPunct="1"/>
            <a:r>
              <a:rPr lang="en-US" smtClean="0"/>
              <a:t>People took to the streets, banging their pots and pans, producing change of government, new elections,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Prospects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543800" cy="4962525"/>
          </a:xfrm>
        </p:spPr>
        <p:txBody>
          <a:bodyPr/>
          <a:lstStyle/>
          <a:p>
            <a:pPr eaLnBrk="1" hangingPunct="1">
              <a:lnSpc>
                <a:spcPts val="2600"/>
              </a:lnSpc>
            </a:pPr>
            <a:r>
              <a:rPr lang="en-US" smtClean="0"/>
              <a:t>What next?</a:t>
            </a:r>
          </a:p>
          <a:p>
            <a:pPr lvl="1" eaLnBrk="1" hangingPunct="1">
              <a:lnSpc>
                <a:spcPts val="2600"/>
              </a:lnSpc>
            </a:pPr>
            <a:r>
              <a:rPr lang="en-US" smtClean="0"/>
              <a:t>Continuation and success of IMF program depends, </a:t>
            </a:r>
            <a:r>
              <a:rPr lang="en-US" i="1" smtClean="0"/>
              <a:t>inter alia</a:t>
            </a:r>
            <a:r>
              <a:rPr lang="en-US" smtClean="0"/>
              <a:t>, on Iceland’s ability to implement the program and to satisfy demands made by the program’s cosponsors for the settling of certain controversial claims</a:t>
            </a:r>
          </a:p>
          <a:p>
            <a:pPr lvl="2" eaLnBrk="1" hangingPunct="1">
              <a:lnSpc>
                <a:spcPts val="2600"/>
              </a:lnSpc>
            </a:pPr>
            <a:r>
              <a:rPr lang="en-US" smtClean="0"/>
              <a:t>Conditionality is no longer the sole prerogative of the IMF</a:t>
            </a:r>
          </a:p>
          <a:p>
            <a:pPr lvl="2" eaLnBrk="1" hangingPunct="1">
              <a:lnSpc>
                <a:spcPts val="2600"/>
              </a:lnSpc>
              <a:spcBef>
                <a:spcPct val="0"/>
              </a:spcBef>
            </a:pPr>
            <a:r>
              <a:rPr lang="en-US" smtClean="0"/>
              <a:t>Other creditors also have a say</a:t>
            </a:r>
          </a:p>
          <a:p>
            <a:pPr lvl="1" eaLnBrk="1" hangingPunct="1">
              <a:lnSpc>
                <a:spcPts val="2600"/>
              </a:lnSpc>
            </a:pPr>
            <a:r>
              <a:rPr lang="en-US" smtClean="0"/>
              <a:t>By applying for EU membership, Iceland has indicated its readiness to share its sovereignty with other EU members as required by rules of the game</a:t>
            </a:r>
          </a:p>
          <a:p>
            <a:pPr lvl="1" eaLnBrk="1" hangingPunct="1">
              <a:lnSpc>
                <a:spcPts val="2600"/>
              </a:lnSpc>
            </a:pPr>
            <a:r>
              <a:rPr lang="en-US" smtClean="0"/>
              <a:t>EU membership will ultimately be decided in a national referendum when terms of accession have been laid down through negotiations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412516">
            <a:off x="6524384" y="5782513"/>
            <a:ext cx="2575395" cy="934575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6864</TotalTime>
  <Words>3028</Words>
  <Application>Microsoft Office PowerPoint</Application>
  <PresentationFormat>On-screen Show (4:3)</PresentationFormat>
  <Paragraphs>403</Paragraphs>
  <Slides>42</Slides>
  <Notes>42</Notes>
  <HiddenSlides>7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Trebuchet MS</vt:lpstr>
      <vt:lpstr>Wingdings 2</vt:lpstr>
      <vt:lpstr>Wingdings</vt:lpstr>
      <vt:lpstr>Calibri</vt:lpstr>
      <vt:lpstr>Algerian</vt:lpstr>
      <vt:lpstr>Opulent</vt:lpstr>
      <vt:lpstr>Microsoft Office Excel 97-2003 Worksheet</vt:lpstr>
      <vt:lpstr>Worksheet</vt:lpstr>
      <vt:lpstr>Microsoft Office Excel Chart</vt:lpstr>
      <vt:lpstr>From boom to bust, big time: the case of iceland</vt:lpstr>
      <vt:lpstr>Evolving composition of iceland’s gdp: 1980</vt:lpstr>
      <vt:lpstr>Evolving composition of iceland’s gdp: 2007</vt:lpstr>
      <vt:lpstr>Story in three parts</vt:lpstr>
      <vt:lpstr>Brief history of the banks i</vt:lpstr>
      <vt:lpstr>Brief history of the banks ii</vt:lpstr>
      <vt:lpstr>Brief history of the banks iii</vt:lpstr>
      <vt:lpstr>Brief history of the banks iv</vt:lpstr>
      <vt:lpstr>Growth strategy? grow, baby, grow</vt:lpstr>
      <vt:lpstr>Ratio of Bank assets to GDP 2007 (end of year)</vt:lpstr>
      <vt:lpstr>Ratio of Bank assets to GDP 1992-2008</vt:lpstr>
      <vt:lpstr>Domestic credit expansion 1976-2008 (% per year)</vt:lpstr>
      <vt:lpstr>Monetary expansion 1976-2008 (M3, % per year)</vt:lpstr>
      <vt:lpstr>Current account 1989-2008 (% of GDP)</vt:lpstr>
      <vt:lpstr>External debt 1989-2008 (% of GDP)</vt:lpstr>
      <vt:lpstr>External debt 1989-2008 (% of GDP)</vt:lpstr>
      <vt:lpstr>Central bank foreign exchange reserves 1989-2008</vt:lpstr>
      <vt:lpstr>Central bank foreign exchange reserves 1989-2008</vt:lpstr>
      <vt:lpstr>Depreciation of króna by half since fall of 2007</vt:lpstr>
      <vt:lpstr>Why so high so long?</vt:lpstr>
      <vt:lpstr>Inflation 1976-2008  (consumer prices, % per year)</vt:lpstr>
      <vt:lpstr>Inflation 1976-2008  (consumer prices, % per year)</vt:lpstr>
      <vt:lpstr>Twin bubbles</vt:lpstr>
      <vt:lpstr>Up and down again</vt:lpstr>
      <vt:lpstr>Too big to fail?  Too big to save?</vt:lpstr>
      <vt:lpstr>Surprise, surprise?</vt:lpstr>
      <vt:lpstr>Ten Lessons from crisis</vt:lpstr>
      <vt:lpstr>Ten Lessons</vt:lpstr>
      <vt:lpstr>Ten Lessons</vt:lpstr>
      <vt:lpstr>Ten Lessons</vt:lpstr>
      <vt:lpstr>Ten Lessons</vt:lpstr>
      <vt:lpstr>Ten Lessons</vt:lpstr>
      <vt:lpstr>Ten Lessons</vt:lpstr>
      <vt:lpstr>Imf program in november 2008</vt:lpstr>
      <vt:lpstr>Imf program in november 2008</vt:lpstr>
      <vt:lpstr>Main features of imf program</vt:lpstr>
      <vt:lpstr>Fiscal cost of restructuring</vt:lpstr>
      <vt:lpstr>Debt developments</vt:lpstr>
      <vt:lpstr>expected results of program</vt:lpstr>
      <vt:lpstr>Prospects i</vt:lpstr>
      <vt:lpstr>Prospects ii</vt:lpstr>
      <vt:lpstr>Prospects iIi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Icelandic banks 2008 in context</dc:title>
  <dc:creator>gylfason</dc:creator>
  <cp:lastModifiedBy>Smit, C, Mej &lt;carina@sun.ac.za&gt;</cp:lastModifiedBy>
  <cp:revision>119</cp:revision>
  <dcterms:created xsi:type="dcterms:W3CDTF">2008-09-25T10:14:50Z</dcterms:created>
  <dcterms:modified xsi:type="dcterms:W3CDTF">2009-11-03T10:27:08Z</dcterms:modified>
</cp:coreProperties>
</file>