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  <p:sldMasterId id="2147483675" r:id="rId2"/>
  </p:sldMasterIdLst>
  <p:notesMasterIdLst>
    <p:notesMasterId r:id="rId47"/>
  </p:notesMasterIdLst>
  <p:handoutMasterIdLst>
    <p:handoutMasterId r:id="rId48"/>
  </p:handoutMasterIdLst>
  <p:sldIdLst>
    <p:sldId id="281" r:id="rId3"/>
    <p:sldId id="327" r:id="rId4"/>
    <p:sldId id="322" r:id="rId5"/>
    <p:sldId id="323" r:id="rId6"/>
    <p:sldId id="283" r:id="rId7"/>
    <p:sldId id="284" r:id="rId8"/>
    <p:sldId id="287" r:id="rId9"/>
    <p:sldId id="288" r:id="rId10"/>
    <p:sldId id="324" r:id="rId11"/>
    <p:sldId id="289" r:id="rId12"/>
    <p:sldId id="290" r:id="rId13"/>
    <p:sldId id="291" r:id="rId14"/>
    <p:sldId id="292" r:id="rId15"/>
    <p:sldId id="293" r:id="rId16"/>
    <p:sldId id="325" r:id="rId17"/>
    <p:sldId id="294" r:id="rId18"/>
    <p:sldId id="295" r:id="rId19"/>
    <p:sldId id="296" r:id="rId20"/>
    <p:sldId id="297" r:id="rId21"/>
    <p:sldId id="298" r:id="rId22"/>
    <p:sldId id="326" r:id="rId23"/>
    <p:sldId id="301" r:id="rId24"/>
    <p:sldId id="328" r:id="rId25"/>
    <p:sldId id="334" r:id="rId26"/>
    <p:sldId id="331" r:id="rId27"/>
    <p:sldId id="303" r:id="rId28"/>
    <p:sldId id="304" r:id="rId29"/>
    <p:sldId id="305" r:id="rId30"/>
    <p:sldId id="306" r:id="rId31"/>
    <p:sldId id="307" r:id="rId32"/>
    <p:sldId id="308" r:id="rId33"/>
    <p:sldId id="310" r:id="rId34"/>
    <p:sldId id="312" r:id="rId35"/>
    <p:sldId id="313" r:id="rId36"/>
    <p:sldId id="314" r:id="rId37"/>
    <p:sldId id="333" r:id="rId38"/>
    <p:sldId id="315" r:id="rId39"/>
    <p:sldId id="317" r:id="rId40"/>
    <p:sldId id="319" r:id="rId41"/>
    <p:sldId id="320" r:id="rId42"/>
    <p:sldId id="321" r:id="rId43"/>
    <p:sldId id="332" r:id="rId44"/>
    <p:sldId id="329" r:id="rId45"/>
    <p:sldId id="330" r:id="rId4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3838">
          <p15:clr>
            <a:srgbClr val="A4A3A4"/>
          </p15:clr>
        </p15:guide>
        <p15:guide id="3" orient="horz" pos="4201">
          <p15:clr>
            <a:srgbClr val="A4A3A4"/>
          </p15:clr>
        </p15:guide>
        <p15:guide id="4" orient="horz" pos="3294">
          <p15:clr>
            <a:srgbClr val="A4A3A4"/>
          </p15:clr>
        </p15:guide>
        <p15:guide id="5" orient="horz" pos="255">
          <p15:clr>
            <a:srgbClr val="A4A3A4"/>
          </p15:clr>
        </p15:guide>
        <p15:guide id="6" orient="horz" pos="1026">
          <p15:clr>
            <a:srgbClr val="A4A3A4"/>
          </p15:clr>
        </p15:guide>
        <p15:guide id="7" orient="horz" pos="3884">
          <p15:clr>
            <a:srgbClr val="A4A3A4"/>
          </p15:clr>
        </p15:guide>
        <p15:guide id="8" orient="horz" pos="3385">
          <p15:clr>
            <a:srgbClr val="A4A3A4"/>
          </p15:clr>
        </p15:guide>
        <p15:guide id="9" orient="horz" pos="2704">
          <p15:clr>
            <a:srgbClr val="A4A3A4"/>
          </p15:clr>
        </p15:guide>
        <p15:guide id="10" orient="horz" pos="1207">
          <p15:clr>
            <a:srgbClr val="A4A3A4"/>
          </p15:clr>
        </p15:guide>
        <p15:guide id="11" orient="horz" pos="1525">
          <p15:clr>
            <a:srgbClr val="A4A3A4"/>
          </p15:clr>
        </p15:guide>
        <p15:guide id="12" orient="horz" pos="1480">
          <p15:clr>
            <a:srgbClr val="A4A3A4"/>
          </p15:clr>
        </p15:guide>
        <p15:guide id="13" orient="horz" pos="3067">
          <p15:clr>
            <a:srgbClr val="A4A3A4"/>
          </p15:clr>
        </p15:guide>
        <p15:guide id="14" orient="horz" pos="1979">
          <p15:clr>
            <a:srgbClr val="A4A3A4"/>
          </p15:clr>
        </p15:guide>
        <p15:guide id="15" pos="2925">
          <p15:clr>
            <a:srgbClr val="A4A3A4"/>
          </p15:clr>
        </p15:guide>
        <p15:guide id="16" pos="2835">
          <p15:clr>
            <a:srgbClr val="A4A3A4"/>
          </p15:clr>
        </p15:guide>
        <p15:guide id="17" pos="2245">
          <p15:clr>
            <a:srgbClr val="A4A3A4"/>
          </p15:clr>
        </p15:guide>
        <p15:guide id="18" pos="2154">
          <p15:clr>
            <a:srgbClr val="A4A3A4"/>
          </p15:clr>
        </p15:guide>
        <p15:guide id="19" pos="1565">
          <p15:clr>
            <a:srgbClr val="A4A3A4"/>
          </p15:clr>
        </p15:guide>
        <p15:guide id="20" pos="1474">
          <p15:clr>
            <a:srgbClr val="A4A3A4"/>
          </p15:clr>
        </p15:guide>
        <p15:guide id="21" pos="884">
          <p15:clr>
            <a:srgbClr val="A4A3A4"/>
          </p15:clr>
        </p15:guide>
        <p15:guide id="22" pos="793">
          <p15:clr>
            <a:srgbClr val="A4A3A4"/>
          </p15:clr>
        </p15:guide>
        <p15:guide id="23" pos="204">
          <p15:clr>
            <a:srgbClr val="A4A3A4"/>
          </p15:clr>
        </p15:guide>
        <p15:guide id="24" pos="3515">
          <p15:clr>
            <a:srgbClr val="A4A3A4"/>
          </p15:clr>
        </p15:guide>
        <p15:guide id="25" pos="3606">
          <p15:clr>
            <a:srgbClr val="A4A3A4"/>
          </p15:clr>
        </p15:guide>
        <p15:guide id="26" pos="4195">
          <p15:clr>
            <a:srgbClr val="A4A3A4"/>
          </p15:clr>
        </p15:guide>
        <p15:guide id="27" pos="4286">
          <p15:clr>
            <a:srgbClr val="A4A3A4"/>
          </p15:clr>
        </p15:guide>
        <p15:guide id="28" pos="4876">
          <p15:clr>
            <a:srgbClr val="A4A3A4"/>
          </p15:clr>
        </p15:guide>
        <p15:guide id="29" pos="4967">
          <p15:clr>
            <a:srgbClr val="A4A3A4"/>
          </p15:clr>
        </p15:guide>
        <p15:guide id="30" pos="55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91" autoAdjust="0"/>
    <p:restoredTop sz="94556" autoAdjust="0"/>
  </p:normalViewPr>
  <p:slideViewPr>
    <p:cSldViewPr showGuides="1">
      <p:cViewPr varScale="1">
        <p:scale>
          <a:sx n="98" d="100"/>
          <a:sy n="98" d="100"/>
        </p:scale>
        <p:origin x="55" y="192"/>
      </p:cViewPr>
      <p:guideLst>
        <p:guide orient="horz" pos="1253"/>
        <p:guide orient="horz" pos="3838"/>
        <p:guide orient="horz" pos="4201"/>
        <p:guide orient="horz" pos="3294"/>
        <p:guide orient="horz" pos="255"/>
        <p:guide orient="horz" pos="1026"/>
        <p:guide orient="horz" pos="3884"/>
        <p:guide orient="horz" pos="3385"/>
        <p:guide orient="horz" pos="2704"/>
        <p:guide orient="horz" pos="1207"/>
        <p:guide orient="horz" pos="1525"/>
        <p:guide orient="horz" pos="1480"/>
        <p:guide orient="horz" pos="3067"/>
        <p:guide orient="horz" pos="1979"/>
        <p:guide pos="2925"/>
        <p:guide pos="2835"/>
        <p:guide pos="2245"/>
        <p:guide pos="2154"/>
        <p:guide pos="1565"/>
        <p:guide pos="1474"/>
        <p:guide pos="884"/>
        <p:guide pos="793"/>
        <p:guide pos="204"/>
        <p:guide pos="3515"/>
        <p:guide pos="3606"/>
        <p:guide pos="4195"/>
        <p:guide pos="4286"/>
        <p:guide pos="4876"/>
        <p:guide pos="4967"/>
        <p:guide pos="55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-313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Arbeitsblat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Arbeitsblat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Arbeitsblatt4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-Arbeitsblatt5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Arbeitsblatt6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Arbeitsblatt7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Arbeitsblatt8.xlsx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explosion val="4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8.6042530045586402E-2"/>
                  <c:y val="1.773049645390071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606117903025278"/>
                  <c:y val="0.2187594236890601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5166459455725924E-2"/>
                  <c:y val="0.3318554196682861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0450217571487774"/>
                  <c:y val="-0.1293617021276595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HomGraph!$A$3:$A$7</c:f>
              <c:strCache>
                <c:ptCount val="5"/>
                <c:pt idx="0">
                  <c:v>Child Homicides</c:v>
                </c:pt>
                <c:pt idx="1">
                  <c:v>Female Homicides </c:v>
                </c:pt>
                <c:pt idx="2">
                  <c:v>IP Female Homicides</c:v>
                </c:pt>
                <c:pt idx="3">
                  <c:v>Male Homicides</c:v>
                </c:pt>
                <c:pt idx="4">
                  <c:v>IP Male homidices</c:v>
                </c:pt>
              </c:strCache>
            </c:strRef>
          </c:cat>
          <c:val>
            <c:numRef>
              <c:f>HomGraph!$B$3:$B$7</c:f>
              <c:numCache>
                <c:formatCode>#,##0</c:formatCode>
                <c:ptCount val="5"/>
                <c:pt idx="0">
                  <c:v>29174.67</c:v>
                </c:pt>
                <c:pt idx="1">
                  <c:v>39206.709982028733</c:v>
                </c:pt>
                <c:pt idx="2">
                  <c:v>29228.81101994147</c:v>
                </c:pt>
                <c:pt idx="3">
                  <c:v>298520.45765585703</c:v>
                </c:pt>
                <c:pt idx="4">
                  <c:v>20650.351342172511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558374647613494E-2"/>
          <c:y val="2.2448261287155904E-2"/>
          <c:w val="0.79700191989890157"/>
          <c:h val="0.8676544638124527"/>
        </c:manualLayout>
      </c:layout>
      <c:lineChart>
        <c:grouping val="standard"/>
        <c:varyColors val="0"/>
        <c:ser>
          <c:idx val="0"/>
          <c:order val="0"/>
          <c:tx>
            <c:strRef>
              <c:f>'USmurder&amp;rapetrends'!$D$1</c:f>
              <c:strCache>
                <c:ptCount val="1"/>
                <c:pt idx="0">
                  <c:v>Murder Rate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numRef>
              <c:f>'USmurder&amp;rapetrends'!$A$2:$A$54</c:f>
              <c:numCache>
                <c:formatCode>General</c:formatCode>
                <c:ptCount val="53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</c:numCache>
            </c:numRef>
          </c:cat>
          <c:val>
            <c:numRef>
              <c:f>'USmurder&amp;rapetrends'!$D$2:$D$54</c:f>
              <c:numCache>
                <c:formatCode>General</c:formatCode>
                <c:ptCount val="53"/>
                <c:pt idx="0">
                  <c:v>5.0999999999999996</c:v>
                </c:pt>
                <c:pt idx="1">
                  <c:v>4.8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4.9000000000000004</c:v>
                </c:pt>
                <c:pt idx="5">
                  <c:v>5.0999999999999996</c:v>
                </c:pt>
                <c:pt idx="6">
                  <c:v>5.6</c:v>
                </c:pt>
                <c:pt idx="7">
                  <c:v>6.2</c:v>
                </c:pt>
                <c:pt idx="8">
                  <c:v>6.9</c:v>
                </c:pt>
                <c:pt idx="9">
                  <c:v>7.3</c:v>
                </c:pt>
                <c:pt idx="10">
                  <c:v>7.9</c:v>
                </c:pt>
                <c:pt idx="11">
                  <c:v>8.6</c:v>
                </c:pt>
                <c:pt idx="12">
                  <c:v>9</c:v>
                </c:pt>
                <c:pt idx="13">
                  <c:v>9.4</c:v>
                </c:pt>
                <c:pt idx="14">
                  <c:v>9.8000000000000007</c:v>
                </c:pt>
                <c:pt idx="15">
                  <c:v>9.6</c:v>
                </c:pt>
                <c:pt idx="16">
                  <c:v>8.6999999999999993</c:v>
                </c:pt>
                <c:pt idx="17">
                  <c:v>8.8000000000000007</c:v>
                </c:pt>
                <c:pt idx="18">
                  <c:v>9</c:v>
                </c:pt>
                <c:pt idx="19">
                  <c:v>9.8000000000000007</c:v>
                </c:pt>
                <c:pt idx="20">
                  <c:v>10.199999999999999</c:v>
                </c:pt>
                <c:pt idx="21">
                  <c:v>9.8000000000000007</c:v>
                </c:pt>
                <c:pt idx="22">
                  <c:v>9.1</c:v>
                </c:pt>
                <c:pt idx="23">
                  <c:v>8.3000000000000007</c:v>
                </c:pt>
                <c:pt idx="24">
                  <c:v>7.9</c:v>
                </c:pt>
                <c:pt idx="25">
                  <c:v>8</c:v>
                </c:pt>
                <c:pt idx="26">
                  <c:v>8.6</c:v>
                </c:pt>
                <c:pt idx="27">
                  <c:v>8.3000000000000007</c:v>
                </c:pt>
                <c:pt idx="28">
                  <c:v>8.5</c:v>
                </c:pt>
                <c:pt idx="29">
                  <c:v>8.6999999999999993</c:v>
                </c:pt>
                <c:pt idx="30">
                  <c:v>9.4</c:v>
                </c:pt>
                <c:pt idx="31">
                  <c:v>9.8000000000000007</c:v>
                </c:pt>
                <c:pt idx="32">
                  <c:v>9.3000000000000007</c:v>
                </c:pt>
                <c:pt idx="33">
                  <c:v>9.5</c:v>
                </c:pt>
                <c:pt idx="34">
                  <c:v>9</c:v>
                </c:pt>
                <c:pt idx="35">
                  <c:v>8.1999999999999993</c:v>
                </c:pt>
                <c:pt idx="36">
                  <c:v>7.4</c:v>
                </c:pt>
                <c:pt idx="37">
                  <c:v>6.8</c:v>
                </c:pt>
                <c:pt idx="38">
                  <c:v>6.3</c:v>
                </c:pt>
                <c:pt idx="39">
                  <c:v>5.7</c:v>
                </c:pt>
                <c:pt idx="40">
                  <c:v>5.5</c:v>
                </c:pt>
                <c:pt idx="41">
                  <c:v>5.6</c:v>
                </c:pt>
                <c:pt idx="42">
                  <c:v>5.6</c:v>
                </c:pt>
                <c:pt idx="43">
                  <c:v>5.7</c:v>
                </c:pt>
                <c:pt idx="44">
                  <c:v>5.5</c:v>
                </c:pt>
                <c:pt idx="45">
                  <c:v>5.6</c:v>
                </c:pt>
                <c:pt idx="46">
                  <c:v>5.8</c:v>
                </c:pt>
                <c:pt idx="47">
                  <c:v>5.7</c:v>
                </c:pt>
                <c:pt idx="48">
                  <c:v>5.4</c:v>
                </c:pt>
                <c:pt idx="49">
                  <c:v>5</c:v>
                </c:pt>
                <c:pt idx="50">
                  <c:v>4.8</c:v>
                </c:pt>
                <c:pt idx="51">
                  <c:v>4.7</c:v>
                </c:pt>
                <c:pt idx="52">
                  <c:v>4.7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688336"/>
        <c:axId val="509684416"/>
      </c:lineChart>
      <c:catAx>
        <c:axId val="509688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09684416"/>
        <c:crosses val="autoZero"/>
        <c:auto val="1"/>
        <c:lblAlgn val="ctr"/>
        <c:lblOffset val="100"/>
        <c:noMultiLvlLbl val="0"/>
      </c:catAx>
      <c:valAx>
        <c:axId val="509684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9688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World2011!$F$23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333399">
                <a:lumMod val="60000"/>
                <a:lumOff val="40000"/>
              </a:srgbClr>
            </a:solidFill>
          </c:spPr>
          <c:invertIfNegative val="0"/>
          <c:cat>
            <c:strRef>
              <c:f>World2011!$G$22:$J$22</c:f>
              <c:strCache>
                <c:ptCount val="4"/>
                <c:pt idx="0">
                  <c:v>0-27 days</c:v>
                </c:pt>
                <c:pt idx="1">
                  <c:v>1-59 months</c:v>
                </c:pt>
                <c:pt idx="2">
                  <c:v>5-14 years</c:v>
                </c:pt>
                <c:pt idx="3">
                  <c:v>15-29 years</c:v>
                </c:pt>
              </c:strCache>
            </c:strRef>
          </c:cat>
          <c:val>
            <c:numRef>
              <c:f>World2011!$G$23:$J$23</c:f>
              <c:numCache>
                <c:formatCode>0.00</c:formatCode>
                <c:ptCount val="4"/>
                <c:pt idx="0">
                  <c:v>13.665908352717199</c:v>
                </c:pt>
                <c:pt idx="1">
                  <c:v>2.0748276693233541</c:v>
                </c:pt>
                <c:pt idx="2">
                  <c:v>1.77603051958489</c:v>
                </c:pt>
                <c:pt idx="3">
                  <c:v>19.027616169558581</c:v>
                </c:pt>
              </c:numCache>
            </c:numRef>
          </c:val>
        </c:ser>
        <c:ser>
          <c:idx val="1"/>
          <c:order val="1"/>
          <c:tx>
            <c:strRef>
              <c:f>World2011!$F$24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World2011!$G$22:$J$22</c:f>
              <c:strCache>
                <c:ptCount val="4"/>
                <c:pt idx="0">
                  <c:v>0-27 days</c:v>
                </c:pt>
                <c:pt idx="1">
                  <c:v>1-59 months</c:v>
                </c:pt>
                <c:pt idx="2">
                  <c:v>5-14 years</c:v>
                </c:pt>
                <c:pt idx="3">
                  <c:v>15-29 years</c:v>
                </c:pt>
              </c:strCache>
            </c:strRef>
          </c:cat>
          <c:val>
            <c:numRef>
              <c:f>World2011!$G$24:$J$24</c:f>
              <c:numCache>
                <c:formatCode>0.00</c:formatCode>
                <c:ptCount val="4"/>
                <c:pt idx="0">
                  <c:v>18.373090520629269</c:v>
                </c:pt>
                <c:pt idx="1">
                  <c:v>2.0943174060256329</c:v>
                </c:pt>
                <c:pt idx="2">
                  <c:v>1.371173749335074</c:v>
                </c:pt>
                <c:pt idx="3">
                  <c:v>4.0151819319402806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9687552"/>
        <c:axId val="509688728"/>
      </c:barChart>
      <c:catAx>
        <c:axId val="5096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de-DE"/>
          </a:p>
        </c:txPr>
        <c:crossAx val="509688728"/>
        <c:crosses val="autoZero"/>
        <c:auto val="1"/>
        <c:lblAlgn val="ctr"/>
        <c:lblOffset val="100"/>
        <c:noMultiLvlLbl val="0"/>
      </c:catAx>
      <c:valAx>
        <c:axId val="509688728"/>
        <c:scaling>
          <c:orientation val="minMax"/>
          <c:max val="2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per 100,000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509687552"/>
        <c:crosses val="autoZero"/>
        <c:crossBetween val="between"/>
        <c:majorUnit val="2"/>
        <c:minorUnit val="0.4"/>
      </c:valAx>
    </c:plotArea>
    <c:legend>
      <c:legendPos val="b"/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8341600388627835E-2"/>
          <c:y val="4.8393188944442618E-2"/>
          <c:w val="0.90286863551108698"/>
          <c:h val="0.8965647980513168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wbinc!$N$13:$N$16</c:f>
              <c:strCache>
                <c:ptCount val="4"/>
                <c:pt idx="0">
                  <c:v>High income</c:v>
                </c:pt>
                <c:pt idx="1">
                  <c:v>Upper middle income</c:v>
                </c:pt>
                <c:pt idx="2">
                  <c:v>Lower middle income</c:v>
                </c:pt>
                <c:pt idx="3">
                  <c:v>Low income</c:v>
                </c:pt>
              </c:strCache>
            </c:strRef>
          </c:cat>
          <c:val>
            <c:numRef>
              <c:f>wbinc!$O$13:$O$16</c:f>
              <c:numCache>
                <c:formatCode>General</c:formatCode>
                <c:ptCount val="4"/>
                <c:pt idx="0">
                  <c:v>6.6456350636017198</c:v>
                </c:pt>
                <c:pt idx="1">
                  <c:v>9.7320552312931135</c:v>
                </c:pt>
                <c:pt idx="2">
                  <c:v>22.709078817482688</c:v>
                </c:pt>
                <c:pt idx="3">
                  <c:v>23.249385300561205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495120"/>
        <c:axId val="316495904"/>
      </c:barChart>
      <c:catAx>
        <c:axId val="31649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16495904"/>
        <c:crosses val="autoZero"/>
        <c:auto val="1"/>
        <c:lblAlgn val="ctr"/>
        <c:lblOffset val="100"/>
        <c:noMultiLvlLbl val="0"/>
      </c:catAx>
      <c:valAx>
        <c:axId val="31649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of care givers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16495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Graphs!$A$74:$A$80</c:f>
              <c:strCache>
                <c:ptCount val="7"/>
                <c:pt idx="0">
                  <c:v>High Income</c:v>
                </c:pt>
                <c:pt idx="1">
                  <c:v>East Asia&amp;Pacific</c:v>
                </c:pt>
                <c:pt idx="2">
                  <c:v>Europe&amp;Central Asia</c:v>
                </c:pt>
                <c:pt idx="3">
                  <c:v>Latin America&amp;Caribbean</c:v>
                </c:pt>
                <c:pt idx="4">
                  <c:v>South Asia</c:v>
                </c:pt>
                <c:pt idx="5">
                  <c:v>Middle East&amp;North Africa</c:v>
                </c:pt>
                <c:pt idx="6">
                  <c:v>Sub-Saharan Africa</c:v>
                </c:pt>
              </c:strCache>
            </c:strRef>
          </c:cat>
          <c:val>
            <c:numRef>
              <c:f>Graphs!$B$74:$B$80</c:f>
              <c:numCache>
                <c:formatCode>General</c:formatCode>
                <c:ptCount val="7"/>
                <c:pt idx="0">
                  <c:v>4.2248499999999982</c:v>
                </c:pt>
                <c:pt idx="1">
                  <c:v>7.7666700000000004</c:v>
                </c:pt>
                <c:pt idx="2">
                  <c:v>8.0571400000000004</c:v>
                </c:pt>
                <c:pt idx="3">
                  <c:v>12.3796</c:v>
                </c:pt>
                <c:pt idx="4">
                  <c:v>16.850000000000001</c:v>
                </c:pt>
                <c:pt idx="5">
                  <c:v>17.100000000000001</c:v>
                </c:pt>
                <c:pt idx="6">
                  <c:v>28.281199999999981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5896488"/>
        <c:axId val="506775544"/>
      </c:barChart>
      <c:catAx>
        <c:axId val="5058964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506775544"/>
        <c:crosses val="autoZero"/>
        <c:auto val="1"/>
        <c:lblAlgn val="ctr"/>
        <c:lblOffset val="100"/>
        <c:noMultiLvlLbl val="0"/>
      </c:catAx>
      <c:valAx>
        <c:axId val="5067755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5058964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DRC- GDP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time!$AH$1:$BH$1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time!$AH$9:$BH$9</c:f>
              <c:numCache>
                <c:formatCode>General</c:formatCode>
                <c:ptCount val="27"/>
                <c:pt idx="0">
                  <c:v>24.760200074671609</c:v>
                </c:pt>
                <c:pt idx="1">
                  <c:v>23.133873205152081</c:v>
                </c:pt>
                <c:pt idx="2">
                  <c:v>21.185757828801911</c:v>
                </c:pt>
                <c:pt idx="3">
                  <c:v>18.961251442292198</c:v>
                </c:pt>
                <c:pt idx="4">
                  <c:v>16.40735090286833</c:v>
                </c:pt>
                <c:pt idx="5">
                  <c:v>15.767464742179159</c:v>
                </c:pt>
                <c:pt idx="6">
                  <c:v>15.877836810862661</c:v>
                </c:pt>
                <c:pt idx="7">
                  <c:v>15.71537912847262</c:v>
                </c:pt>
                <c:pt idx="8">
                  <c:v>14.832638959663811</c:v>
                </c:pt>
                <c:pt idx="9">
                  <c:v>14.591734054051351</c:v>
                </c:pt>
                <c:pt idx="10">
                  <c:v>13.968646460238901</c:v>
                </c:pt>
                <c:pt idx="11">
                  <c:v>13.003283456269999</c:v>
                </c:pt>
                <c:pt idx="12">
                  <c:v>12.73019200477162</c:v>
                </c:pt>
                <c:pt idx="13">
                  <c:v>13.10544817249342</c:v>
                </c:pt>
                <c:pt idx="14">
                  <c:v>13.83644678467352</c:v>
                </c:pt>
                <c:pt idx="15">
                  <c:v>14.768798308099001</c:v>
                </c:pt>
                <c:pt idx="16">
                  <c:v>15.67488640815027</c:v>
                </c:pt>
                <c:pt idx="17">
                  <c:v>16.508944144718289</c:v>
                </c:pt>
                <c:pt idx="18">
                  <c:v>17.542316525547299</c:v>
                </c:pt>
                <c:pt idx="19">
                  <c:v>18.6344836603004</c:v>
                </c:pt>
                <c:pt idx="20">
                  <c:v>19.16650936944696</c:v>
                </c:pt>
                <c:pt idx="21">
                  <c:v>20.52328537418698</c:v>
                </c:pt>
                <c:pt idx="22">
                  <c:v>21.932132984366511</c:v>
                </c:pt>
                <c:pt idx="23">
                  <c:v>23.5020042768069</c:v>
                </c:pt>
                <c:pt idx="24">
                  <c:v>25.50049798997189</c:v>
                </c:pt>
                <c:pt idx="25">
                  <c:v>27.78775992532562</c:v>
                </c:pt>
                <c:pt idx="26">
                  <c:v>29.709613590079119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84C-4F00-B0EA-E2BF77572F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9332016"/>
        <c:axId val="589320256"/>
      </c:lineChart>
      <c:catAx>
        <c:axId val="58933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89320256"/>
        <c:crosses val="autoZero"/>
        <c:auto val="1"/>
        <c:lblAlgn val="ctr"/>
        <c:lblOffset val="100"/>
        <c:noMultiLvlLbl val="0"/>
      </c:catAx>
      <c:valAx>
        <c:axId val="589320256"/>
        <c:scaling>
          <c:orientation val="minMax"/>
          <c:max val="30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in bn USD (const)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8933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de-DE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5050"/>
              </a:solidFill>
            </c:spPr>
          </c:dPt>
          <c:dPt>
            <c:idx val="1"/>
            <c:bubble3D val="0"/>
            <c:spPr>
              <a:solidFill>
                <a:srgbClr val="333399">
                  <a:lumMod val="40000"/>
                  <a:lumOff val="60000"/>
                </a:srgbClr>
              </a:solidFill>
              <a:ln>
                <a:solidFill>
                  <a:srgbClr val="002060"/>
                </a:solidFill>
              </a:ln>
            </c:spPr>
          </c:dPt>
          <c:dPt>
            <c:idx val="2"/>
            <c:bubble3D val="0"/>
            <c:spPr>
              <a:solidFill>
                <a:srgbClr val="333399"/>
              </a:solidFill>
            </c:spPr>
          </c:dPt>
          <c:dPt>
            <c:idx val="3"/>
            <c:bubble3D val="0"/>
            <c:spPr>
              <a:solidFill>
                <a:srgbClr val="BBE0E3">
                  <a:lumMod val="90000"/>
                </a:srgbClr>
              </a:solidFill>
            </c:spPr>
          </c:dPt>
          <c:dLbls>
            <c:dLbl>
              <c:idx val="1"/>
              <c:layout>
                <c:manualLayout>
                  <c:x val="0.10793987557110905"/>
                  <c:y val="0.10121887655288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Homicide&amp;</a:t>
                    </a:r>
                  </a:p>
                  <a:p>
                    <a:r>
                      <a:rPr lang="en-US" baseline="0" dirty="0" smtClean="0"/>
                      <a:t>Assault</a:t>
                    </a:r>
                    <a:r>
                      <a:rPr lang="en-US" baseline="0" dirty="0"/>
                      <a:t>
</a:t>
                    </a:r>
                    <a:fld id="{F57DD4D9-33C7-4BA0-8D4E-04F16BF40D20}" type="PERCENTAGE">
                      <a:rPr lang="en-US" baseline="0"/>
                      <a:pPr/>
                      <a:t>[PROZENTSATZ]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7.2558326042578017E-2"/>
                  <c:y val="-0.22939736802974306"/>
                </c:manualLayout>
              </c:layout>
              <c:tx>
                <c:rich>
                  <a:bodyPr/>
                  <a:lstStyle/>
                  <a:p>
                    <a:r>
                      <a:rPr lang="en-GB" sz="1400" smtClean="0"/>
                      <a:t>Non fatal Child </a:t>
                    </a:r>
                    <a:r>
                      <a:rPr lang="en-GB" sz="1400"/>
                      <a:t>Abuse
38%</a:t>
                    </a:r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6059346748323097E-2"/>
                  <c:y val="-7.462942140711269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Sheet1!$D$1:$D$4</c:f>
              <c:strCache>
                <c:ptCount val="4"/>
                <c:pt idx="0">
                  <c:v>Collective Violence</c:v>
                </c:pt>
                <c:pt idx="1">
                  <c:v>Interpersonal Violence</c:v>
                </c:pt>
                <c:pt idx="2">
                  <c:v>Child Abuse</c:v>
                </c:pt>
                <c:pt idx="3">
                  <c:v>IP Assault</c:v>
                </c:pt>
              </c:strCache>
            </c:strRef>
          </c:cat>
          <c:val>
            <c:numRef>
              <c:f>Sheet1!$E$1:$E$4</c:f>
              <c:numCache>
                <c:formatCode>#,##0.00</c:formatCode>
                <c:ptCount val="4"/>
                <c:pt idx="0" formatCode="General">
                  <c:v>167.19</c:v>
                </c:pt>
                <c:pt idx="1">
                  <c:v>1245.27</c:v>
                </c:pt>
                <c:pt idx="2" formatCode="#,##0">
                  <c:v>3594</c:v>
                </c:pt>
                <c:pt idx="3" formatCode="#,##0">
                  <c:v>4423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graphs!$B$75</c:f>
              <c:strCache>
                <c:ptCount val="1"/>
                <c:pt idx="0">
                  <c:v>East Asia and Pacific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strRef>
              <c:f>graphs!$C$74:$I$74</c:f>
              <c:strCache>
                <c:ptCount val="7"/>
                <c:pt idx="0">
                  <c:v>45–49</c:v>
                </c:pt>
                <c:pt idx="1">
                  <c:v>40–44</c:v>
                </c:pt>
                <c:pt idx="2">
                  <c:v>35–39</c:v>
                </c:pt>
                <c:pt idx="3">
                  <c:v>30–34</c:v>
                </c:pt>
                <c:pt idx="4">
                  <c:v>25–29</c:v>
                </c:pt>
                <c:pt idx="5">
                  <c:v>20–24</c:v>
                </c:pt>
                <c:pt idx="6">
                  <c:v>15–19</c:v>
                </c:pt>
              </c:strCache>
            </c:strRef>
          </c:cat>
          <c:val>
            <c:numRef>
              <c:f>graphs!$C$75:$I$75</c:f>
              <c:numCache>
                <c:formatCode>General</c:formatCode>
                <c:ptCount val="7"/>
                <c:pt idx="0">
                  <c:v>7.0749999999999993</c:v>
                </c:pt>
                <c:pt idx="1">
                  <c:v>6.1749999999999998</c:v>
                </c:pt>
                <c:pt idx="2">
                  <c:v>4.5750000000000002</c:v>
                </c:pt>
                <c:pt idx="3">
                  <c:v>4.4249999999999998</c:v>
                </c:pt>
                <c:pt idx="4">
                  <c:v>3.7</c:v>
                </c:pt>
                <c:pt idx="5">
                  <c:v>2.6749999999999998</c:v>
                </c:pt>
                <c:pt idx="6">
                  <c:v>1.375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graphs!$B$76</c:f>
              <c:strCache>
                <c:ptCount val="1"/>
                <c:pt idx="0">
                  <c:v>Europe and Central Asia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strRef>
              <c:f>graphs!$C$74:$I$74</c:f>
              <c:strCache>
                <c:ptCount val="7"/>
                <c:pt idx="0">
                  <c:v>45–49</c:v>
                </c:pt>
                <c:pt idx="1">
                  <c:v>40–44</c:v>
                </c:pt>
                <c:pt idx="2">
                  <c:v>35–39</c:v>
                </c:pt>
                <c:pt idx="3">
                  <c:v>30–34</c:v>
                </c:pt>
                <c:pt idx="4">
                  <c:v>25–29</c:v>
                </c:pt>
                <c:pt idx="5">
                  <c:v>20–24</c:v>
                </c:pt>
                <c:pt idx="6">
                  <c:v>15–19</c:v>
                </c:pt>
              </c:strCache>
            </c:strRef>
          </c:cat>
          <c:val>
            <c:numRef>
              <c:f>graphs!$C$76:$I$76</c:f>
              <c:numCache>
                <c:formatCode>General</c:formatCode>
                <c:ptCount val="7"/>
                <c:pt idx="0">
                  <c:v>0.73333333333333339</c:v>
                </c:pt>
                <c:pt idx="1">
                  <c:v>0.13333333333333333</c:v>
                </c:pt>
                <c:pt idx="2">
                  <c:v>0.3</c:v>
                </c:pt>
                <c:pt idx="3">
                  <c:v>0.33333333333333331</c:v>
                </c:pt>
                <c:pt idx="4">
                  <c:v>0.13333333333333333</c:v>
                </c:pt>
                <c:pt idx="5">
                  <c:v>0.13333333333333333</c:v>
                </c:pt>
                <c:pt idx="6">
                  <c:v>0.19999999999999998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graphs!$B$77</c:f>
              <c:strCache>
                <c:ptCount val="1"/>
                <c:pt idx="0">
                  <c:v>Latin America and Caribbean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strRef>
              <c:f>graphs!$C$74:$I$74</c:f>
              <c:strCache>
                <c:ptCount val="7"/>
                <c:pt idx="0">
                  <c:v>45–49</c:v>
                </c:pt>
                <c:pt idx="1">
                  <c:v>40–44</c:v>
                </c:pt>
                <c:pt idx="2">
                  <c:v>35–39</c:v>
                </c:pt>
                <c:pt idx="3">
                  <c:v>30–34</c:v>
                </c:pt>
                <c:pt idx="4">
                  <c:v>25–29</c:v>
                </c:pt>
                <c:pt idx="5">
                  <c:v>20–24</c:v>
                </c:pt>
                <c:pt idx="6">
                  <c:v>15–19</c:v>
                </c:pt>
              </c:strCache>
            </c:strRef>
          </c:cat>
          <c:val>
            <c:numRef>
              <c:f>graphs!$C$77:$I$77</c:f>
              <c:numCache>
                <c:formatCode>General</c:formatCode>
                <c:ptCount val="7"/>
                <c:pt idx="0">
                  <c:v>7.7750000000000004</c:v>
                </c:pt>
                <c:pt idx="1">
                  <c:v>8.0749999999999993</c:v>
                </c:pt>
                <c:pt idx="2">
                  <c:v>8.6000000000000014</c:v>
                </c:pt>
                <c:pt idx="3">
                  <c:v>7.3124999999999991</c:v>
                </c:pt>
                <c:pt idx="4">
                  <c:v>7.6124999999999998</c:v>
                </c:pt>
                <c:pt idx="5">
                  <c:v>6.8624999999999998</c:v>
                </c:pt>
                <c:pt idx="6">
                  <c:v>5.5125000000000002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graphs!$B$78</c:f>
              <c:strCache>
                <c:ptCount val="1"/>
                <c:pt idx="0">
                  <c:v>Middle East and North Africa</c:v>
                </c:pt>
              </c:strCache>
            </c:strRef>
          </c:tx>
          <c:spPr>
            <a:ln w="38100"/>
          </c:spPr>
          <c:marker>
            <c:spPr>
              <a:solidFill>
                <a:srgbClr val="C00000"/>
              </a:solidFill>
              <a:ln w="38100"/>
            </c:spPr>
          </c:marker>
          <c:cat>
            <c:strRef>
              <c:f>graphs!$C$74:$I$74</c:f>
              <c:strCache>
                <c:ptCount val="7"/>
                <c:pt idx="0">
                  <c:v>45–49</c:v>
                </c:pt>
                <c:pt idx="1">
                  <c:v>40–44</c:v>
                </c:pt>
                <c:pt idx="2">
                  <c:v>35–39</c:v>
                </c:pt>
                <c:pt idx="3">
                  <c:v>30–34</c:v>
                </c:pt>
                <c:pt idx="4">
                  <c:v>25–29</c:v>
                </c:pt>
                <c:pt idx="5">
                  <c:v>20–24</c:v>
                </c:pt>
                <c:pt idx="6">
                  <c:v>15–19</c:v>
                </c:pt>
              </c:strCache>
            </c:strRef>
          </c:cat>
          <c:val>
            <c:numRef>
              <c:f>graphs!$C$78:$I$78</c:f>
              <c:numCache>
                <c:formatCode>General</c:formatCode>
                <c:ptCount val="7"/>
                <c:pt idx="0">
                  <c:v>25.200000000000003</c:v>
                </c:pt>
                <c:pt idx="1">
                  <c:v>21.5</c:v>
                </c:pt>
                <c:pt idx="2">
                  <c:v>21</c:v>
                </c:pt>
                <c:pt idx="3">
                  <c:v>19.8</c:v>
                </c:pt>
                <c:pt idx="4">
                  <c:v>16.049999999999997</c:v>
                </c:pt>
                <c:pt idx="5">
                  <c:v>8.9499999999999993</c:v>
                </c:pt>
                <c:pt idx="6">
                  <c:v>3.75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graphs!$B$79</c:f>
              <c:strCache>
                <c:ptCount val="1"/>
                <c:pt idx="0">
                  <c:v>South Asia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strRef>
              <c:f>graphs!$C$74:$I$74</c:f>
              <c:strCache>
                <c:ptCount val="7"/>
                <c:pt idx="0">
                  <c:v>45–49</c:v>
                </c:pt>
                <c:pt idx="1">
                  <c:v>40–44</c:v>
                </c:pt>
                <c:pt idx="2">
                  <c:v>35–39</c:v>
                </c:pt>
                <c:pt idx="3">
                  <c:v>30–34</c:v>
                </c:pt>
                <c:pt idx="4">
                  <c:v>25–29</c:v>
                </c:pt>
                <c:pt idx="5">
                  <c:v>20–24</c:v>
                </c:pt>
                <c:pt idx="6">
                  <c:v>15–19</c:v>
                </c:pt>
              </c:strCache>
            </c:strRef>
          </c:cat>
          <c:val>
            <c:numRef>
              <c:f>graphs!$C$79:$I$79</c:f>
              <c:numCache>
                <c:formatCode>General</c:formatCode>
                <c:ptCount val="7"/>
                <c:pt idx="0">
                  <c:v>41.233333333333334</c:v>
                </c:pt>
                <c:pt idx="1">
                  <c:v>38.333333333333336</c:v>
                </c:pt>
                <c:pt idx="2">
                  <c:v>33.633333333333333</c:v>
                </c:pt>
                <c:pt idx="3">
                  <c:v>29.933333333333334</c:v>
                </c:pt>
                <c:pt idx="4">
                  <c:v>27.533333333333331</c:v>
                </c:pt>
                <c:pt idx="5">
                  <c:v>22.833333333333332</c:v>
                </c:pt>
                <c:pt idx="6">
                  <c:v>15.533333333333333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graphs!$B$80</c:f>
              <c:strCache>
                <c:ptCount val="1"/>
                <c:pt idx="0">
                  <c:v>Sub-Saharan Africa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strRef>
              <c:f>graphs!$C$74:$I$74</c:f>
              <c:strCache>
                <c:ptCount val="7"/>
                <c:pt idx="0">
                  <c:v>45–49</c:v>
                </c:pt>
                <c:pt idx="1">
                  <c:v>40–44</c:v>
                </c:pt>
                <c:pt idx="2">
                  <c:v>35–39</c:v>
                </c:pt>
                <c:pt idx="3">
                  <c:v>30–34</c:v>
                </c:pt>
                <c:pt idx="4">
                  <c:v>25–29</c:v>
                </c:pt>
                <c:pt idx="5">
                  <c:v>20–24</c:v>
                </c:pt>
                <c:pt idx="6">
                  <c:v>15–19</c:v>
                </c:pt>
              </c:strCache>
            </c:strRef>
          </c:cat>
          <c:val>
            <c:numRef>
              <c:f>graphs!$C$80:$I$80</c:f>
              <c:numCache>
                <c:formatCode>General</c:formatCode>
                <c:ptCount val="7"/>
                <c:pt idx="0">
                  <c:v>20.43571428571429</c:v>
                </c:pt>
                <c:pt idx="1">
                  <c:v>19.964285714285719</c:v>
                </c:pt>
                <c:pt idx="2">
                  <c:v>17.339285714285715</c:v>
                </c:pt>
                <c:pt idx="3">
                  <c:v>17.49642857142857</c:v>
                </c:pt>
                <c:pt idx="4">
                  <c:v>15.289285714285713</c:v>
                </c:pt>
                <c:pt idx="5">
                  <c:v>13.042857142857146</c:v>
                </c:pt>
                <c:pt idx="6">
                  <c:v>8.9571428571428591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932816"/>
        <c:axId val="274030584"/>
      </c:lineChart>
      <c:catAx>
        <c:axId val="505932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400" baseline="0"/>
            </a:pPr>
            <a:endParaRPr lang="de-DE"/>
          </a:p>
        </c:txPr>
        <c:crossAx val="274030584"/>
        <c:crosses val="autoZero"/>
        <c:auto val="1"/>
        <c:lblAlgn val="ctr"/>
        <c:lblOffset val="100"/>
        <c:noMultiLvlLbl val="0"/>
      </c:catAx>
      <c:valAx>
        <c:axId val="27403058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400" baseline="0"/>
                </a:pPr>
                <a:r>
                  <a:rPr lang="en-US" sz="2400" baseline="0"/>
                  <a:t>%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400" baseline="0"/>
            </a:pPr>
            <a:endParaRPr lang="de-DE"/>
          </a:p>
        </c:txPr>
        <c:crossAx val="5059328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trendsFGM!$AK$3</c:f>
              <c:strCache>
                <c:ptCount val="1"/>
                <c:pt idx="0">
                  <c:v>Kenya</c:v>
                </c:pt>
              </c:strCache>
            </c:strRef>
          </c:tx>
          <c:cat>
            <c:strRef>
              <c:f>trendsFGM!$AL$1:$AR$1</c:f>
              <c:strCache>
                <c:ptCount val="7"/>
                <c:pt idx="0">
                  <c:v>45-49</c:v>
                </c:pt>
                <c:pt idx="1">
                  <c:v>40-44</c:v>
                </c:pt>
                <c:pt idx="2">
                  <c:v>35-39</c:v>
                </c:pt>
                <c:pt idx="3">
                  <c:v>30-34</c:v>
                </c:pt>
                <c:pt idx="4">
                  <c:v>25-29</c:v>
                </c:pt>
                <c:pt idx="5">
                  <c:v>20-24</c:v>
                </c:pt>
                <c:pt idx="6">
                  <c:v>15-19</c:v>
                </c:pt>
              </c:strCache>
            </c:strRef>
          </c:cat>
          <c:val>
            <c:numRef>
              <c:f>trendsFGM!$AL$3:$AR$3</c:f>
              <c:numCache>
                <c:formatCode>General</c:formatCode>
                <c:ptCount val="7"/>
                <c:pt idx="0">
                  <c:v>49</c:v>
                </c:pt>
                <c:pt idx="1">
                  <c:v>40</c:v>
                </c:pt>
                <c:pt idx="2">
                  <c:v>35</c:v>
                </c:pt>
                <c:pt idx="3">
                  <c:v>30</c:v>
                </c:pt>
                <c:pt idx="4">
                  <c:v>25</c:v>
                </c:pt>
                <c:pt idx="5">
                  <c:v>21</c:v>
                </c:pt>
                <c:pt idx="6">
                  <c:v>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trendsFGM!$AK$8</c:f>
              <c:strCache>
                <c:ptCount val="1"/>
                <c:pt idx="0">
                  <c:v>CAR</c:v>
                </c:pt>
              </c:strCache>
            </c:strRef>
          </c:tx>
          <c:cat>
            <c:strRef>
              <c:f>trendsFGM!$AL$1:$AR$1</c:f>
              <c:strCache>
                <c:ptCount val="7"/>
                <c:pt idx="0">
                  <c:v>45-49</c:v>
                </c:pt>
                <c:pt idx="1">
                  <c:v>40-44</c:v>
                </c:pt>
                <c:pt idx="2">
                  <c:v>35-39</c:v>
                </c:pt>
                <c:pt idx="3">
                  <c:v>30-34</c:v>
                </c:pt>
                <c:pt idx="4">
                  <c:v>25-29</c:v>
                </c:pt>
                <c:pt idx="5">
                  <c:v>20-24</c:v>
                </c:pt>
                <c:pt idx="6">
                  <c:v>15-19</c:v>
                </c:pt>
              </c:strCache>
            </c:strRef>
          </c:cat>
          <c:val>
            <c:numRef>
              <c:f>trendsFGM!$AL$8:$AR$8</c:f>
              <c:numCache>
                <c:formatCode>General</c:formatCode>
                <c:ptCount val="7"/>
                <c:pt idx="0">
                  <c:v>34</c:v>
                </c:pt>
                <c:pt idx="1">
                  <c:v>30</c:v>
                </c:pt>
                <c:pt idx="2">
                  <c:v>28</c:v>
                </c:pt>
                <c:pt idx="3">
                  <c:v>26</c:v>
                </c:pt>
                <c:pt idx="4">
                  <c:v>25</c:v>
                </c:pt>
                <c:pt idx="5">
                  <c:v>22</c:v>
                </c:pt>
                <c:pt idx="6">
                  <c:v>18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trendsFGM!$AK$10</c:f>
              <c:strCache>
                <c:ptCount val="1"/>
                <c:pt idx="0">
                  <c:v>Ethiopia</c:v>
                </c:pt>
              </c:strCache>
            </c:strRef>
          </c:tx>
          <c:cat>
            <c:strRef>
              <c:f>trendsFGM!$AL$1:$AR$1</c:f>
              <c:strCache>
                <c:ptCount val="7"/>
                <c:pt idx="0">
                  <c:v>45-49</c:v>
                </c:pt>
                <c:pt idx="1">
                  <c:v>40-44</c:v>
                </c:pt>
                <c:pt idx="2">
                  <c:v>35-39</c:v>
                </c:pt>
                <c:pt idx="3">
                  <c:v>30-34</c:v>
                </c:pt>
                <c:pt idx="4">
                  <c:v>25-29</c:v>
                </c:pt>
                <c:pt idx="5">
                  <c:v>20-24</c:v>
                </c:pt>
                <c:pt idx="6">
                  <c:v>15-19</c:v>
                </c:pt>
              </c:strCache>
            </c:strRef>
          </c:cat>
          <c:val>
            <c:numRef>
              <c:f>trendsFGM!$AL$10:$AR$10</c:f>
              <c:numCache>
                <c:formatCode>General</c:formatCode>
                <c:ptCount val="7"/>
                <c:pt idx="0">
                  <c:v>81</c:v>
                </c:pt>
                <c:pt idx="1">
                  <c:v>82</c:v>
                </c:pt>
                <c:pt idx="2">
                  <c:v>81</c:v>
                </c:pt>
                <c:pt idx="3">
                  <c:v>78</c:v>
                </c:pt>
                <c:pt idx="4">
                  <c:v>78</c:v>
                </c:pt>
                <c:pt idx="5">
                  <c:v>73</c:v>
                </c:pt>
                <c:pt idx="6">
                  <c:v>62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trendsFGM!$AK$13</c:f>
              <c:strCache>
                <c:ptCount val="1"/>
                <c:pt idx="0">
                  <c:v>Egypt</c:v>
                </c:pt>
              </c:strCache>
            </c:strRef>
          </c:tx>
          <c:cat>
            <c:strRef>
              <c:f>trendsFGM!$AL$1:$AR$1</c:f>
              <c:strCache>
                <c:ptCount val="7"/>
                <c:pt idx="0">
                  <c:v>45-49</c:v>
                </c:pt>
                <c:pt idx="1">
                  <c:v>40-44</c:v>
                </c:pt>
                <c:pt idx="2">
                  <c:v>35-39</c:v>
                </c:pt>
                <c:pt idx="3">
                  <c:v>30-34</c:v>
                </c:pt>
                <c:pt idx="4">
                  <c:v>25-29</c:v>
                </c:pt>
                <c:pt idx="5">
                  <c:v>20-24</c:v>
                </c:pt>
                <c:pt idx="6">
                  <c:v>15-19</c:v>
                </c:pt>
              </c:strCache>
            </c:strRef>
          </c:cat>
          <c:val>
            <c:numRef>
              <c:f>trendsFGM!$AL$13:$AR$13</c:f>
              <c:numCache>
                <c:formatCode>General</c:formatCode>
                <c:ptCount val="7"/>
                <c:pt idx="0">
                  <c:v>96</c:v>
                </c:pt>
                <c:pt idx="1">
                  <c:v>96</c:v>
                </c:pt>
                <c:pt idx="2">
                  <c:v>96</c:v>
                </c:pt>
                <c:pt idx="3">
                  <c:v>95</c:v>
                </c:pt>
                <c:pt idx="4">
                  <c:v>94</c:v>
                </c:pt>
                <c:pt idx="5">
                  <c:v>87</c:v>
                </c:pt>
                <c:pt idx="6">
                  <c:v>81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trendsFGM!$AK$22</c:f>
              <c:strCache>
                <c:ptCount val="1"/>
                <c:pt idx="0">
                  <c:v>Somalia</c:v>
                </c:pt>
              </c:strCache>
            </c:strRef>
          </c:tx>
          <c:cat>
            <c:strRef>
              <c:f>trendsFGM!$AL$1:$AR$1</c:f>
              <c:strCache>
                <c:ptCount val="7"/>
                <c:pt idx="0">
                  <c:v>45-49</c:v>
                </c:pt>
                <c:pt idx="1">
                  <c:v>40-44</c:v>
                </c:pt>
                <c:pt idx="2">
                  <c:v>35-39</c:v>
                </c:pt>
                <c:pt idx="3">
                  <c:v>30-34</c:v>
                </c:pt>
                <c:pt idx="4">
                  <c:v>25-29</c:v>
                </c:pt>
                <c:pt idx="5">
                  <c:v>20-24</c:v>
                </c:pt>
                <c:pt idx="6">
                  <c:v>15-19</c:v>
                </c:pt>
              </c:strCache>
            </c:strRef>
          </c:cat>
          <c:val>
            <c:numRef>
              <c:f>trendsFGM!$AL$22:$AR$22</c:f>
              <c:numCache>
                <c:formatCode>General</c:formatCode>
                <c:ptCount val="7"/>
                <c:pt idx="0">
                  <c:v>99</c:v>
                </c:pt>
                <c:pt idx="1">
                  <c:v>98</c:v>
                </c:pt>
                <c:pt idx="2">
                  <c:v>99</c:v>
                </c:pt>
                <c:pt idx="3">
                  <c:v>99</c:v>
                </c:pt>
                <c:pt idx="4">
                  <c:v>98</c:v>
                </c:pt>
                <c:pt idx="5">
                  <c:v>98</c:v>
                </c:pt>
                <c:pt idx="6">
                  <c:v>97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trendsFGM!$AK$23</c:f>
              <c:strCache>
                <c:ptCount val="1"/>
                <c:pt idx="0">
                  <c:v>Mali</c:v>
                </c:pt>
              </c:strCache>
            </c:strRef>
          </c:tx>
          <c:cat>
            <c:strRef>
              <c:f>trendsFGM!$AL$1:$AR$1</c:f>
              <c:strCache>
                <c:ptCount val="7"/>
                <c:pt idx="0">
                  <c:v>45-49</c:v>
                </c:pt>
                <c:pt idx="1">
                  <c:v>40-44</c:v>
                </c:pt>
                <c:pt idx="2">
                  <c:v>35-39</c:v>
                </c:pt>
                <c:pt idx="3">
                  <c:v>30-34</c:v>
                </c:pt>
                <c:pt idx="4">
                  <c:v>25-29</c:v>
                </c:pt>
                <c:pt idx="5">
                  <c:v>20-24</c:v>
                </c:pt>
                <c:pt idx="6">
                  <c:v>15-19</c:v>
                </c:pt>
              </c:strCache>
            </c:strRef>
          </c:cat>
          <c:val>
            <c:numRef>
              <c:f>trendsFGM!$AL$23:$AR$23</c:f>
              <c:numCache>
                <c:formatCode>General</c:formatCode>
                <c:ptCount val="7"/>
                <c:pt idx="0">
                  <c:v>89</c:v>
                </c:pt>
                <c:pt idx="1">
                  <c:v>89</c:v>
                </c:pt>
                <c:pt idx="2">
                  <c:v>90</c:v>
                </c:pt>
                <c:pt idx="3">
                  <c:v>89</c:v>
                </c:pt>
                <c:pt idx="4">
                  <c:v>88</c:v>
                </c:pt>
                <c:pt idx="5">
                  <c:v>88</c:v>
                </c:pt>
                <c:pt idx="6">
                  <c:v>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8911240"/>
        <c:axId val="585168416"/>
      </c:lineChart>
      <c:catAx>
        <c:axId val="3189112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 baseline="0"/>
                </a:pPr>
                <a:r>
                  <a:rPr lang="en-US" sz="2400" baseline="0"/>
                  <a:t>age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400" baseline="0"/>
            </a:pPr>
            <a:endParaRPr lang="de-DE"/>
          </a:p>
        </c:txPr>
        <c:crossAx val="585168416"/>
        <c:crosses val="autoZero"/>
        <c:auto val="1"/>
        <c:lblAlgn val="ctr"/>
        <c:lblOffset val="100"/>
        <c:noMultiLvlLbl val="0"/>
      </c:catAx>
      <c:valAx>
        <c:axId val="585168416"/>
        <c:scaling>
          <c:orientation val="minMax"/>
          <c:max val="1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400" baseline="0"/>
                </a:pPr>
                <a:r>
                  <a:rPr lang="en-US" sz="2400" baseline="0"/>
                  <a:t>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 baseline="0"/>
            </a:pPr>
            <a:endParaRPr lang="de-DE"/>
          </a:p>
        </c:txPr>
        <c:crossAx val="3189112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B06419-DA7D-43BF-B90B-B0059768C10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64AC1B0-C8C3-4D6C-ABE5-FF813880278D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accent2"/>
              </a:solidFill>
            </a:rPr>
            <a:t>world</a:t>
          </a:r>
          <a:endParaRPr lang="en-GB" sz="2000" dirty="0">
            <a:solidFill>
              <a:schemeClr val="accent2"/>
            </a:solidFill>
          </a:endParaRPr>
        </a:p>
      </dgm:t>
    </dgm:pt>
    <dgm:pt modelId="{5EE03390-3C8E-4C92-95E7-AFF1588B4939}" type="parTrans" cxnId="{0EB8E8D1-A77A-446E-B335-04FC348FE1FC}">
      <dgm:prSet/>
      <dgm:spPr/>
      <dgm:t>
        <a:bodyPr/>
        <a:lstStyle/>
        <a:p>
          <a:endParaRPr lang="en-GB"/>
        </a:p>
      </dgm:t>
    </dgm:pt>
    <dgm:pt modelId="{13589229-CC7F-4357-9422-BAB296126BC7}" type="sibTrans" cxnId="{0EB8E8D1-A77A-446E-B335-04FC348FE1FC}">
      <dgm:prSet/>
      <dgm:spPr/>
      <dgm:t>
        <a:bodyPr/>
        <a:lstStyle/>
        <a:p>
          <a:endParaRPr lang="en-GB"/>
        </a:p>
      </dgm:t>
    </dgm:pt>
    <dgm:pt modelId="{2D543CF0-EA11-4B6E-AFE7-53888B8D9794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accent2"/>
              </a:solidFill>
            </a:rPr>
            <a:t>society</a:t>
          </a:r>
          <a:endParaRPr lang="en-GB" sz="2000" dirty="0">
            <a:solidFill>
              <a:schemeClr val="accent2"/>
            </a:solidFill>
          </a:endParaRPr>
        </a:p>
      </dgm:t>
    </dgm:pt>
    <dgm:pt modelId="{07A59CBC-CBA0-475A-807B-F8E28889F569}" type="parTrans" cxnId="{C9BA5376-9BED-46A1-81BD-42B47521A40F}">
      <dgm:prSet/>
      <dgm:spPr/>
      <dgm:t>
        <a:bodyPr/>
        <a:lstStyle/>
        <a:p>
          <a:endParaRPr lang="en-GB"/>
        </a:p>
      </dgm:t>
    </dgm:pt>
    <dgm:pt modelId="{BE2AC071-1B23-46B9-9BDD-0F5AB944EEC4}" type="sibTrans" cxnId="{C9BA5376-9BED-46A1-81BD-42B47521A40F}">
      <dgm:prSet/>
      <dgm:spPr/>
      <dgm:t>
        <a:bodyPr/>
        <a:lstStyle/>
        <a:p>
          <a:endParaRPr lang="en-GB"/>
        </a:p>
      </dgm:t>
    </dgm:pt>
    <dgm:pt modelId="{89B8FC84-7030-4472-9B8C-CF713A56F2C7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accent2"/>
              </a:solidFill>
            </a:rPr>
            <a:t>community</a:t>
          </a:r>
          <a:endParaRPr lang="en-GB" sz="2000" dirty="0">
            <a:solidFill>
              <a:schemeClr val="accent2"/>
            </a:solidFill>
          </a:endParaRPr>
        </a:p>
      </dgm:t>
    </dgm:pt>
    <dgm:pt modelId="{9508A59C-2D08-4027-99A8-3F60E345E47B}" type="parTrans" cxnId="{02A5FF06-0C09-4B43-BFAE-6A6ED0A068D1}">
      <dgm:prSet/>
      <dgm:spPr/>
      <dgm:t>
        <a:bodyPr/>
        <a:lstStyle/>
        <a:p>
          <a:endParaRPr lang="en-GB"/>
        </a:p>
      </dgm:t>
    </dgm:pt>
    <dgm:pt modelId="{EB4F5E4F-EC72-4DB7-BC89-973E5800FC4B}" type="sibTrans" cxnId="{02A5FF06-0C09-4B43-BFAE-6A6ED0A068D1}">
      <dgm:prSet/>
      <dgm:spPr/>
      <dgm:t>
        <a:bodyPr/>
        <a:lstStyle/>
        <a:p>
          <a:endParaRPr lang="en-GB"/>
        </a:p>
      </dgm:t>
    </dgm:pt>
    <dgm:pt modelId="{85078784-F98D-438C-A9CE-688F40CED5A7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accent2"/>
              </a:solidFill>
            </a:rPr>
            <a:t>individual</a:t>
          </a:r>
          <a:endParaRPr lang="en-GB" sz="2000" dirty="0">
            <a:solidFill>
              <a:schemeClr val="accent2"/>
            </a:solidFill>
          </a:endParaRPr>
        </a:p>
      </dgm:t>
    </dgm:pt>
    <dgm:pt modelId="{F044C348-866C-46EA-BEF7-5B97ADA0671C}" type="parTrans" cxnId="{954DB108-1B32-43EA-B328-374E77C72D8E}">
      <dgm:prSet/>
      <dgm:spPr/>
      <dgm:t>
        <a:bodyPr/>
        <a:lstStyle/>
        <a:p>
          <a:endParaRPr lang="en-GB"/>
        </a:p>
      </dgm:t>
    </dgm:pt>
    <dgm:pt modelId="{02756B9F-1B55-46C9-9237-E9D7DBD8F874}" type="sibTrans" cxnId="{954DB108-1B32-43EA-B328-374E77C72D8E}">
      <dgm:prSet/>
      <dgm:spPr/>
      <dgm:t>
        <a:bodyPr/>
        <a:lstStyle/>
        <a:p>
          <a:endParaRPr lang="en-GB"/>
        </a:p>
      </dgm:t>
    </dgm:pt>
    <dgm:pt modelId="{3C9DD2BC-DA77-4221-A0F0-27DB839C7EFE}" type="pres">
      <dgm:prSet presAssocID="{07B06419-DA7D-43BF-B90B-B0059768C10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2259F31-44C6-47E7-A86A-C4F11A961059}" type="pres">
      <dgm:prSet presAssocID="{07B06419-DA7D-43BF-B90B-B0059768C107}" presName="comp1" presStyleCnt="0"/>
      <dgm:spPr/>
    </dgm:pt>
    <dgm:pt modelId="{7EB6AC67-1F85-4C0B-B650-B8D1ADF4548A}" type="pres">
      <dgm:prSet presAssocID="{07B06419-DA7D-43BF-B90B-B0059768C107}" presName="circle1" presStyleLbl="node1" presStyleIdx="0" presStyleCnt="4" custLinFactNeighborX="-5559" custLinFactNeighborY="-15342"/>
      <dgm:spPr/>
      <dgm:t>
        <a:bodyPr/>
        <a:lstStyle/>
        <a:p>
          <a:endParaRPr lang="en-GB"/>
        </a:p>
      </dgm:t>
    </dgm:pt>
    <dgm:pt modelId="{3EFADC74-68F4-4CE5-95AF-B46D8261DCE2}" type="pres">
      <dgm:prSet presAssocID="{07B06419-DA7D-43BF-B90B-B0059768C10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D4DF3E-73CB-43AD-918E-A81A957E7510}" type="pres">
      <dgm:prSet presAssocID="{07B06419-DA7D-43BF-B90B-B0059768C107}" presName="comp2" presStyleCnt="0"/>
      <dgm:spPr/>
    </dgm:pt>
    <dgm:pt modelId="{C7BC71A9-00BE-4481-98CF-70297879ACD2}" type="pres">
      <dgm:prSet presAssocID="{07B06419-DA7D-43BF-B90B-B0059768C107}" presName="circle2" presStyleLbl="node1" presStyleIdx="1" presStyleCnt="4" custLinFactNeighborX="-509" custLinFactNeighborY="155"/>
      <dgm:spPr/>
      <dgm:t>
        <a:bodyPr/>
        <a:lstStyle/>
        <a:p>
          <a:endParaRPr lang="en-GB"/>
        </a:p>
      </dgm:t>
    </dgm:pt>
    <dgm:pt modelId="{D8374042-BEBF-4B84-B259-7D5890ACCF9F}" type="pres">
      <dgm:prSet presAssocID="{07B06419-DA7D-43BF-B90B-B0059768C10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BD2C88-0B03-4FB8-8D2B-7F36A0EB0611}" type="pres">
      <dgm:prSet presAssocID="{07B06419-DA7D-43BF-B90B-B0059768C107}" presName="comp3" presStyleCnt="0"/>
      <dgm:spPr/>
    </dgm:pt>
    <dgm:pt modelId="{06B55726-251C-4602-B538-969B45FD2045}" type="pres">
      <dgm:prSet presAssocID="{07B06419-DA7D-43BF-B90B-B0059768C107}" presName="circle3" presStyleLbl="node1" presStyleIdx="2" presStyleCnt="4" custScaleX="123466"/>
      <dgm:spPr/>
      <dgm:t>
        <a:bodyPr/>
        <a:lstStyle/>
        <a:p>
          <a:endParaRPr lang="en-GB"/>
        </a:p>
      </dgm:t>
    </dgm:pt>
    <dgm:pt modelId="{E93FBF10-E3D7-48D6-B5AC-5D0CC06D1832}" type="pres">
      <dgm:prSet presAssocID="{07B06419-DA7D-43BF-B90B-B0059768C10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B10C67-AF62-4407-AECB-648F00EF739B}" type="pres">
      <dgm:prSet presAssocID="{07B06419-DA7D-43BF-B90B-B0059768C107}" presName="comp4" presStyleCnt="0"/>
      <dgm:spPr/>
    </dgm:pt>
    <dgm:pt modelId="{DD595A6A-BBD5-4394-BB4C-55F9D4BAB30E}" type="pres">
      <dgm:prSet presAssocID="{07B06419-DA7D-43BF-B90B-B0059768C107}" presName="circle4" presStyleLbl="node1" presStyleIdx="3" presStyleCnt="4" custScaleX="109435"/>
      <dgm:spPr/>
      <dgm:t>
        <a:bodyPr/>
        <a:lstStyle/>
        <a:p>
          <a:endParaRPr lang="en-GB"/>
        </a:p>
      </dgm:t>
    </dgm:pt>
    <dgm:pt modelId="{7311DA37-B811-4D55-8110-E9972EE6BED0}" type="pres">
      <dgm:prSet presAssocID="{07B06419-DA7D-43BF-B90B-B0059768C10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F7A6B95-4CC7-4DCB-8EC9-6B8046DFAE00}" type="presOf" srcId="{764AC1B0-C8C3-4D6C-ABE5-FF813880278D}" destId="{3EFADC74-68F4-4CE5-95AF-B46D8261DCE2}" srcOrd="1" destOrd="0" presId="urn:microsoft.com/office/officeart/2005/8/layout/venn2"/>
    <dgm:cxn modelId="{84850C7D-FD6F-4DBC-81AC-65978BFE5058}" type="presOf" srcId="{89B8FC84-7030-4472-9B8C-CF713A56F2C7}" destId="{06B55726-251C-4602-B538-969B45FD2045}" srcOrd="0" destOrd="0" presId="urn:microsoft.com/office/officeart/2005/8/layout/venn2"/>
    <dgm:cxn modelId="{5EFAC8A1-7612-4E6F-B09D-EEEB872D0DFC}" type="presOf" srcId="{07B06419-DA7D-43BF-B90B-B0059768C107}" destId="{3C9DD2BC-DA77-4221-A0F0-27DB839C7EFE}" srcOrd="0" destOrd="0" presId="urn:microsoft.com/office/officeart/2005/8/layout/venn2"/>
    <dgm:cxn modelId="{02A5FF06-0C09-4B43-BFAE-6A6ED0A068D1}" srcId="{07B06419-DA7D-43BF-B90B-B0059768C107}" destId="{89B8FC84-7030-4472-9B8C-CF713A56F2C7}" srcOrd="2" destOrd="0" parTransId="{9508A59C-2D08-4027-99A8-3F60E345E47B}" sibTransId="{EB4F5E4F-EC72-4DB7-BC89-973E5800FC4B}"/>
    <dgm:cxn modelId="{A09C179E-47B1-44BF-9C14-F4C4C1C8E465}" type="presOf" srcId="{85078784-F98D-438C-A9CE-688F40CED5A7}" destId="{DD595A6A-BBD5-4394-BB4C-55F9D4BAB30E}" srcOrd="0" destOrd="0" presId="urn:microsoft.com/office/officeart/2005/8/layout/venn2"/>
    <dgm:cxn modelId="{954DB108-1B32-43EA-B328-374E77C72D8E}" srcId="{07B06419-DA7D-43BF-B90B-B0059768C107}" destId="{85078784-F98D-438C-A9CE-688F40CED5A7}" srcOrd="3" destOrd="0" parTransId="{F044C348-866C-46EA-BEF7-5B97ADA0671C}" sibTransId="{02756B9F-1B55-46C9-9237-E9D7DBD8F874}"/>
    <dgm:cxn modelId="{E820EB43-06E8-42EF-9258-FDF70395A603}" type="presOf" srcId="{2D543CF0-EA11-4B6E-AFE7-53888B8D9794}" destId="{D8374042-BEBF-4B84-B259-7D5890ACCF9F}" srcOrd="1" destOrd="0" presId="urn:microsoft.com/office/officeart/2005/8/layout/venn2"/>
    <dgm:cxn modelId="{757B842C-C277-4C44-9CCA-3C3D6E6E01D9}" type="presOf" srcId="{85078784-F98D-438C-A9CE-688F40CED5A7}" destId="{7311DA37-B811-4D55-8110-E9972EE6BED0}" srcOrd="1" destOrd="0" presId="urn:microsoft.com/office/officeart/2005/8/layout/venn2"/>
    <dgm:cxn modelId="{682E240D-512D-476D-90A9-C23494F397EC}" type="presOf" srcId="{89B8FC84-7030-4472-9B8C-CF713A56F2C7}" destId="{E93FBF10-E3D7-48D6-B5AC-5D0CC06D1832}" srcOrd="1" destOrd="0" presId="urn:microsoft.com/office/officeart/2005/8/layout/venn2"/>
    <dgm:cxn modelId="{0EB8E8D1-A77A-446E-B335-04FC348FE1FC}" srcId="{07B06419-DA7D-43BF-B90B-B0059768C107}" destId="{764AC1B0-C8C3-4D6C-ABE5-FF813880278D}" srcOrd="0" destOrd="0" parTransId="{5EE03390-3C8E-4C92-95E7-AFF1588B4939}" sibTransId="{13589229-CC7F-4357-9422-BAB296126BC7}"/>
    <dgm:cxn modelId="{C9BA5376-9BED-46A1-81BD-42B47521A40F}" srcId="{07B06419-DA7D-43BF-B90B-B0059768C107}" destId="{2D543CF0-EA11-4B6E-AFE7-53888B8D9794}" srcOrd="1" destOrd="0" parTransId="{07A59CBC-CBA0-475A-807B-F8E28889F569}" sibTransId="{BE2AC071-1B23-46B9-9BDD-0F5AB944EEC4}"/>
    <dgm:cxn modelId="{768266E9-9748-4C26-98DC-109FA56EE69C}" type="presOf" srcId="{764AC1B0-C8C3-4D6C-ABE5-FF813880278D}" destId="{7EB6AC67-1F85-4C0B-B650-B8D1ADF4548A}" srcOrd="0" destOrd="0" presId="urn:microsoft.com/office/officeart/2005/8/layout/venn2"/>
    <dgm:cxn modelId="{4A4826F9-8F86-4FB8-8129-95198A261D0E}" type="presOf" srcId="{2D543CF0-EA11-4B6E-AFE7-53888B8D9794}" destId="{C7BC71A9-00BE-4481-98CF-70297879ACD2}" srcOrd="0" destOrd="0" presId="urn:microsoft.com/office/officeart/2005/8/layout/venn2"/>
    <dgm:cxn modelId="{5301BE85-91C8-4113-91BD-ABA3B8D2EDE4}" type="presParOf" srcId="{3C9DD2BC-DA77-4221-A0F0-27DB839C7EFE}" destId="{D2259F31-44C6-47E7-A86A-C4F11A961059}" srcOrd="0" destOrd="0" presId="urn:microsoft.com/office/officeart/2005/8/layout/venn2"/>
    <dgm:cxn modelId="{C6F54D9B-A7F0-459B-A15E-5878809E15CE}" type="presParOf" srcId="{D2259F31-44C6-47E7-A86A-C4F11A961059}" destId="{7EB6AC67-1F85-4C0B-B650-B8D1ADF4548A}" srcOrd="0" destOrd="0" presId="urn:microsoft.com/office/officeart/2005/8/layout/venn2"/>
    <dgm:cxn modelId="{D7FF2E46-DF76-48AC-9565-1016D194F3A4}" type="presParOf" srcId="{D2259F31-44C6-47E7-A86A-C4F11A961059}" destId="{3EFADC74-68F4-4CE5-95AF-B46D8261DCE2}" srcOrd="1" destOrd="0" presId="urn:microsoft.com/office/officeart/2005/8/layout/venn2"/>
    <dgm:cxn modelId="{13D3D68B-A2AA-4170-A5C4-5B8D4A6FE183}" type="presParOf" srcId="{3C9DD2BC-DA77-4221-A0F0-27DB839C7EFE}" destId="{EDD4DF3E-73CB-43AD-918E-A81A957E7510}" srcOrd="1" destOrd="0" presId="urn:microsoft.com/office/officeart/2005/8/layout/venn2"/>
    <dgm:cxn modelId="{6334618D-4A16-4881-BDB7-B3A0E736CD3B}" type="presParOf" srcId="{EDD4DF3E-73CB-43AD-918E-A81A957E7510}" destId="{C7BC71A9-00BE-4481-98CF-70297879ACD2}" srcOrd="0" destOrd="0" presId="urn:microsoft.com/office/officeart/2005/8/layout/venn2"/>
    <dgm:cxn modelId="{DE28953C-C431-4A56-B985-4A08D68C2A4F}" type="presParOf" srcId="{EDD4DF3E-73CB-43AD-918E-A81A957E7510}" destId="{D8374042-BEBF-4B84-B259-7D5890ACCF9F}" srcOrd="1" destOrd="0" presId="urn:microsoft.com/office/officeart/2005/8/layout/venn2"/>
    <dgm:cxn modelId="{3F5762C7-820C-4282-B828-40744D3ACE66}" type="presParOf" srcId="{3C9DD2BC-DA77-4221-A0F0-27DB839C7EFE}" destId="{3ABD2C88-0B03-4FB8-8D2B-7F36A0EB0611}" srcOrd="2" destOrd="0" presId="urn:microsoft.com/office/officeart/2005/8/layout/venn2"/>
    <dgm:cxn modelId="{CFFCAAEA-D94B-4564-B223-BA5D157E55CA}" type="presParOf" srcId="{3ABD2C88-0B03-4FB8-8D2B-7F36A0EB0611}" destId="{06B55726-251C-4602-B538-969B45FD2045}" srcOrd="0" destOrd="0" presId="urn:microsoft.com/office/officeart/2005/8/layout/venn2"/>
    <dgm:cxn modelId="{A0E4FE7D-1FC0-4E12-9B37-E1A5739CA8DC}" type="presParOf" srcId="{3ABD2C88-0B03-4FB8-8D2B-7F36A0EB0611}" destId="{E93FBF10-E3D7-48D6-B5AC-5D0CC06D1832}" srcOrd="1" destOrd="0" presId="urn:microsoft.com/office/officeart/2005/8/layout/venn2"/>
    <dgm:cxn modelId="{F6F0F78C-DD81-4EF3-AEE3-0BA37D97A2D7}" type="presParOf" srcId="{3C9DD2BC-DA77-4221-A0F0-27DB839C7EFE}" destId="{32B10C67-AF62-4407-AECB-648F00EF739B}" srcOrd="3" destOrd="0" presId="urn:microsoft.com/office/officeart/2005/8/layout/venn2"/>
    <dgm:cxn modelId="{AE06484A-6F80-4FE7-ADAA-47E9C6DEA6B3}" type="presParOf" srcId="{32B10C67-AF62-4407-AECB-648F00EF739B}" destId="{DD595A6A-BBD5-4394-BB4C-55F9D4BAB30E}" srcOrd="0" destOrd="0" presId="urn:microsoft.com/office/officeart/2005/8/layout/venn2"/>
    <dgm:cxn modelId="{B5E8D90E-6167-4DE0-A1A5-13CCEBFF042A}" type="presParOf" srcId="{32B10C67-AF62-4407-AECB-648F00EF739B}" destId="{7311DA37-B811-4D55-8110-E9972EE6BED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0.42125</cdr:x>
      <cdr:y>0.34491</cdr:y>
    </cdr:from>
    <cdr:to>
      <cdr:x>0.42223</cdr:x>
      <cdr:y>0.94501</cdr:y>
    </cdr:to>
    <cdr:cxnSp macro="">
      <cdr:nvCxnSpPr>
        <cdr:cNvPr id="2" name="Straight Connector 1"/>
        <cdr:cNvCxnSpPr/>
      </cdr:nvCxnSpPr>
      <cdr:spPr>
        <a:xfrm xmlns:a="http://schemas.openxmlformats.org/drawingml/2006/main" flipV="1">
          <a:off x="3466728" y="1561051"/>
          <a:ext cx="8056" cy="271602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00000"/>
          </a:solidFill>
          <a:prstDash val="solid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0.51945</cdr:x>
      <cdr:y>0.34259</cdr:y>
    </cdr:from>
    <cdr:to>
      <cdr:x>0.52625</cdr:x>
      <cdr:y>0.94501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 flipV="1">
          <a:off x="4274866" y="1550551"/>
          <a:ext cx="55958" cy="272652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00000"/>
          </a:solidFill>
          <a:prstDash val="solid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0.52361</cdr:x>
      <cdr:y>0.28704</cdr:y>
    </cdr:from>
    <cdr:to>
      <cdr:x>0.97083</cdr:x>
      <cdr:y>0.67361</cdr:y>
    </cdr:to>
    <cdr:cxnSp macro="">
      <cdr:nvCxnSpPr>
        <cdr:cNvPr id="4" name="Straight Connector 3"/>
        <cdr:cNvCxnSpPr/>
      </cdr:nvCxnSpPr>
      <cdr:spPr>
        <a:xfrm xmlns:a="http://schemas.openxmlformats.org/drawingml/2006/main" flipH="1">
          <a:off x="2393950" y="787400"/>
          <a:ext cx="2044700" cy="106045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70C0"/>
          </a:solidFill>
          <a:prstDash val="sysDot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0.42125</cdr:x>
      <cdr:y>0.62681</cdr:y>
    </cdr:from>
    <cdr:to>
      <cdr:x>0.51667</cdr:x>
      <cdr:y>0.67361</cdr:y>
    </cdr:to>
    <cdr:cxnSp macro="">
      <cdr:nvCxnSpPr>
        <cdr:cNvPr id="5" name="Straight Connector 4"/>
        <cdr:cNvCxnSpPr/>
      </cdr:nvCxnSpPr>
      <cdr:spPr>
        <a:xfrm xmlns:a="http://schemas.openxmlformats.org/drawingml/2006/main" flipH="1" flipV="1">
          <a:off x="3466728" y="2836912"/>
          <a:ext cx="785260" cy="211824"/>
        </a:xfrm>
        <a:prstGeom xmlns:a="http://schemas.openxmlformats.org/drawingml/2006/main" prst="line">
          <a:avLst/>
        </a:prstGeom>
        <a:ln xmlns:a="http://schemas.openxmlformats.org/drawingml/2006/main">
          <a:prstDash val="sysDot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0.07407</cdr:x>
      <cdr:y>0.7913</cdr:y>
    </cdr:from>
    <cdr:to>
      <cdr:x>0.18519</cdr:x>
      <cdr:y>0.99334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9600" y="3581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0.14125</cdr:x>
      <cdr:y>0.92399</cdr:y>
    </cdr:from>
    <cdr:to>
      <cdr:x>0.43755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62472" y="4376863"/>
          <a:ext cx="243843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2000" dirty="0" smtClean="0">
              <a:solidFill>
                <a:schemeClr val="tx2"/>
              </a:solidFill>
            </a:rPr>
            <a:t>Total Annual Cost: 9.5 trillion USD (~ 11% World GDP)</a:t>
          </a:r>
          <a:endParaRPr lang="en-GB" sz="2000" dirty="0">
            <a:solidFill>
              <a:schemeClr val="tx2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797C4-ED8E-4EA4-959C-2AEEE7E3AD08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1F910-8AA9-49D3-9D40-DBE35BDF9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589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5C22D-DB44-4084-9471-0EB64DB204F9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7F2EB-A273-4CA5-8E41-BC88C509E2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534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>
                <a:solidFill>
                  <a:srgbClr val="545454"/>
                </a:solidFill>
              </a:rPr>
              <a:pPr/>
              <a:t>10</a:t>
            </a:fld>
            <a:endParaRPr lang="en-US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891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>
                <a:solidFill>
                  <a:srgbClr val="545454"/>
                </a:solidFill>
              </a:rPr>
              <a:pPr/>
              <a:t>11</a:t>
            </a:fld>
            <a:endParaRPr lang="en-US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2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>
                <a:solidFill>
                  <a:srgbClr val="545454"/>
                </a:solidFill>
              </a:rPr>
              <a:pPr/>
              <a:t>12</a:t>
            </a:fld>
            <a:endParaRPr lang="en-US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157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64D31-BB70-45D7-B497-51F14FD7A0F2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99134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283"/>
            <a:ext cx="9143622" cy="6857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 hasCustomPrompt="1"/>
          </p:nvPr>
        </p:nvSpPr>
        <p:spPr>
          <a:xfrm>
            <a:off x="5076825" y="1989139"/>
            <a:ext cx="4066797" cy="2663824"/>
          </a:xfrm>
        </p:spPr>
        <p:txBody>
          <a:bodyPr anchor="t"/>
          <a:lstStyle>
            <a:lvl1pPr algn="ctr">
              <a:defRPr/>
            </a:lvl1pPr>
          </a:lstStyle>
          <a:p>
            <a:r>
              <a:rPr lang="de-DE" dirty="0" smtClean="0"/>
              <a:t>Zuerst Bild durch klicken auf Symbol hinzufügen und anschließend in den Hintergrund stellen!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850" y="5373688"/>
            <a:ext cx="6335713" cy="792162"/>
          </a:xfrm>
        </p:spPr>
        <p:txBody>
          <a:bodyPr anchor="b">
            <a:noAutofit/>
          </a:bodyPr>
          <a:lstStyle>
            <a:lvl1pPr marL="0" indent="0" algn="l">
              <a:lnSpc>
                <a:spcPct val="110000"/>
              </a:lnSpc>
              <a:buNone/>
              <a:defRPr sz="20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23" y="0"/>
            <a:ext cx="3689604" cy="202311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850" y="2492896"/>
            <a:ext cx="4608189" cy="2376487"/>
          </a:xfrm>
        </p:spPr>
        <p:txBody>
          <a:bodyPr bIns="82800" anchor="b">
            <a:noAutofit/>
          </a:bodyPr>
          <a:lstStyle>
            <a:lvl1pPr>
              <a:lnSpc>
                <a:spcPct val="105000"/>
              </a:lnSpc>
              <a:defRPr sz="3500" b="1" u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184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formatierungen Listenebe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84438" y="6453336"/>
            <a:ext cx="3095625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23850" y="6453336"/>
            <a:ext cx="935038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2"/>
          </p:nvPr>
        </p:nvSpPr>
        <p:spPr>
          <a:xfrm>
            <a:off x="1403350" y="6453336"/>
            <a:ext cx="936626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TT.MM.JJJJ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folie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84438" y="6453336"/>
            <a:ext cx="3095625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23850" y="6453336"/>
            <a:ext cx="935038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2"/>
          </p:nvPr>
        </p:nvSpPr>
        <p:spPr>
          <a:xfrm>
            <a:off x="1403350" y="6453336"/>
            <a:ext cx="936626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TT.MM.JJJJ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1155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folie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23849" y="1989138"/>
            <a:ext cx="4176713" cy="4103687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 marL="0" indent="0">
              <a:buFont typeface="Arial" panose="020B0604020202020204" pitchFamily="34" charset="0"/>
              <a:buNone/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3438" y="1989138"/>
            <a:ext cx="4176712" cy="4103687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buAutoNum type="arabicPeriod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84438" y="6453336"/>
            <a:ext cx="3095625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23850" y="6453336"/>
            <a:ext cx="935038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Datumsplatzhalter 8"/>
          <p:cNvSpPr>
            <a:spLocks noGrp="1"/>
          </p:cNvSpPr>
          <p:nvPr>
            <p:ph type="dt" sz="half" idx="10"/>
          </p:nvPr>
        </p:nvSpPr>
        <p:spPr>
          <a:xfrm>
            <a:off x="1403350" y="6453336"/>
            <a:ext cx="936626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TT.MM.JJJJ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osse Headline – Textfolie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404664"/>
            <a:ext cx="6335713" cy="1224136"/>
          </a:xfrm>
        </p:spPr>
        <p:txBody>
          <a:bodyPr>
            <a:normAutofit/>
          </a:bodyPr>
          <a:lstStyle>
            <a:lvl1pPr>
              <a:defRPr sz="35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84438" y="6453336"/>
            <a:ext cx="3095625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23850" y="6453336"/>
            <a:ext cx="935038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2"/>
          </p:nvPr>
        </p:nvSpPr>
        <p:spPr>
          <a:xfrm>
            <a:off x="1403350" y="6453336"/>
            <a:ext cx="936626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TT.MM.JJJJ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53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Grosse Headline – Textfolie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404663"/>
            <a:ext cx="6335713" cy="1224111"/>
          </a:xfrm>
        </p:spPr>
        <p:txBody>
          <a:bodyPr/>
          <a:lstStyle>
            <a:lvl1pPr>
              <a:defRPr lang="de-DE" sz="3500" b="1" u="sng" kern="1200" baseline="0" dirty="0" smtClean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23849" y="1989138"/>
            <a:ext cx="4176713" cy="4103687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 marL="0" indent="0">
              <a:buFont typeface="Arial" panose="020B0604020202020204" pitchFamily="34" charset="0"/>
              <a:buNone/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3438" y="1989138"/>
            <a:ext cx="4176712" cy="4103687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84438" y="6453336"/>
            <a:ext cx="4319810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23850" y="6453336"/>
            <a:ext cx="935038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Datumsplatzhalter 8"/>
          <p:cNvSpPr>
            <a:spLocks noGrp="1"/>
          </p:cNvSpPr>
          <p:nvPr>
            <p:ph type="dt" sz="half" idx="10"/>
          </p:nvPr>
        </p:nvSpPr>
        <p:spPr>
          <a:xfrm>
            <a:off x="1403350" y="6453336"/>
            <a:ext cx="936626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TT.MM.JJJJ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131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e-DE" smtClean="0"/>
              <a:t>TT.MM.JJJJ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323528" y="1989139"/>
            <a:ext cx="4177035" cy="2736006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323850" y="4869160"/>
            <a:ext cx="4176713" cy="1223665"/>
          </a:xfrm>
        </p:spPr>
        <p:txBody>
          <a:bodyPr/>
          <a:lstStyle>
            <a:lvl1pPr>
              <a:defRPr u="sng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  <a:lvl5pP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13" name="Bildplatzhalter 6"/>
          <p:cNvSpPr>
            <a:spLocks noGrp="1"/>
          </p:cNvSpPr>
          <p:nvPr>
            <p:ph type="pic" sz="quarter" idx="16"/>
          </p:nvPr>
        </p:nvSpPr>
        <p:spPr>
          <a:xfrm>
            <a:off x="4643437" y="1989139"/>
            <a:ext cx="4177035" cy="2736006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4" name="Textplatzhalter 10"/>
          <p:cNvSpPr>
            <a:spLocks noGrp="1"/>
          </p:cNvSpPr>
          <p:nvPr>
            <p:ph type="body" sz="quarter" idx="17"/>
          </p:nvPr>
        </p:nvSpPr>
        <p:spPr>
          <a:xfrm>
            <a:off x="4643759" y="4869160"/>
            <a:ext cx="4176713" cy="1223665"/>
          </a:xfrm>
        </p:spPr>
        <p:txBody>
          <a:bodyPr/>
          <a:lstStyle>
            <a:lvl1pPr>
              <a:defRPr u="sng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  <a:lvl5pP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495184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sse Headline – Bildfolie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404663"/>
            <a:ext cx="6335713" cy="1224111"/>
          </a:xfrm>
        </p:spPr>
        <p:txBody>
          <a:bodyPr/>
          <a:lstStyle>
            <a:lvl1pPr>
              <a:defRPr lang="de-DE" sz="3500" b="1" u="sng" kern="1200" baseline="0" dirty="0" smtClean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e-DE" smtClean="0"/>
              <a:t>TT.MM.JJJJ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323528" y="1989139"/>
            <a:ext cx="4177035" cy="2736006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323850" y="4869160"/>
            <a:ext cx="4176713" cy="1223665"/>
          </a:xfrm>
        </p:spPr>
        <p:txBody>
          <a:bodyPr/>
          <a:lstStyle>
            <a:lvl1pPr>
              <a:defRPr u="sng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  <a:lvl5pP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13" name="Bildplatzhalter 6"/>
          <p:cNvSpPr>
            <a:spLocks noGrp="1"/>
          </p:cNvSpPr>
          <p:nvPr>
            <p:ph type="pic" sz="quarter" idx="16"/>
          </p:nvPr>
        </p:nvSpPr>
        <p:spPr>
          <a:xfrm>
            <a:off x="4643437" y="1989139"/>
            <a:ext cx="4177035" cy="2736006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4" name="Textplatzhalter 10"/>
          <p:cNvSpPr>
            <a:spLocks noGrp="1"/>
          </p:cNvSpPr>
          <p:nvPr>
            <p:ph type="body" sz="quarter" idx="17"/>
          </p:nvPr>
        </p:nvSpPr>
        <p:spPr>
          <a:xfrm>
            <a:off x="4643759" y="4869160"/>
            <a:ext cx="4176713" cy="1223665"/>
          </a:xfrm>
        </p:spPr>
        <p:txBody>
          <a:bodyPr/>
          <a:lstStyle>
            <a:lvl1pPr>
              <a:defRPr u="sng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  <a:lvl5pP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60267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e-DE" smtClean="0"/>
              <a:t>TT.MM.JJJJ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323528" y="1"/>
            <a:ext cx="8496622" cy="5084762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323850" y="5229225"/>
            <a:ext cx="6335713" cy="863601"/>
          </a:xfrm>
        </p:spPr>
        <p:txBody>
          <a:bodyPr/>
          <a:lstStyle>
            <a:lvl1pPr>
              <a:defRPr u="sng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  <a:lvl5pP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61429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e-DE" smtClean="0"/>
              <a:t>TT.MM.JJJJ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323850" y="404813"/>
            <a:ext cx="6335713" cy="5688012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defRPr sz="5200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</a:defRPr>
            </a:lvl1pPr>
            <a:lvl2pPr marL="0" indent="0">
              <a:lnSpc>
                <a:spcPct val="100000"/>
              </a:lnSpc>
              <a:spcBef>
                <a:spcPts val="5200"/>
              </a:spcBef>
              <a:buFont typeface="Arial" panose="020B0604020202020204" pitchFamily="34" charset="0"/>
              <a:buNone/>
              <a:defRPr sz="2600" b="1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  <a:lvl6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6pPr>
            <a:lvl7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7pPr>
            <a:lvl8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8pPr>
            <a:lvl9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395096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e-DE" smtClean="0"/>
              <a:t>TT.MM.JJJJ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323850" y="404813"/>
            <a:ext cx="6335713" cy="5688012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defRPr sz="3500" u="sng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  <a:lvl2pPr marL="0" indent="0">
              <a:lnSpc>
                <a:spcPct val="100000"/>
              </a:lnSpc>
              <a:spcBef>
                <a:spcPts val="3500"/>
              </a:spcBef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  <a:lvl6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6pPr>
            <a:lvl7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7pPr>
            <a:lvl8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8pPr>
            <a:lvl9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487186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e-DE" smtClean="0"/>
              <a:t>TT.MM.JJJJ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1132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283"/>
            <a:ext cx="9143622" cy="6857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23" y="0"/>
            <a:ext cx="3689604" cy="202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81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75E23-0675-48E4-9A34-01CE07A3EBF1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015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4B45C-BA5D-469F-9B68-E8FC0257DEE3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172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E093D-F843-45EE-9D2D-93EFA317666F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85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F1634-15DD-4FBE-BDB0-A3B0CA28C203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930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B87A1-CDE7-43E5-93DD-8304E4EA057E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03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56E07-597A-4ED0-B41F-FE803C60FB3C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496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5224F-FD8F-4599-B498-50E26350719A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74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48129-C382-4661-BBE4-7AFC94D81151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78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EA9F2-0BFD-4E76-BF74-B11E4D1A76C2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563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EB44F-31CE-4041-A212-8621E321B4DE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288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B5D55-66F1-40F0-87F8-93A34CC6E704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4458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80B62-77B6-402E-88E2-B77E3A81EB57}" type="slidenum">
              <a:rPr lang="en-GB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7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23850" y="404664"/>
            <a:ext cx="6335713" cy="7920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3850" y="1988840"/>
            <a:ext cx="8496300" cy="41039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cxnSp>
        <p:nvCxnSpPr>
          <p:cNvPr id="11" name="Gerade Verbindung 10"/>
          <p:cNvCxnSpPr/>
          <p:nvPr/>
        </p:nvCxnSpPr>
        <p:spPr>
          <a:xfrm>
            <a:off x="323850" y="6408378"/>
            <a:ext cx="849662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84438" y="6453336"/>
            <a:ext cx="3959770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 der Präsentation [Einfügen über Kopf- und Fußzeile]</a:t>
            </a:r>
            <a:endParaRPr lang="de-DE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23850" y="6453336"/>
            <a:ext cx="935038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C05EE493-AD2E-4872-B2F6-8F12A747F0A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Datumsplatzhalter 8"/>
          <p:cNvSpPr>
            <a:spLocks noGrp="1"/>
          </p:cNvSpPr>
          <p:nvPr>
            <p:ph type="dt" sz="half" idx="2"/>
          </p:nvPr>
        </p:nvSpPr>
        <p:spPr>
          <a:xfrm>
            <a:off x="1403350" y="6453336"/>
            <a:ext cx="936626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TT.MM.JJJJ</a:t>
            </a:r>
            <a:endParaRPr lang="de-DE" dirty="0"/>
          </a:p>
        </p:txBody>
      </p:sp>
      <p:sp>
        <p:nvSpPr>
          <p:cNvPr id="18" name="Fußzeilenplatzhalter 4"/>
          <p:cNvSpPr txBox="1">
            <a:spLocks/>
          </p:cNvSpPr>
          <p:nvPr/>
        </p:nvSpPr>
        <p:spPr>
          <a:xfrm>
            <a:off x="5724525" y="6453336"/>
            <a:ext cx="3095947" cy="216024"/>
          </a:xfrm>
          <a:prstGeom prst="rect">
            <a:avLst/>
          </a:prstGeom>
        </p:spPr>
        <p:txBody>
          <a:bodyPr vert="horz" lIns="0" tIns="0" rIns="0" bIns="5400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 dirty="0" smtClean="0"/>
              <a:t>Universität Konstanz</a:t>
            </a:r>
            <a:endParaRPr lang="de-DE" sz="9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5" r:id="rId2"/>
    <p:sldLayoutId id="2147483671" r:id="rId3"/>
    <p:sldLayoutId id="2147483656" r:id="rId4"/>
    <p:sldLayoutId id="2147483657" r:id="rId5"/>
    <p:sldLayoutId id="2147483659" r:id="rId6"/>
    <p:sldLayoutId id="2147483665" r:id="rId7"/>
    <p:sldLayoutId id="2147483666" r:id="rId8"/>
    <p:sldLayoutId id="2147483667" r:id="rId9"/>
    <p:sldLayoutId id="2147483663" r:id="rId10"/>
    <p:sldLayoutId id="2147483662" r:id="rId11"/>
    <p:sldLayoutId id="2147483674" r:id="rId12"/>
    <p:sldLayoutId id="2147483673" r:id="rId13"/>
  </p:sldLayoutIdLst>
  <p:hf hdr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000" b="1" u="sng" kern="1200" baseline="0">
          <a:solidFill>
            <a:schemeClr val="tx1"/>
          </a:solidFill>
          <a:uFill>
            <a:solidFill>
              <a:schemeClr val="accent1"/>
            </a:solidFill>
          </a:u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24000" indent="-32400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74000" indent="-32400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buFont typeface="+mj-lt"/>
        <a:buNone/>
        <a:defRPr sz="1600" u="sng" kern="1200" baseline="0">
          <a:solidFill>
            <a:schemeClr val="tx1"/>
          </a:solidFill>
          <a:uFill>
            <a:solidFill>
              <a:schemeClr val="accent1"/>
            </a:solidFill>
          </a:u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None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FCF89F-CCB1-46C7-B3A6-B6262D8C86A5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10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mailto:anke.hoeffler@uni-konstanz.de" TargetMode="Externa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 txBox="1">
            <a:spLocks/>
          </p:cNvSpPr>
          <p:nvPr/>
        </p:nvSpPr>
        <p:spPr>
          <a:xfrm>
            <a:off x="323850" y="2349500"/>
            <a:ext cx="8208590" cy="2592388"/>
          </a:xfrm>
          <a:prstGeom prst="rect">
            <a:avLst/>
          </a:prstGeom>
        </p:spPr>
        <p:txBody>
          <a:bodyPr vert="horz" lIns="0" tIns="0" rIns="0" bIns="82800" rtlCol="0" anchor="b" anchorCtr="0">
            <a:noAutofit/>
          </a:bodyPr>
          <a:lstStyle>
            <a:lvl1pPr>
              <a:lnSpc>
                <a:spcPct val="105000"/>
              </a:lnSpc>
              <a:spcBef>
                <a:spcPct val="0"/>
              </a:spcBef>
              <a:buNone/>
              <a:defRPr sz="5200" b="1" u="none" baseline="0"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Estimating the Cost of </a:t>
            </a:r>
            <a:r>
              <a:rPr lang="en-GB" dirty="0" smtClean="0"/>
              <a:t>Violence:</a:t>
            </a:r>
          </a:p>
          <a:p>
            <a:r>
              <a:rPr lang="en-GB" dirty="0" smtClean="0"/>
              <a:t>Methodological </a:t>
            </a:r>
            <a:r>
              <a:rPr lang="en-GB" dirty="0"/>
              <a:t>Choices and Data </a:t>
            </a:r>
            <a:r>
              <a:rPr lang="en-GB" dirty="0" smtClean="0"/>
              <a:t>Availability</a:t>
            </a:r>
            <a:endParaRPr lang="de-DE" dirty="0"/>
          </a:p>
        </p:txBody>
      </p:sp>
      <p:sp>
        <p:nvSpPr>
          <p:cNvPr id="5" name="Untertitel 1"/>
          <p:cNvSpPr txBox="1">
            <a:spLocks/>
          </p:cNvSpPr>
          <p:nvPr/>
        </p:nvSpPr>
        <p:spPr>
          <a:xfrm>
            <a:off x="323850" y="5373688"/>
            <a:ext cx="6335713" cy="79216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 sz="20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</a:defRPr>
            </a:lvl1pPr>
            <a:lvl2pPr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lnSpc>
                <a:spcPct val="110000"/>
              </a:lnSpc>
              <a:spcBef>
                <a:spcPts val="0"/>
              </a:spcBef>
              <a:buFont typeface="+mj-lt"/>
              <a:buNone/>
              <a:defRPr sz="1600" u="sng" baseline="0">
                <a:solidFill>
                  <a:schemeClr val="tx1">
                    <a:tint val="75000"/>
                  </a:schemeClr>
                </a:solidFill>
                <a:uFill>
                  <a:solidFill>
                    <a:schemeClr val="accent1"/>
                  </a:solidFill>
                </a:uFill>
              </a:defRPr>
            </a:lvl5pPr>
            <a:lvl6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600" baseline="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Anke Hoeffler</a:t>
            </a:r>
          </a:p>
          <a:p>
            <a:r>
              <a:rPr lang="de-DE" b="0" dirty="0"/>
              <a:t>University </a:t>
            </a:r>
            <a:r>
              <a:rPr lang="de-DE" b="0" dirty="0" err="1"/>
              <a:t>of</a:t>
            </a:r>
            <a:r>
              <a:rPr lang="de-DE" b="0" dirty="0"/>
              <a:t> </a:t>
            </a:r>
            <a:r>
              <a:rPr lang="de-DE" b="0" dirty="0" err="1"/>
              <a:t>Stellenbosch</a:t>
            </a:r>
            <a:r>
              <a:rPr lang="de-DE" b="0" dirty="0"/>
              <a:t> 7 June </a:t>
            </a:r>
            <a:r>
              <a:rPr lang="de-DE" b="0" dirty="0" smtClean="0"/>
              <a:t>2019</a:t>
            </a:r>
            <a:endParaRPr lang="de-DE" b="0" dirty="0"/>
          </a:p>
        </p:txBody>
      </p:sp>
      <p:sp>
        <p:nvSpPr>
          <p:cNvPr id="6" name="Oval Callout 6"/>
          <p:cNvSpPr/>
          <p:nvPr/>
        </p:nvSpPr>
        <p:spPr>
          <a:xfrm>
            <a:off x="4860032" y="4797152"/>
            <a:ext cx="4105938" cy="1625572"/>
          </a:xfrm>
          <a:prstGeom prst="wedgeEllipseCallout">
            <a:avLst>
              <a:gd name="adj1" fmla="val -18315"/>
              <a:gd name="adj2" fmla="val 45287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bg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accent6"/>
                </a:solidFill>
              </a:rPr>
              <a:t>Based on joint work with James </a:t>
            </a:r>
            <a:r>
              <a:rPr lang="en-GB" sz="2000" dirty="0" err="1" smtClean="0">
                <a:solidFill>
                  <a:schemeClr val="accent6"/>
                </a:solidFill>
              </a:rPr>
              <a:t>Fearon</a:t>
            </a:r>
            <a:r>
              <a:rPr lang="en-GB" sz="2000" dirty="0" smtClean="0"/>
              <a:t> 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278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652058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of Violence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/>
          </p:nvPr>
        </p:nvGraphicFramePr>
        <p:xfrm>
          <a:off x="304800" y="175617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8514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9512" y="952500"/>
            <a:ext cx="8229600" cy="1143000"/>
          </a:xfrm>
        </p:spPr>
        <p:txBody>
          <a:bodyPr/>
          <a:lstStyle/>
          <a:p>
            <a:r>
              <a:rPr lang="en-GB" sz="4000" b="1" dirty="0" smtClean="0">
                <a:solidFill>
                  <a:schemeClr val="accent2"/>
                </a:solidFill>
              </a:rPr>
              <a:t>How Costly is Violence?</a:t>
            </a:r>
            <a:r>
              <a:rPr lang="en-GB" sz="2800" b="1" dirty="0" smtClean="0">
                <a:solidFill>
                  <a:schemeClr val="accent2"/>
                </a:solidFill>
              </a:rPr>
              <a:t/>
            </a:r>
            <a:br>
              <a:rPr lang="en-GB" sz="2800" b="1" dirty="0" smtClean="0">
                <a:solidFill>
                  <a:schemeClr val="accent2"/>
                </a:solidFill>
              </a:rPr>
            </a:b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2389819"/>
            <a:ext cx="8229600" cy="3733800"/>
          </a:xfrm>
        </p:spPr>
        <p:txBody>
          <a:bodyPr/>
          <a:lstStyle/>
          <a:p>
            <a:pPr marL="0" indent="0" algn="ctr">
              <a:spcAft>
                <a:spcPts val="500"/>
              </a:spcAft>
              <a:buNone/>
            </a:pPr>
            <a:r>
              <a:rPr lang="en-GB" sz="2800" b="1" dirty="0">
                <a:solidFill>
                  <a:schemeClr val="accent2"/>
                </a:solidFill>
              </a:rPr>
              <a:t>Why should violence be quantified? </a:t>
            </a:r>
            <a:endParaRPr lang="en-GB" sz="2800" b="1" dirty="0" smtClean="0">
              <a:solidFill>
                <a:schemeClr val="accent2"/>
              </a:solidFill>
            </a:endParaRPr>
          </a:p>
          <a:p>
            <a:pPr marL="0" indent="0">
              <a:spcAft>
                <a:spcPts val="500"/>
              </a:spcAft>
              <a:buNone/>
            </a:pPr>
            <a:endParaRPr lang="en-GB" sz="2400" b="1" dirty="0" smtClean="0">
              <a:solidFill>
                <a:schemeClr val="accent2"/>
              </a:solidFill>
            </a:endParaRP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Common metric: assess the size of the problem and compare across different types of violence, across time and across countries/regions, enables CBA, adds weight to policy debate</a:t>
            </a: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498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917812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How Costly is Violence? –Three Questions</a:t>
            </a:r>
            <a:br>
              <a:rPr lang="en-GB" sz="2800" b="1" dirty="0" smtClean="0">
                <a:solidFill>
                  <a:schemeClr val="accent2"/>
                </a:solidFill>
              </a:rPr>
            </a:b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28900"/>
            <a:ext cx="8229600" cy="3733800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800" dirty="0" smtClean="0">
                <a:solidFill>
                  <a:schemeClr val="accent2"/>
                </a:solidFill>
              </a:rPr>
              <a:t>Which societies have high costs of violence?</a:t>
            </a:r>
          </a:p>
          <a:p>
            <a:pPr>
              <a:spcAft>
                <a:spcPts val="500"/>
              </a:spcAft>
            </a:pPr>
            <a:r>
              <a:rPr lang="en-GB" sz="2800" dirty="0" smtClean="0">
                <a:solidFill>
                  <a:schemeClr val="accent2"/>
                </a:solidFill>
              </a:rPr>
              <a:t>Which type of violence is most costly?</a:t>
            </a:r>
          </a:p>
          <a:p>
            <a:pPr>
              <a:spcAft>
                <a:spcPts val="500"/>
              </a:spcAft>
            </a:pPr>
            <a:r>
              <a:rPr lang="en-GB" sz="2800" dirty="0" smtClean="0">
                <a:solidFill>
                  <a:schemeClr val="accent2"/>
                </a:solidFill>
              </a:rPr>
              <a:t>Who is most affected by violence?</a:t>
            </a: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835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>
                <a:solidFill>
                  <a:schemeClr val="accent2"/>
                </a:solidFill>
              </a:rPr>
              <a:t/>
            </a:r>
            <a:br>
              <a:rPr lang="en-GB" sz="2800" b="1" dirty="0">
                <a:solidFill>
                  <a:schemeClr val="accent2"/>
                </a:solidFill>
              </a:rPr>
            </a:br>
            <a:r>
              <a:rPr lang="en-GB" sz="2800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Definition?</a:t>
            </a: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Violence:</a:t>
            </a:r>
            <a:r>
              <a:rPr lang="en-GB" b="1" dirty="0">
                <a:solidFill>
                  <a:schemeClr val="accent2"/>
                </a:solidFill>
              </a:rPr>
              <a:t/>
            </a:r>
            <a:br>
              <a:rPr lang="en-GB" b="1" dirty="0">
                <a:solidFill>
                  <a:schemeClr val="accent2"/>
                </a:solidFill>
              </a:rPr>
            </a:br>
            <a:r>
              <a:rPr lang="en-GB" b="1" dirty="0" smtClean="0">
                <a:solidFill>
                  <a:schemeClr val="accent2"/>
                </a:solidFill>
              </a:rPr>
              <a:t>any </a:t>
            </a:r>
            <a:r>
              <a:rPr lang="en-GB" b="1" dirty="0">
                <a:solidFill>
                  <a:schemeClr val="accent2"/>
                </a:solidFill>
              </a:rPr>
              <a:t>action that uses </a:t>
            </a:r>
            <a:r>
              <a:rPr lang="en-GB" b="1" dirty="0" smtClean="0">
                <a:solidFill>
                  <a:schemeClr val="accent2"/>
                </a:solidFill>
              </a:rPr>
              <a:t>force,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intended </a:t>
            </a:r>
            <a:r>
              <a:rPr lang="en-GB" b="1" dirty="0">
                <a:solidFill>
                  <a:schemeClr val="accent2"/>
                </a:solidFill>
              </a:rPr>
              <a:t>to cause harm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28454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21375" y="808038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Categorization 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79512" y="2060033"/>
            <a:ext cx="4331240" cy="4525963"/>
          </a:xfrm>
        </p:spPr>
        <p:txBody>
          <a:bodyPr/>
          <a:lstStyle/>
          <a:p>
            <a:pPr marL="0" indent="0">
              <a:spcAft>
                <a:spcPts val="500"/>
              </a:spcAft>
              <a:buNone/>
            </a:pPr>
            <a:r>
              <a:rPr lang="en-GB" sz="2400" b="1" dirty="0">
                <a:solidFill>
                  <a:schemeClr val="accent2"/>
                </a:solidFill>
              </a:rPr>
              <a:t>Collective Violence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State-based armed violence</a:t>
            </a:r>
          </a:p>
          <a:p>
            <a:pPr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</a:rPr>
              <a:t>Non-state violence</a:t>
            </a:r>
          </a:p>
          <a:p>
            <a:pPr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accent2"/>
                </a:solidFill>
              </a:rPr>
              <a:t>One-sided violence</a:t>
            </a:r>
          </a:p>
          <a:p>
            <a:pPr marL="457200" indent="-457200">
              <a:spcAft>
                <a:spcPts val="500"/>
              </a:spcAft>
              <a:buAutoNum type="arabicPeriod"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54372" y="2057400"/>
            <a:ext cx="4038600" cy="4525963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b="1" dirty="0">
                <a:solidFill>
                  <a:schemeClr val="accent6"/>
                </a:solidFill>
              </a:rPr>
              <a:t>Interpersonal violence</a:t>
            </a:r>
          </a:p>
          <a:p>
            <a:pPr lvl="0"/>
            <a:r>
              <a:rPr lang="en-GB" sz="2400" dirty="0">
                <a:solidFill>
                  <a:schemeClr val="accent6"/>
                </a:solidFill>
              </a:rPr>
              <a:t>Homicide</a:t>
            </a:r>
          </a:p>
          <a:p>
            <a:pPr lvl="0"/>
            <a:r>
              <a:rPr lang="en-GB" sz="2400" dirty="0">
                <a:solidFill>
                  <a:schemeClr val="accent6"/>
                </a:solidFill>
              </a:rPr>
              <a:t>Physical assault</a:t>
            </a:r>
          </a:p>
          <a:p>
            <a:pPr lvl="0"/>
            <a:r>
              <a:rPr lang="en-GB" sz="2400" dirty="0">
                <a:solidFill>
                  <a:schemeClr val="accent6"/>
                </a:solidFill>
              </a:rPr>
              <a:t>Sexual assault &amp; rape</a:t>
            </a:r>
          </a:p>
          <a:p>
            <a:pPr lvl="0"/>
            <a:r>
              <a:rPr lang="en-GB" sz="2400" dirty="0">
                <a:solidFill>
                  <a:schemeClr val="accent6"/>
                </a:solidFill>
              </a:rPr>
              <a:t>IP violence</a:t>
            </a:r>
          </a:p>
          <a:p>
            <a:pPr lvl="0"/>
            <a:r>
              <a:rPr lang="en-GB" sz="2400" dirty="0">
                <a:solidFill>
                  <a:schemeClr val="accent6"/>
                </a:solidFill>
              </a:rPr>
              <a:t>Violence against children, elderly, disabled </a:t>
            </a:r>
          </a:p>
          <a:p>
            <a:endParaRPr lang="en-GB" dirty="0"/>
          </a:p>
        </p:txBody>
      </p:sp>
      <p:sp>
        <p:nvSpPr>
          <p:cNvPr id="12" name="Oval Callout 11"/>
          <p:cNvSpPr/>
          <p:nvPr/>
        </p:nvSpPr>
        <p:spPr>
          <a:xfrm>
            <a:off x="3180422" y="5173726"/>
            <a:ext cx="2647950" cy="1162050"/>
          </a:xfrm>
          <a:prstGeom prst="wedgeEllipseCallout">
            <a:avLst>
              <a:gd name="adj1" fmla="val -18315"/>
              <a:gd name="adj2" fmla="val 45287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bg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2D2D8A"/>
                </a:solidFill>
              </a:rPr>
              <a:t>Excludes self-directed violence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13474" y="4221088"/>
            <a:ext cx="186876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333399"/>
                </a:solidFill>
              </a:rPr>
              <a:t>terrorism</a:t>
            </a:r>
            <a:endParaRPr lang="en-GB" sz="24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8045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1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95300" y="9144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Calculations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5892" y="2056918"/>
            <a:ext cx="8229600" cy="3810000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"/>
              </a:spcAft>
              <a:buNone/>
            </a:pPr>
            <a:endParaRPr lang="en-GB" sz="2800" dirty="0" smtClean="0">
              <a:solidFill>
                <a:schemeClr val="accent2"/>
              </a:solidFill>
            </a:endParaRP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Total Cost</a:t>
            </a: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= </a:t>
            </a: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Number of Cases × Unit Cost </a:t>
            </a:r>
          </a:p>
        </p:txBody>
      </p:sp>
      <p:sp>
        <p:nvSpPr>
          <p:cNvPr id="6" name="Oval Callout 11"/>
          <p:cNvSpPr/>
          <p:nvPr/>
        </p:nvSpPr>
        <p:spPr>
          <a:xfrm>
            <a:off x="611560" y="5050781"/>
            <a:ext cx="2647950" cy="1162050"/>
          </a:xfrm>
          <a:prstGeom prst="wedgeEllipseCallout">
            <a:avLst>
              <a:gd name="adj1" fmla="val 56646"/>
              <a:gd name="adj2" fmla="val -48276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bg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2D2D8A"/>
                </a:solidFill>
              </a:rPr>
              <a:t>Prevalence</a:t>
            </a:r>
            <a:endParaRPr lang="en-GB" sz="2000" dirty="0">
              <a:solidFill>
                <a:srgbClr val="2D2D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08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646771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Number of Cases - Prevalence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2097145"/>
            <a:ext cx="8229600" cy="4525963"/>
          </a:xfrm>
        </p:spPr>
        <p:txBody>
          <a:bodyPr/>
          <a:lstStyle/>
          <a:p>
            <a:pPr marL="0" indent="0">
              <a:spcAft>
                <a:spcPts val="50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Collective Violence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Homicide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Violence against children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Violence against women (IP)</a:t>
            </a: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75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55017" y="338259"/>
            <a:ext cx="8712646" cy="648072"/>
          </a:xfrm>
        </p:spPr>
        <p:txBody>
          <a:bodyPr/>
          <a:lstStyle/>
          <a:p>
            <a:r>
              <a:rPr lang="de-DE" dirty="0" smtClean="0"/>
              <a:t>Collective </a:t>
            </a:r>
            <a:r>
              <a:rPr lang="de-DE" dirty="0" err="1" smtClean="0"/>
              <a:t>Violence</a:t>
            </a:r>
            <a:r>
              <a:rPr lang="de-DE" dirty="0" smtClean="0"/>
              <a:t>: Uppsala </a:t>
            </a:r>
            <a:r>
              <a:rPr lang="de-DE" dirty="0" err="1"/>
              <a:t>Conflict</a:t>
            </a:r>
            <a:r>
              <a:rPr lang="de-DE" dirty="0"/>
              <a:t> Data </a:t>
            </a:r>
            <a:r>
              <a:rPr lang="de-DE" dirty="0" err="1" smtClean="0"/>
              <a:t>Program</a:t>
            </a:r>
            <a:r>
              <a:rPr lang="de-DE" dirty="0" smtClean="0"/>
              <a:t> (UCDP) Definition)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45" name="Rechteck 44"/>
          <p:cNvSpPr/>
          <p:nvPr/>
        </p:nvSpPr>
        <p:spPr>
          <a:xfrm>
            <a:off x="155017" y="1098643"/>
            <a:ext cx="2808312" cy="51386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90000" rIns="90000" bIns="90000" rtlCol="0" anchor="t"/>
          <a:lstStyle/>
          <a:p>
            <a:pPr>
              <a:lnSpc>
                <a:spcPct val="110000"/>
              </a:lnSpc>
            </a:pPr>
            <a:r>
              <a:rPr lang="de-DE" sz="1600" b="1" dirty="0" smtClean="0">
                <a:solidFill>
                  <a:prstClr val="white"/>
                </a:solidFill>
              </a:rPr>
              <a:t>State-</a:t>
            </a:r>
            <a:r>
              <a:rPr lang="de-DE" sz="1600" b="1" dirty="0" err="1" smtClean="0">
                <a:solidFill>
                  <a:prstClr val="white"/>
                </a:solidFill>
              </a:rPr>
              <a:t>Based</a:t>
            </a:r>
            <a:r>
              <a:rPr lang="de-DE" sz="1600" b="1" dirty="0" smtClean="0">
                <a:solidFill>
                  <a:prstClr val="white"/>
                </a:solidFill>
              </a:rPr>
              <a:t> </a:t>
            </a:r>
            <a:r>
              <a:rPr lang="de-DE" sz="1600" b="1" dirty="0" err="1">
                <a:solidFill>
                  <a:prstClr val="white"/>
                </a:solidFill>
              </a:rPr>
              <a:t>V</a:t>
            </a:r>
            <a:r>
              <a:rPr lang="de-DE" sz="1600" b="1" dirty="0" err="1" smtClean="0">
                <a:solidFill>
                  <a:prstClr val="white"/>
                </a:solidFill>
              </a:rPr>
              <a:t>iolence</a:t>
            </a:r>
            <a:endParaRPr lang="de-DE" sz="1600" b="1" dirty="0">
              <a:solidFill>
                <a:prstClr val="white"/>
              </a:solidFill>
            </a:endParaRPr>
          </a:p>
          <a:p>
            <a:pPr>
              <a:lnSpc>
                <a:spcPct val="110000"/>
              </a:lnSpc>
            </a:pPr>
            <a:endParaRPr lang="de-DE" sz="1600" dirty="0">
              <a:solidFill>
                <a:prstClr val="white"/>
              </a:solidFill>
            </a:endParaRP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>
                <a:solidFill>
                  <a:prstClr val="white"/>
                </a:solidFill>
              </a:rPr>
              <a:t>use of armed force between two </a:t>
            </a:r>
            <a:r>
              <a:rPr lang="en-GB" sz="1600" u="sng" dirty="0">
                <a:solidFill>
                  <a:prstClr val="white"/>
                </a:solidFill>
              </a:rPr>
              <a:t>organised</a:t>
            </a:r>
            <a:r>
              <a:rPr lang="en-GB" sz="1600" dirty="0">
                <a:solidFill>
                  <a:prstClr val="white"/>
                </a:solidFill>
              </a:rPr>
              <a:t> armed groups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 smtClean="0">
                <a:solidFill>
                  <a:prstClr val="white"/>
                </a:solidFill>
              </a:rPr>
              <a:t>of </a:t>
            </a:r>
            <a:r>
              <a:rPr lang="en-GB" sz="1600" dirty="0">
                <a:solidFill>
                  <a:prstClr val="white"/>
                </a:solidFill>
              </a:rPr>
              <a:t>which at least one is the government of a </a:t>
            </a:r>
            <a:r>
              <a:rPr lang="en-GB" sz="1600" dirty="0" smtClean="0">
                <a:solidFill>
                  <a:prstClr val="white"/>
                </a:solidFill>
              </a:rPr>
              <a:t>state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 smtClean="0">
                <a:solidFill>
                  <a:prstClr val="white"/>
                </a:solidFill>
              </a:rPr>
              <a:t>effective resistance</a:t>
            </a:r>
            <a:endParaRPr lang="en-GB" sz="1600" dirty="0">
              <a:solidFill>
                <a:prstClr val="white"/>
              </a:solidFill>
            </a:endParaRP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>
                <a:solidFill>
                  <a:prstClr val="white"/>
                </a:solidFill>
              </a:rPr>
              <a:t>min 25 battle-related deaths per year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>
                <a:solidFill>
                  <a:prstClr val="white"/>
                </a:solidFill>
              </a:rPr>
              <a:t>b</a:t>
            </a:r>
            <a:r>
              <a:rPr lang="en-GB" sz="1600" dirty="0" smtClean="0">
                <a:solidFill>
                  <a:prstClr val="white"/>
                </a:solidFill>
              </a:rPr>
              <a:t>attle </a:t>
            </a:r>
            <a:r>
              <a:rPr lang="en-GB" sz="1600" dirty="0">
                <a:solidFill>
                  <a:prstClr val="white"/>
                </a:solidFill>
              </a:rPr>
              <a:t>related deaths, military &amp; civilian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 smtClean="0">
                <a:solidFill>
                  <a:prstClr val="white"/>
                </a:solidFill>
              </a:rPr>
              <a:t>not </a:t>
            </a:r>
            <a:r>
              <a:rPr lang="en-GB" sz="1600" dirty="0">
                <a:solidFill>
                  <a:prstClr val="white"/>
                </a:solidFill>
              </a:rPr>
              <a:t>general war deaths (hunger, disease</a:t>
            </a:r>
            <a:r>
              <a:rPr lang="en-GB" sz="1600" dirty="0" smtClean="0">
                <a:solidFill>
                  <a:prstClr val="white"/>
                </a:solidFill>
              </a:rPr>
              <a:t>)</a:t>
            </a:r>
            <a:endParaRPr lang="en-GB" sz="1600" dirty="0">
              <a:solidFill>
                <a:prstClr val="white"/>
              </a:solidFill>
            </a:endParaRP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>
                <a:solidFill>
                  <a:prstClr val="white"/>
                </a:solidFill>
              </a:rPr>
              <a:t>&gt; 25 minor armed conflict, &gt;1,000 major armed conflict (war)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endParaRPr lang="de-DE" sz="1600" dirty="0">
              <a:solidFill>
                <a:prstClr val="white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3099799" y="1094343"/>
            <a:ext cx="2768346" cy="51429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90000" rIns="90000" bIns="90000" rtlCol="0" anchor="t"/>
          <a:lstStyle/>
          <a:p>
            <a:pPr>
              <a:lnSpc>
                <a:spcPct val="110000"/>
              </a:lnSpc>
            </a:pPr>
            <a:r>
              <a:rPr lang="de-DE" sz="1600" b="1" dirty="0" smtClean="0">
                <a:solidFill>
                  <a:prstClr val="white"/>
                </a:solidFill>
              </a:rPr>
              <a:t>Non-</a:t>
            </a:r>
            <a:r>
              <a:rPr lang="de-DE" sz="1600" b="1" dirty="0" err="1" smtClean="0">
                <a:solidFill>
                  <a:prstClr val="white"/>
                </a:solidFill>
              </a:rPr>
              <a:t>state</a:t>
            </a:r>
            <a:r>
              <a:rPr lang="de-DE" sz="1600" b="1" dirty="0" smtClean="0">
                <a:solidFill>
                  <a:prstClr val="white"/>
                </a:solidFill>
              </a:rPr>
              <a:t> </a:t>
            </a:r>
            <a:r>
              <a:rPr lang="de-DE" sz="1600" b="1" dirty="0" err="1" smtClean="0">
                <a:solidFill>
                  <a:prstClr val="white"/>
                </a:solidFill>
              </a:rPr>
              <a:t>Based</a:t>
            </a:r>
            <a:r>
              <a:rPr lang="de-DE" sz="1600" b="1" dirty="0" smtClean="0">
                <a:solidFill>
                  <a:prstClr val="white"/>
                </a:solidFill>
              </a:rPr>
              <a:t> </a:t>
            </a:r>
            <a:r>
              <a:rPr lang="de-DE" sz="1600" b="1" dirty="0" err="1" smtClean="0">
                <a:solidFill>
                  <a:prstClr val="white"/>
                </a:solidFill>
              </a:rPr>
              <a:t>Violence</a:t>
            </a:r>
            <a:r>
              <a:rPr lang="de-DE" sz="1600" b="1" dirty="0" smtClean="0">
                <a:solidFill>
                  <a:prstClr val="white"/>
                </a:solidFill>
              </a:rPr>
              <a:t/>
            </a:r>
            <a:br>
              <a:rPr lang="de-DE" sz="1600" b="1" dirty="0" smtClean="0">
                <a:solidFill>
                  <a:prstClr val="white"/>
                </a:solidFill>
              </a:rPr>
            </a:br>
            <a:endParaRPr lang="de-DE" sz="1600" dirty="0">
              <a:solidFill>
                <a:prstClr val="white"/>
              </a:solidFill>
            </a:endParaRP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 smtClean="0">
                <a:solidFill>
                  <a:prstClr val="white"/>
                </a:solidFill>
              </a:rPr>
              <a:t>use </a:t>
            </a:r>
            <a:r>
              <a:rPr lang="en-GB" sz="1600" dirty="0">
                <a:solidFill>
                  <a:prstClr val="white"/>
                </a:solidFill>
              </a:rPr>
              <a:t>of armed force between two </a:t>
            </a:r>
            <a:r>
              <a:rPr lang="en-GB" sz="1600" u="sng" dirty="0">
                <a:solidFill>
                  <a:prstClr val="white"/>
                </a:solidFill>
              </a:rPr>
              <a:t>organised</a:t>
            </a:r>
            <a:r>
              <a:rPr lang="en-GB" sz="1600" dirty="0">
                <a:solidFill>
                  <a:prstClr val="white"/>
                </a:solidFill>
              </a:rPr>
              <a:t> armed groups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>
                <a:solidFill>
                  <a:prstClr val="white"/>
                </a:solidFill>
              </a:rPr>
              <a:t>neither of which is the government of a </a:t>
            </a:r>
            <a:r>
              <a:rPr lang="en-GB" sz="1600" dirty="0" smtClean="0">
                <a:solidFill>
                  <a:prstClr val="white"/>
                </a:solidFill>
              </a:rPr>
              <a:t>state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 smtClean="0">
                <a:solidFill>
                  <a:prstClr val="white"/>
                </a:solidFill>
              </a:rPr>
              <a:t>min </a:t>
            </a:r>
            <a:r>
              <a:rPr lang="en-GB" sz="1600" dirty="0">
                <a:solidFill>
                  <a:prstClr val="white"/>
                </a:solidFill>
              </a:rPr>
              <a:t>25 battle-related deaths </a:t>
            </a:r>
            <a:r>
              <a:rPr lang="en-GB" sz="1600" dirty="0" smtClean="0">
                <a:solidFill>
                  <a:prstClr val="white"/>
                </a:solidFill>
              </a:rPr>
              <a:t>per year</a:t>
            </a:r>
            <a:endParaRPr lang="de-DE" sz="1600" dirty="0">
              <a:solidFill>
                <a:prstClr val="white"/>
              </a:solidFill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6004615" y="1096153"/>
            <a:ext cx="2743850" cy="51411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90000" rIns="90000" bIns="90000" rtlCol="0" anchor="t"/>
          <a:lstStyle/>
          <a:p>
            <a:pPr>
              <a:lnSpc>
                <a:spcPct val="110000"/>
              </a:lnSpc>
            </a:pPr>
            <a:r>
              <a:rPr lang="de-DE" sz="1600" b="1" dirty="0" err="1" smtClean="0">
                <a:solidFill>
                  <a:prstClr val="white"/>
                </a:solidFill>
              </a:rPr>
              <a:t>One-sided</a:t>
            </a:r>
            <a:r>
              <a:rPr lang="de-DE" sz="1600" b="1" dirty="0" smtClean="0">
                <a:solidFill>
                  <a:prstClr val="white"/>
                </a:solidFill>
              </a:rPr>
              <a:t> </a:t>
            </a:r>
            <a:r>
              <a:rPr lang="de-DE" sz="1600" b="1" dirty="0" err="1" smtClean="0">
                <a:solidFill>
                  <a:prstClr val="white"/>
                </a:solidFill>
              </a:rPr>
              <a:t>Violence</a:t>
            </a:r>
            <a:endParaRPr lang="de-DE" sz="1600" b="1" dirty="0">
              <a:solidFill>
                <a:prstClr val="white"/>
              </a:solidFill>
            </a:endParaRPr>
          </a:p>
          <a:p>
            <a:pPr>
              <a:lnSpc>
                <a:spcPct val="110000"/>
              </a:lnSpc>
            </a:pPr>
            <a:endParaRPr lang="de-DE" sz="1600" dirty="0">
              <a:solidFill>
                <a:prstClr val="white"/>
              </a:solidFill>
            </a:endParaRP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 smtClean="0">
                <a:solidFill>
                  <a:prstClr val="white"/>
                </a:solidFill>
              </a:rPr>
              <a:t>use </a:t>
            </a:r>
            <a:r>
              <a:rPr lang="en-GB" sz="1600" dirty="0">
                <a:solidFill>
                  <a:prstClr val="white"/>
                </a:solidFill>
              </a:rPr>
              <a:t>of armed force by the government of a state or by </a:t>
            </a:r>
            <a:r>
              <a:rPr lang="en-GB" sz="1600" dirty="0" smtClean="0">
                <a:solidFill>
                  <a:prstClr val="white"/>
                </a:solidFill>
              </a:rPr>
              <a:t>any </a:t>
            </a:r>
            <a:r>
              <a:rPr lang="en-GB" sz="1600" u="sng" dirty="0">
                <a:solidFill>
                  <a:prstClr val="white"/>
                </a:solidFill>
              </a:rPr>
              <a:t>organised</a:t>
            </a:r>
            <a:r>
              <a:rPr lang="en-GB" sz="1600" dirty="0">
                <a:solidFill>
                  <a:prstClr val="white"/>
                </a:solidFill>
              </a:rPr>
              <a:t> group against </a:t>
            </a:r>
            <a:r>
              <a:rPr lang="en-GB" sz="1600" dirty="0" smtClean="0">
                <a:solidFill>
                  <a:prstClr val="white"/>
                </a:solidFill>
              </a:rPr>
              <a:t>civilians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 smtClean="0">
                <a:solidFill>
                  <a:prstClr val="white"/>
                </a:solidFill>
              </a:rPr>
              <a:t>min </a:t>
            </a:r>
            <a:r>
              <a:rPr lang="en-GB" sz="1600" dirty="0">
                <a:solidFill>
                  <a:prstClr val="white"/>
                </a:solidFill>
              </a:rPr>
              <a:t>25 deaths in a </a:t>
            </a:r>
            <a:r>
              <a:rPr lang="en-GB" sz="1600" dirty="0" smtClean="0">
                <a:solidFill>
                  <a:prstClr val="white"/>
                </a:solidFill>
              </a:rPr>
              <a:t>year</a:t>
            </a:r>
          </a:p>
          <a:p>
            <a:pPr marL="176213" indent="-176213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en-GB" sz="1600" dirty="0">
                <a:solidFill>
                  <a:prstClr val="white"/>
                </a:solidFill>
              </a:rPr>
              <a:t>e</a:t>
            </a:r>
            <a:r>
              <a:rPr lang="en-GB" sz="1600" dirty="0" smtClean="0">
                <a:solidFill>
                  <a:prstClr val="white"/>
                </a:solidFill>
              </a:rPr>
              <a:t>xcludes extrajudicial killings in government facilities</a:t>
            </a:r>
            <a:endParaRPr lang="de-DE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00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96950"/>
          </a:xfrm>
        </p:spPr>
        <p:txBody>
          <a:bodyPr/>
          <a:lstStyle/>
          <a:p>
            <a:r>
              <a:rPr lang="en-GB" sz="3200" dirty="0" smtClean="0"/>
              <a:t>Collective Violence</a:t>
            </a:r>
            <a:endParaRPr lang="de-DE" sz="3200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5277861"/>
          </a:xfrm>
        </p:spPr>
      </p:pic>
    </p:spTree>
    <p:extLst>
      <p:ext uri="{BB962C8B-B14F-4D97-AF65-F5344CB8AC3E}">
        <p14:creationId xmlns:p14="http://schemas.microsoft.com/office/powerpoint/2010/main" val="23097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" y="-27384"/>
            <a:ext cx="9140915" cy="7229119"/>
          </a:xfrm>
        </p:spPr>
      </p:pic>
    </p:spTree>
    <p:extLst>
      <p:ext uri="{BB962C8B-B14F-4D97-AF65-F5344CB8AC3E}">
        <p14:creationId xmlns:p14="http://schemas.microsoft.com/office/powerpoint/2010/main" val="398218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Fatalities by type of violence (ex Rwanda)</a:t>
            </a:r>
            <a:endParaRPr lang="de-DE" sz="2000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436" y="1600200"/>
            <a:ext cx="5857128" cy="4525963"/>
          </a:xfrm>
        </p:spPr>
      </p:pic>
    </p:spTree>
    <p:extLst>
      <p:ext uri="{BB962C8B-B14F-4D97-AF65-F5344CB8AC3E}">
        <p14:creationId xmlns:p14="http://schemas.microsoft.com/office/powerpoint/2010/main" val="295992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770921" y="2685857"/>
            <a:ext cx="5373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57244" indent="-257244">
              <a:spcBef>
                <a:spcPct val="50000"/>
              </a:spcBef>
            </a:pPr>
            <a:endParaRPr lang="en-US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16147" y="765476"/>
            <a:ext cx="7317105" cy="543386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chemeClr val="tx1"/>
                </a:solidFill>
              </a:rPr>
              <a:t>Homicide Rates </a:t>
            </a:r>
            <a:r>
              <a:rPr lang="en-GB" sz="3200" b="1" dirty="0" smtClean="0">
                <a:solidFill>
                  <a:schemeClr val="tx1"/>
                </a:solidFill>
              </a:rPr>
              <a:t>and Counts (2015)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45"/>
              </a:spcAft>
            </a:pPr>
            <a:endParaRPr lang="en-GB" sz="2101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spcAft>
                <a:spcPts val="45"/>
              </a:spcAft>
            </a:pPr>
            <a:endParaRPr lang="en-GB" sz="2101" dirty="0">
              <a:solidFill>
                <a:schemeClr val="accent2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971598" y="1800935"/>
          <a:ext cx="7406201" cy="436009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743372"/>
                <a:gridCol w="2118892"/>
                <a:gridCol w="2543937"/>
              </a:tblGrid>
              <a:tr h="273196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i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Country</a:t>
                      </a:r>
                      <a:endParaRPr lang="en-GB" sz="20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Ratio</a:t>
                      </a:r>
                    </a:p>
                    <a:p>
                      <a:pPr algn="l" fontAlgn="b"/>
                      <a:r>
                        <a:rPr lang="en-GB" sz="2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(per 100,000)</a:t>
                      </a:r>
                      <a:endParaRPr lang="en-GB" sz="20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Count</a:t>
                      </a:r>
                    </a:p>
                    <a:p>
                      <a:pPr algn="ctr" fontAlgn="b"/>
                      <a:endParaRPr lang="en-GB" sz="20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</a:tr>
              <a:tr h="273196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El Salvador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109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  6,656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73196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Honduras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64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  5,148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302851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Venezuela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17,778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73196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Jamaica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  1,207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69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South Africa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18,673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73196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Trinidad&amp;Tobago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31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      420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64151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Brazil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55,574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3580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Colombia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12,782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5037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Guyana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      149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3580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Mexico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20,762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73196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Puerto Rico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      584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  <a:tr h="24728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DRC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n-GB" sz="2000" b="0" i="0" u="none" strike="noStrike" baseline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            10,322 </a:t>
                      </a:r>
                      <a:endParaRPr lang="en-GB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6" marR="7146" marT="7146" marB="0" anchor="b"/>
                </a:tc>
              </a:tr>
            </a:tbl>
          </a:graphicData>
        </a:graphic>
      </p:graphicFrame>
      <p:sp>
        <p:nvSpPr>
          <p:cNvPr id="15" name="Oval Callout 14"/>
          <p:cNvSpPr/>
          <p:nvPr/>
        </p:nvSpPr>
        <p:spPr>
          <a:xfrm>
            <a:off x="4932040" y="237165"/>
            <a:ext cx="3868564" cy="1262668"/>
          </a:xfrm>
          <a:prstGeom prst="wedgeEllipseCallout">
            <a:avLst>
              <a:gd name="adj1" fmla="val 49030"/>
              <a:gd name="adj2" fmla="val -3512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101" b="1" dirty="0">
                <a:solidFill>
                  <a:srgbClr val="000000"/>
                </a:solidFill>
              </a:rPr>
              <a:t>Comparison:</a:t>
            </a:r>
            <a:endParaRPr lang="en-GB" sz="2101" dirty="0">
              <a:solidFill>
                <a:srgbClr val="000000"/>
              </a:solidFill>
            </a:endParaRPr>
          </a:p>
          <a:p>
            <a:r>
              <a:rPr lang="en-GB" sz="2101" dirty="0">
                <a:solidFill>
                  <a:srgbClr val="000000"/>
                </a:solidFill>
              </a:rPr>
              <a:t>Germany 0.85 (682)</a:t>
            </a:r>
          </a:p>
          <a:p>
            <a:r>
              <a:rPr lang="en-GB" sz="2101" dirty="0">
                <a:solidFill>
                  <a:srgbClr val="000000"/>
                </a:solidFill>
              </a:rPr>
              <a:t>US 4.88 (15,696)</a:t>
            </a:r>
          </a:p>
        </p:txBody>
      </p:sp>
    </p:spTree>
    <p:extLst>
      <p:ext uri="{BB962C8B-B14F-4D97-AF65-F5344CB8AC3E}">
        <p14:creationId xmlns:p14="http://schemas.microsoft.com/office/powerpoint/2010/main" val="1047864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38200" y="24384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base">
              <a:spcBef>
                <a:spcPct val="50000"/>
              </a:spcBef>
              <a:spcAft>
                <a:spcPct val="0"/>
              </a:spcAft>
            </a:pPr>
            <a:endParaRPr lang="en-US" sz="240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1143000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Homicides</a:t>
            </a:r>
            <a:br>
              <a:rPr lang="en-GB" sz="3200" b="1" dirty="0" smtClean="0">
                <a:solidFill>
                  <a:schemeClr val="accent2"/>
                </a:solidFill>
              </a:rPr>
            </a:br>
            <a:r>
              <a:rPr lang="en-GB" sz="3200" b="1" dirty="0" smtClean="0">
                <a:solidFill>
                  <a:schemeClr val="accent2"/>
                </a:solidFill>
              </a:rPr>
              <a:t>(about 490,000 globally)</a:t>
            </a:r>
            <a:endParaRPr lang="en-GB" sz="32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3962400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"/>
              </a:spcAft>
              <a:buNone/>
            </a:pPr>
            <a:endParaRPr lang="en-GB" sz="2800" dirty="0">
              <a:solidFill>
                <a:schemeClr val="accent2"/>
              </a:solidFill>
            </a:endParaRPr>
          </a:p>
        </p:txBody>
      </p:sp>
      <p:graphicFrame>
        <p:nvGraphicFramePr>
          <p:cNvPr id="11" name="Chart 10"/>
          <p:cNvGraphicFramePr/>
          <p:nvPr>
            <p:extLst/>
          </p:nvPr>
        </p:nvGraphicFramePr>
        <p:xfrm>
          <a:off x="1790700" y="1828800"/>
          <a:ext cx="57912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0443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chemeClr val="accent2"/>
                </a:solidFill>
              </a:rPr>
              <a:t>US Homicide Rates</a:t>
            </a:r>
            <a:endParaRPr lang="en-GB" sz="40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Callout 4"/>
          <p:cNvSpPr/>
          <p:nvPr/>
        </p:nvSpPr>
        <p:spPr>
          <a:xfrm>
            <a:off x="2483768" y="3645024"/>
            <a:ext cx="2705100" cy="1698104"/>
          </a:xfrm>
          <a:prstGeom prst="wedgeEllipseCallout">
            <a:avLst>
              <a:gd name="adj1" fmla="val 49030"/>
              <a:gd name="adj2" fmla="val -3512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>
                <a:solidFill>
                  <a:srgbClr val="333399"/>
                </a:solidFill>
              </a:rPr>
              <a:t>For more discussion see Steve Pinker</a:t>
            </a:r>
            <a:endParaRPr lang="en-GB" dirty="0" smtClean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81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38200" y="24384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endParaRPr lang="en-US" sz="240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33400" y="647700"/>
            <a:ext cx="8229600" cy="1143000"/>
          </a:xfrm>
        </p:spPr>
        <p:txBody>
          <a:bodyPr/>
          <a:lstStyle/>
          <a:p>
            <a:r>
              <a:rPr lang="en-GB" sz="2400" b="1" dirty="0" smtClean="0">
                <a:solidFill>
                  <a:schemeClr val="accent2"/>
                </a:solidFill>
              </a:rPr>
              <a:t>Child and Young Adult Homicides</a:t>
            </a:r>
            <a:br>
              <a:rPr lang="en-GB" sz="2400" b="1" dirty="0" smtClean="0">
                <a:solidFill>
                  <a:schemeClr val="accent2"/>
                </a:solidFill>
              </a:rPr>
            </a:br>
            <a:r>
              <a:rPr lang="en-GB" sz="2400" b="1" dirty="0" smtClean="0">
                <a:solidFill>
                  <a:schemeClr val="accent2"/>
                </a:solidFill>
              </a:rPr>
              <a:t>(</a:t>
            </a:r>
            <a:r>
              <a:rPr lang="en-GB" sz="2400" b="1" dirty="0" err="1" smtClean="0">
                <a:solidFill>
                  <a:schemeClr val="accent2"/>
                </a:solidFill>
              </a:rPr>
              <a:t>Low&amp;Middle</a:t>
            </a:r>
            <a:r>
              <a:rPr lang="en-GB" sz="2400" b="1" dirty="0" smtClean="0">
                <a:solidFill>
                  <a:schemeClr val="accent2"/>
                </a:solidFill>
              </a:rPr>
              <a:t> Income Countries)</a:t>
            </a:r>
            <a:endParaRPr lang="en-GB" sz="24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2286000"/>
            <a:ext cx="8229600" cy="38100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"/>
              </a:spcAft>
            </a:pPr>
            <a:endParaRPr lang="en-GB" sz="2800" dirty="0" smtClean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spcAft>
                <a:spcPts val="60"/>
              </a:spcAft>
            </a:pPr>
            <a:endParaRPr lang="en-GB" sz="2800" dirty="0" smtClean="0">
              <a:solidFill>
                <a:schemeClr val="accent2"/>
              </a:solidFill>
            </a:endParaRPr>
          </a:p>
        </p:txBody>
      </p:sp>
      <p:graphicFrame>
        <p:nvGraphicFramePr>
          <p:cNvPr id="11" name="Chart 10"/>
          <p:cNvGraphicFramePr/>
          <p:nvPr>
            <p:extLst/>
          </p:nvPr>
        </p:nvGraphicFramePr>
        <p:xfrm>
          <a:off x="1219200" y="1828800"/>
          <a:ext cx="6553199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4267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6096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Non-Fatal Violence against Children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Violence against children in schools, in the community, prisons, at work, in institutions but most of the violence happens in the home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Focus on violence in the home</a:t>
            </a:r>
          </a:p>
          <a:p>
            <a:pPr>
              <a:spcAft>
                <a:spcPts val="500"/>
              </a:spcAft>
            </a:pPr>
            <a:r>
              <a:rPr lang="en-GB" sz="2400" dirty="0">
                <a:solidFill>
                  <a:schemeClr val="accent2"/>
                </a:solidFill>
              </a:rPr>
              <a:t>Definition? Parent-Child Conflict Tactics </a:t>
            </a:r>
            <a:r>
              <a:rPr lang="en-GB" sz="2400" dirty="0" smtClean="0">
                <a:solidFill>
                  <a:schemeClr val="accent2"/>
                </a:solidFill>
              </a:rPr>
              <a:t>Scale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>
                <a:solidFill>
                  <a:schemeClr val="accent2"/>
                </a:solidFill>
              </a:rPr>
              <a:t>	</a:t>
            </a:r>
            <a:r>
              <a:rPr lang="en-GB" sz="2400" dirty="0" smtClean="0">
                <a:solidFill>
                  <a:schemeClr val="accent2"/>
                </a:solidFill>
              </a:rPr>
              <a:t>non-violent discipline, psychological aggression, 	physical </a:t>
            </a:r>
            <a:r>
              <a:rPr lang="en-GB" sz="2400" dirty="0">
                <a:solidFill>
                  <a:schemeClr val="accent2"/>
                </a:solidFill>
              </a:rPr>
              <a:t>punishment </a:t>
            </a:r>
            <a:r>
              <a:rPr lang="en-GB" sz="2400" dirty="0" smtClean="0">
                <a:solidFill>
                  <a:schemeClr val="accent2"/>
                </a:solidFill>
              </a:rPr>
              <a:t>, severe </a:t>
            </a:r>
            <a:r>
              <a:rPr lang="en-GB" sz="2400" dirty="0">
                <a:solidFill>
                  <a:schemeClr val="accent2"/>
                </a:solidFill>
              </a:rPr>
              <a:t>physical </a:t>
            </a:r>
            <a:r>
              <a:rPr lang="en-GB" sz="2400" dirty="0" smtClean="0">
                <a:solidFill>
                  <a:schemeClr val="accent2"/>
                </a:solidFill>
              </a:rPr>
              <a:t>punishment</a:t>
            </a:r>
          </a:p>
        </p:txBody>
      </p:sp>
    </p:spTree>
    <p:extLst>
      <p:ext uri="{BB962C8B-B14F-4D97-AF65-F5344CB8AC3E}">
        <p14:creationId xmlns:p14="http://schemas.microsoft.com/office/powerpoint/2010/main" val="37309402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00400" y="6400800"/>
            <a:ext cx="5638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en-GB" sz="1000" b="1" dirty="0">
              <a:solidFill>
                <a:srgbClr val="333399"/>
              </a:solidFill>
            </a:endParaRP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38200" y="24384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endParaRPr lang="en-US" sz="240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33400" y="647700"/>
            <a:ext cx="8229600" cy="1143000"/>
          </a:xfrm>
        </p:spPr>
        <p:txBody>
          <a:bodyPr/>
          <a:lstStyle/>
          <a:p>
            <a:r>
              <a:rPr lang="en-GB" sz="2400" b="1" dirty="0">
                <a:solidFill>
                  <a:schemeClr val="accent2"/>
                </a:solidFill>
              </a:rPr>
              <a:t>Percent of Primary Care </a:t>
            </a:r>
            <a:r>
              <a:rPr lang="en-GB" sz="2400" b="1" dirty="0" smtClean="0">
                <a:solidFill>
                  <a:schemeClr val="accent2"/>
                </a:solidFill>
              </a:rPr>
              <a:t>Givers Using</a:t>
            </a:r>
            <a:br>
              <a:rPr lang="en-GB" sz="2400" b="1" dirty="0" smtClean="0">
                <a:solidFill>
                  <a:schemeClr val="accent2"/>
                </a:solidFill>
              </a:rPr>
            </a:br>
            <a:r>
              <a:rPr lang="en-GB" sz="2400" b="1" dirty="0" smtClean="0">
                <a:solidFill>
                  <a:schemeClr val="accent2"/>
                </a:solidFill>
              </a:rPr>
              <a:t>Severe Physical Punishment (self-reported)</a:t>
            </a:r>
            <a:endParaRPr lang="en-GB" sz="24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2286000"/>
            <a:ext cx="8229600" cy="38100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"/>
              </a:spcAft>
            </a:pPr>
            <a:endParaRPr lang="en-GB" sz="2800" dirty="0" smtClean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spcAft>
                <a:spcPts val="60"/>
              </a:spcAft>
            </a:pPr>
            <a:endParaRPr lang="en-GB" sz="2800" dirty="0" smtClean="0">
              <a:solidFill>
                <a:schemeClr val="accent2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1115616" y="1866900"/>
          <a:ext cx="7344816" cy="4198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4396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6096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Non-Fatal Violence against Women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2002" y="2332037"/>
            <a:ext cx="8229600" cy="4525963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Violence against women happens everywhere but most of the violence happens in the home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About 30 per cent of women state in surveys that they suffered IPV during their lifetime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Underreporting: About one in nine women report physical or sexual assault to the police</a:t>
            </a:r>
          </a:p>
        </p:txBody>
      </p:sp>
    </p:spTree>
    <p:extLst>
      <p:ext uri="{BB962C8B-B14F-4D97-AF65-F5344CB8AC3E}">
        <p14:creationId xmlns:p14="http://schemas.microsoft.com/office/powerpoint/2010/main" val="2100287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00400" y="6400800"/>
            <a:ext cx="5638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en-GB" sz="1000" b="1" dirty="0">
              <a:solidFill>
                <a:srgbClr val="333399"/>
              </a:solidFill>
            </a:endParaRP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38200" y="24384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endParaRPr lang="en-US" sz="240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33400" y="647700"/>
            <a:ext cx="8229600" cy="1143000"/>
          </a:xfrm>
        </p:spPr>
        <p:txBody>
          <a:bodyPr/>
          <a:lstStyle/>
          <a:p>
            <a:r>
              <a:rPr lang="en-GB" sz="2400" b="1" dirty="0" smtClean="0">
                <a:solidFill>
                  <a:schemeClr val="accent2"/>
                </a:solidFill>
              </a:rPr>
              <a:t>Prevalence Rates of IP Assault</a:t>
            </a:r>
            <a:endParaRPr lang="en-GB" sz="24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2286000"/>
            <a:ext cx="8229600" cy="38100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"/>
              </a:spcAft>
            </a:pPr>
            <a:endParaRPr lang="en-GB" sz="2800" dirty="0" smtClean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spcAft>
                <a:spcPts val="60"/>
              </a:spcAft>
            </a:pPr>
            <a:endParaRPr lang="en-GB" sz="2800" dirty="0" smtClean="0">
              <a:solidFill>
                <a:schemeClr val="accent2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1066800" y="1905000"/>
          <a:ext cx="67818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9013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386215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What have we got so far?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50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Collective Violence</a:t>
            </a:r>
          </a:p>
          <a:p>
            <a:pPr marL="0" indent="0">
              <a:lnSpc>
                <a:spcPct val="150000"/>
              </a:lnSpc>
              <a:spcAft>
                <a:spcPts val="50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Homicide</a:t>
            </a:r>
          </a:p>
          <a:p>
            <a:pPr marL="0" indent="0">
              <a:lnSpc>
                <a:spcPct val="150000"/>
              </a:lnSpc>
              <a:spcAft>
                <a:spcPts val="50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IP Assault</a:t>
            </a:r>
          </a:p>
          <a:p>
            <a:pPr marL="0" indent="0">
              <a:lnSpc>
                <a:spcPct val="150000"/>
              </a:lnSpc>
              <a:spcAft>
                <a:spcPts val="500"/>
              </a:spcAft>
              <a:buNone/>
            </a:pPr>
            <a:r>
              <a:rPr lang="en-GB" dirty="0">
                <a:solidFill>
                  <a:schemeClr val="accent2"/>
                </a:solidFill>
              </a:rPr>
              <a:t>Violence against children</a:t>
            </a:r>
          </a:p>
          <a:p>
            <a:pPr marL="0" indent="0">
              <a:lnSpc>
                <a:spcPct val="150000"/>
              </a:lnSpc>
              <a:spcAft>
                <a:spcPts val="50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Assault</a:t>
            </a:r>
          </a:p>
          <a:p>
            <a:pPr marL="0" indent="0">
              <a:lnSpc>
                <a:spcPct val="150000"/>
              </a:lnSpc>
              <a:spcAft>
                <a:spcPts val="500"/>
              </a:spcAft>
              <a:buNone/>
            </a:pPr>
            <a:r>
              <a:rPr lang="en-GB" dirty="0" smtClean="0">
                <a:solidFill>
                  <a:schemeClr val="accent2"/>
                </a:solidFill>
              </a:rPr>
              <a:t>GBV</a:t>
            </a:r>
            <a:endParaRPr lang="en-GB" sz="2800" dirty="0" smtClean="0">
              <a:solidFill>
                <a:schemeClr val="accent2"/>
              </a:solidFill>
            </a:endParaRP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4355976" y="1742171"/>
            <a:ext cx="468052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 smtClean="0">
                <a:solidFill>
                  <a:schemeClr val="accent2"/>
                </a:solidFill>
              </a:rPr>
              <a:t>UCDP (deaths only)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>
                <a:solidFill>
                  <a:schemeClr val="accent2"/>
                </a:solidFill>
              </a:rPr>
              <a:t>UNODC (Homicide Monitor)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>
                <a:solidFill>
                  <a:schemeClr val="accent2"/>
                </a:solidFill>
              </a:rPr>
              <a:t>DHS DV module &amp; similar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>
                <a:solidFill>
                  <a:schemeClr val="accent2"/>
                </a:solidFill>
              </a:rPr>
              <a:t>MICS &amp; similar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>
                <a:solidFill>
                  <a:schemeClr val="accent2"/>
                </a:solidFill>
              </a:rPr>
              <a:t>Victimization surveys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>
                <a:solidFill>
                  <a:schemeClr val="accent2"/>
                </a:solidFill>
              </a:rPr>
              <a:t>Victimization surveys</a:t>
            </a:r>
            <a:endParaRPr lang="de-DE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800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646771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Prevalence Rates per 100,000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217613" y="1844824"/>
          <a:ext cx="8784974" cy="3497403"/>
        </p:xfrm>
        <a:graphic>
          <a:graphicData uri="http://schemas.openxmlformats.org/drawingml/2006/table">
            <a:tbl>
              <a:tblPr firstRow="1" firstCol="1" bandRow="1"/>
              <a:tblGrid>
                <a:gridCol w="3401270"/>
                <a:gridCol w="1345926"/>
                <a:gridCol w="1345926"/>
                <a:gridCol w="1345926"/>
                <a:gridCol w="1345926"/>
              </a:tblGrid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Collective Violence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Homicide Rate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IP assault </a:t>
                      </a:r>
                      <a:r>
                        <a:rPr lang="en-GB" sz="180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against women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Non-fatal violence </a:t>
                      </a:r>
                      <a:r>
                        <a:rPr lang="en-GB" sz="180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against children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0.557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2.72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4210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6585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 smtClean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East&amp;Central</a:t>
                      </a: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Europe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0.698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6.06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1781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1341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Latin America &amp; Caribbean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0.580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21.07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2600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1229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8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Middle East &amp; North Africa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5.801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4.06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3084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8853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Sub-Saharan Africa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4.291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9.62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5134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10336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Income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0.047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2.87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667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1307</a:t>
                      </a:r>
                      <a:endParaRPr lang="en-GB" sz="1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World</a:t>
                      </a:r>
                      <a:endParaRPr lang="en-GB" sz="18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1.381</a:t>
                      </a:r>
                      <a:endParaRPr lang="en-GB" sz="18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5.56</a:t>
                      </a:r>
                      <a:endParaRPr lang="en-GB" sz="18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3601</a:t>
                      </a:r>
                      <a:endParaRPr lang="en-GB" sz="18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5930</a:t>
                      </a:r>
                      <a:endParaRPr lang="en-GB" sz="18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596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95300" y="9144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Calculations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5892" y="2056918"/>
            <a:ext cx="8229600" cy="3810000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"/>
              </a:spcAft>
              <a:buNone/>
            </a:pPr>
            <a:endParaRPr lang="en-GB" sz="2800" dirty="0" smtClean="0">
              <a:solidFill>
                <a:schemeClr val="accent2"/>
              </a:solidFill>
            </a:endParaRP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Total Cost</a:t>
            </a: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= </a:t>
            </a: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Number of Cases × Unit Cost </a:t>
            </a:r>
          </a:p>
        </p:txBody>
      </p:sp>
      <p:sp>
        <p:nvSpPr>
          <p:cNvPr id="6" name="Oval Callout 11"/>
          <p:cNvSpPr/>
          <p:nvPr/>
        </p:nvSpPr>
        <p:spPr>
          <a:xfrm>
            <a:off x="611560" y="5050781"/>
            <a:ext cx="2647950" cy="1162050"/>
          </a:xfrm>
          <a:prstGeom prst="wedgeEllipseCallout">
            <a:avLst>
              <a:gd name="adj1" fmla="val 56646"/>
              <a:gd name="adj2" fmla="val -48276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bg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2D2D8A"/>
                </a:solidFill>
              </a:rPr>
              <a:t>Prevalence</a:t>
            </a:r>
            <a:endParaRPr lang="en-GB" sz="2000" dirty="0">
              <a:solidFill>
                <a:srgbClr val="2D2D8A"/>
              </a:solidFill>
            </a:endParaRPr>
          </a:p>
        </p:txBody>
      </p:sp>
      <p:sp>
        <p:nvSpPr>
          <p:cNvPr id="7" name="Oval Callout 11"/>
          <p:cNvSpPr/>
          <p:nvPr/>
        </p:nvSpPr>
        <p:spPr>
          <a:xfrm>
            <a:off x="5652120" y="5050781"/>
            <a:ext cx="2647950" cy="1162050"/>
          </a:xfrm>
          <a:prstGeom prst="wedgeEllipseCallout">
            <a:avLst>
              <a:gd name="adj1" fmla="val -43582"/>
              <a:gd name="adj2" fmla="val -6075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bg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2D2D8A"/>
                </a:solidFill>
              </a:rPr>
              <a:t>DALY? VSL?</a:t>
            </a:r>
            <a:endParaRPr lang="en-GB" sz="2000" dirty="0">
              <a:solidFill>
                <a:srgbClr val="2D2D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549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4" name="Chart 2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068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7504" y="4191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Value of a Statistical Life (VSL)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268760"/>
            <a:ext cx="8462963" cy="4525963"/>
          </a:xfrm>
        </p:spPr>
        <p:txBody>
          <a:bodyPr/>
          <a:lstStyle/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A life is ‘invaluable’ – price for a life?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particular – statistical life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$10 extra to accept 1:1,000,000 risk - equivalent to  $10,000,000 certain risk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Markets provide implicit information on trade-off between life and health</a:t>
            </a:r>
          </a:p>
          <a:p>
            <a:pPr lvl="1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2"/>
                </a:solidFill>
              </a:rPr>
              <a:t>L</a:t>
            </a:r>
            <a:r>
              <a:rPr lang="en-GB" sz="2000" dirty="0" smtClean="0">
                <a:solidFill>
                  <a:schemeClr val="accent2"/>
                </a:solidFill>
              </a:rPr>
              <a:t>ife insurance</a:t>
            </a:r>
          </a:p>
          <a:p>
            <a:pPr lvl="1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/>
                </a:solidFill>
              </a:rPr>
              <a:t>Labour market</a:t>
            </a:r>
          </a:p>
          <a:p>
            <a:pPr lvl="1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/>
                </a:solidFill>
              </a:rPr>
              <a:t>Compensation payments</a:t>
            </a:r>
          </a:p>
          <a:p>
            <a:pPr lvl="1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/>
                </a:solidFill>
              </a:rPr>
              <a:t>Product liability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Explicit information: willingness to pay (contingent valuation)</a:t>
            </a: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597159" y="1462880"/>
            <a:ext cx="3940175" cy="2590800"/>
          </a:xfrm>
          <a:prstGeom prst="wedgeEllipseCallout">
            <a:avLst>
              <a:gd name="adj1" fmla="val 40099"/>
              <a:gd name="adj2" fmla="val 320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000"/>
              </a:spcAft>
            </a:pPr>
            <a:r>
              <a:rPr lang="en-GB" dirty="0" smtClean="0">
                <a:solidFill>
                  <a:srgbClr val="333399"/>
                </a:solidFill>
              </a:rPr>
              <a:t>VSL: how much is society prepared to spend to avoid death/injury?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5517753" y="4477983"/>
            <a:ext cx="2714228" cy="1702943"/>
          </a:xfrm>
          <a:prstGeom prst="wedgeEllipseCallout">
            <a:avLst>
              <a:gd name="adj1" fmla="val 40099"/>
              <a:gd name="adj2" fmla="val 320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000"/>
              </a:spcAft>
            </a:pPr>
            <a:r>
              <a:rPr lang="en-GB" dirty="0" smtClean="0">
                <a:solidFill>
                  <a:srgbClr val="333399"/>
                </a:solidFill>
              </a:rPr>
              <a:t>VSL: revealed&lt;stated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4615831" y="1849083"/>
            <a:ext cx="3940175" cy="2590800"/>
          </a:xfrm>
          <a:prstGeom prst="wedgeEllipseCallout">
            <a:avLst>
              <a:gd name="adj1" fmla="val 40099"/>
              <a:gd name="adj2" fmla="val 320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000"/>
              </a:spcAft>
            </a:pPr>
            <a:r>
              <a:rPr lang="en-GB" dirty="0" smtClean="0">
                <a:solidFill>
                  <a:srgbClr val="333399"/>
                </a:solidFill>
              </a:rPr>
              <a:t>Should labour market data be used to assess dread risks?</a:t>
            </a:r>
          </a:p>
        </p:txBody>
      </p:sp>
    </p:spTree>
    <p:extLst>
      <p:ext uri="{BB962C8B-B14F-4D97-AF65-F5344CB8AC3E}">
        <p14:creationId xmlns:p14="http://schemas.microsoft.com/office/powerpoint/2010/main" val="3695162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00400" y="6400800"/>
            <a:ext cx="5638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520" y="-8538"/>
            <a:ext cx="8229600" cy="773242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of Violence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764704"/>
          <a:ext cx="8856984" cy="5777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85077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946961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Concept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80246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Measures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257985">
                <a:tc>
                  <a:txBody>
                    <a:bodyPr/>
                    <a:lstStyle/>
                    <a:p>
                      <a:r>
                        <a:rPr lang="en-GB" smtClean="0">
                          <a:solidFill>
                            <a:schemeClr val="accent2"/>
                          </a:solidFill>
                        </a:rPr>
                        <a:t>Collective</a:t>
                      </a:r>
                      <a:r>
                        <a:rPr lang="en-GB" baseline="0" smtClean="0">
                          <a:solidFill>
                            <a:schemeClr val="accent2"/>
                          </a:solidFill>
                        </a:rPr>
                        <a:t>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385077">
                <a:tc>
                  <a:txBody>
                    <a:bodyPr/>
                    <a:lstStyle/>
                    <a:p>
                      <a:r>
                        <a:rPr lang="en-GB" smtClean="0">
                          <a:solidFill>
                            <a:schemeClr val="accent2"/>
                          </a:solidFill>
                        </a:rPr>
                        <a:t>Interpersonal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6168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00400" y="6400800"/>
            <a:ext cx="5638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520" y="-8538"/>
            <a:ext cx="8229600" cy="773242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of Violence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764704"/>
          <a:ext cx="8856984" cy="6019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85077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946961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Concept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Consumption 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Lost productivity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Pain,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suffering, quality of life, inequality, norm changes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80246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Measures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25798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Collective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385077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Interpersonal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015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00400" y="6400800"/>
            <a:ext cx="5638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520" y="-8538"/>
            <a:ext cx="8229600" cy="773242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of Violence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764704"/>
          <a:ext cx="8856984" cy="6019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85077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946961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Concept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Consumption 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Lost productivity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Pain,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suffering, quality of life, inequality, norm changes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80246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Measures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Treatment &amp;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care</a:t>
                      </a:r>
                    </a:p>
                    <a:p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Justice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Income losses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VSL, compensation awards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25798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Collective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385077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Interpersonal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231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00400" y="6400800"/>
            <a:ext cx="5638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520" y="-8538"/>
            <a:ext cx="8229600" cy="773242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of Violence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764704"/>
          <a:ext cx="8856984" cy="6019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85077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946961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Concept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Consumption 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Lost productivity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Pain,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suffering, quality of life, inequality, norm changes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80246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Measures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Treatment &amp;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care</a:t>
                      </a:r>
                    </a:p>
                    <a:p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Justice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Income losses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VSL, compensation awards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25798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Collective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Medical costs, displacement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GDP losses, increased </a:t>
                      </a:r>
                      <a:r>
                        <a:rPr lang="en-GB" dirty="0" err="1" smtClean="0">
                          <a:solidFill>
                            <a:schemeClr val="accent2"/>
                          </a:solidFill>
                        </a:rPr>
                        <a:t>milex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VSL, values for injury &amp; disability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385077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Interpersonal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209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00400" y="6400800"/>
            <a:ext cx="5638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520" y="-8538"/>
            <a:ext cx="8229600" cy="773242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of Violence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764704"/>
          <a:ext cx="8856984" cy="6019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85077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Indirect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Intangible</a:t>
                      </a:r>
                    </a:p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946961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Concept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Consumption 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Lost productivity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Pain,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suffering, quality of life, inequality, norm changes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80246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Measures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Treatment &amp;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care</a:t>
                      </a:r>
                    </a:p>
                    <a:p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Justice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Income losses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VSL, compensation awards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257985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Collective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Medical costs, displacement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GDP losses, increased </a:t>
                      </a:r>
                      <a:r>
                        <a:rPr lang="en-GB" dirty="0" err="1" smtClean="0">
                          <a:solidFill>
                            <a:schemeClr val="accent2"/>
                          </a:solidFill>
                        </a:rPr>
                        <a:t>milex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VSL, values for injury &amp; disability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385077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Interpersonal violence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Medical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costs, criminal justice costs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Income losses, reduced productive activity, increased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security </a:t>
                      </a:r>
                      <a:r>
                        <a:rPr lang="en-GB" baseline="0" dirty="0" err="1" smtClean="0">
                          <a:solidFill>
                            <a:schemeClr val="accent2"/>
                          </a:solidFill>
                        </a:rPr>
                        <a:t>exp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VSL, values for injury &amp; disability</a:t>
                      </a:r>
                    </a:p>
                    <a:p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007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33400" y="5715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Calculations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80468"/>
            <a:ext cx="8229600" cy="3810000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"/>
              </a:spcAft>
              <a:buNone/>
            </a:pPr>
            <a:endParaRPr lang="en-GB" sz="2800" dirty="0" smtClean="0">
              <a:solidFill>
                <a:schemeClr val="accent2"/>
              </a:solidFill>
            </a:endParaRP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Total Cost</a:t>
            </a: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= </a:t>
            </a:r>
          </a:p>
          <a:p>
            <a:pPr marL="0" indent="0" algn="ctr">
              <a:lnSpc>
                <a:spcPct val="150000"/>
              </a:lnSpc>
              <a:spcAft>
                <a:spcPts val="60"/>
              </a:spcAft>
              <a:buNone/>
            </a:pPr>
            <a:r>
              <a:rPr lang="en-GB" sz="2800" dirty="0" smtClean="0">
                <a:solidFill>
                  <a:schemeClr val="accent2"/>
                </a:solidFill>
              </a:rPr>
              <a:t>Number of Cases × Unit Cost </a:t>
            </a:r>
          </a:p>
        </p:txBody>
      </p:sp>
      <p:sp>
        <p:nvSpPr>
          <p:cNvPr id="12" name="Oval Callout 11"/>
          <p:cNvSpPr/>
          <p:nvPr/>
        </p:nvSpPr>
        <p:spPr>
          <a:xfrm>
            <a:off x="58737" y="4417303"/>
            <a:ext cx="3581400" cy="1752600"/>
          </a:xfrm>
          <a:prstGeom prst="wedgeEllipseCallout">
            <a:avLst>
              <a:gd name="adj1" fmla="val 40616"/>
              <a:gd name="adj2" fmla="val -6824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000"/>
              </a:spcAft>
            </a:pPr>
            <a:r>
              <a:rPr lang="en-GB" dirty="0" smtClean="0">
                <a:solidFill>
                  <a:srgbClr val="333399"/>
                </a:solidFill>
              </a:rPr>
              <a:t>Prevalence? Officially reported (WHO, UNODC) and survey evidence (DHS, MICS)</a:t>
            </a:r>
          </a:p>
        </p:txBody>
      </p:sp>
      <p:sp>
        <p:nvSpPr>
          <p:cNvPr id="15" name="Oval Callout 14"/>
          <p:cNvSpPr/>
          <p:nvPr/>
        </p:nvSpPr>
        <p:spPr>
          <a:xfrm>
            <a:off x="4745037" y="4405705"/>
            <a:ext cx="4056063" cy="2133600"/>
          </a:xfrm>
          <a:prstGeom prst="wedgeEllipseCallout">
            <a:avLst>
              <a:gd name="adj1" fmla="val -15051"/>
              <a:gd name="adj2" fmla="val -5833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000"/>
              </a:spcAft>
            </a:pPr>
            <a:r>
              <a:rPr lang="en-GB" dirty="0" smtClean="0">
                <a:solidFill>
                  <a:srgbClr val="333399"/>
                </a:solidFill>
              </a:rPr>
              <a:t>intangible costs dominate VSL: US $8.4 mil. </a:t>
            </a:r>
            <a:r>
              <a:rPr lang="en-GB" dirty="0">
                <a:solidFill>
                  <a:srgbClr val="333399"/>
                </a:solidFill>
              </a:rPr>
              <a:t>h</a:t>
            </a:r>
            <a:r>
              <a:rPr lang="en-GB" dirty="0" smtClean="0">
                <a:solidFill>
                  <a:srgbClr val="333399"/>
                </a:solidFill>
              </a:rPr>
              <a:t>omicide; $200,000 rape; $95,000 aggravated assault; scale cost by country GDP</a:t>
            </a:r>
            <a:endParaRPr lang="en-GB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622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25424" y="483791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Calculations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503662" y="2472531"/>
            <a:ext cx="4040188" cy="3951288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"/>
              </a:spcAft>
            </a:pPr>
            <a:r>
              <a:rPr lang="en-GB" dirty="0" smtClean="0">
                <a:solidFill>
                  <a:schemeClr val="accent2"/>
                </a:solidFill>
              </a:rPr>
              <a:t>Human costs: war deaths/wounded</a:t>
            </a:r>
          </a:p>
          <a:p>
            <a:pPr>
              <a:lnSpc>
                <a:spcPct val="150000"/>
              </a:lnSpc>
              <a:spcAft>
                <a:spcPts val="60"/>
              </a:spcAft>
            </a:pPr>
            <a:r>
              <a:rPr lang="en-GB" dirty="0" smtClean="0">
                <a:solidFill>
                  <a:schemeClr val="accent2"/>
                </a:solidFill>
              </a:rPr>
              <a:t>Economic costs: reduction in GDP &amp; externalities</a:t>
            </a:r>
          </a:p>
          <a:p>
            <a:pPr>
              <a:lnSpc>
                <a:spcPct val="150000"/>
              </a:lnSpc>
              <a:spcAft>
                <a:spcPts val="60"/>
              </a:spcAft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60"/>
              </a:spcAft>
              <a:buNone/>
            </a:pP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573587" y="1434365"/>
            <a:ext cx="4041775" cy="639762"/>
          </a:xfrm>
        </p:spPr>
        <p:txBody>
          <a:bodyPr/>
          <a:lstStyle/>
          <a:p>
            <a:r>
              <a:rPr lang="en-GB" dirty="0" smtClean="0">
                <a:solidFill>
                  <a:schemeClr val="accent2"/>
                </a:solidFill>
              </a:rPr>
              <a:t>Crime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573587" y="2472531"/>
            <a:ext cx="4041775" cy="359330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accent2"/>
                </a:solidFill>
              </a:rPr>
              <a:t>Human costs: </a:t>
            </a:r>
            <a:r>
              <a:rPr lang="en-GB" dirty="0" err="1" smtClean="0">
                <a:solidFill>
                  <a:schemeClr val="accent2"/>
                </a:solidFill>
              </a:rPr>
              <a:t>pain&amp;suffering</a:t>
            </a:r>
            <a:r>
              <a:rPr lang="en-GB" dirty="0" smtClean="0">
                <a:solidFill>
                  <a:schemeClr val="accent2"/>
                </a:solidFill>
              </a:rPr>
              <a:t>, </a:t>
            </a:r>
            <a:r>
              <a:rPr lang="en-GB" dirty="0" err="1" smtClean="0">
                <a:solidFill>
                  <a:schemeClr val="accent2"/>
                </a:solidFill>
              </a:rPr>
              <a:t>homicide&amp;assault</a:t>
            </a:r>
            <a:endParaRPr lang="en-GB" dirty="0" smtClean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accent2"/>
                </a:solidFill>
              </a:rPr>
              <a:t>Tangible costs (</a:t>
            </a:r>
            <a:r>
              <a:rPr lang="en-GB" dirty="0" err="1" smtClean="0">
                <a:solidFill>
                  <a:schemeClr val="accent2"/>
                </a:solidFill>
              </a:rPr>
              <a:t>medical&amp;justice</a:t>
            </a:r>
            <a:r>
              <a:rPr lang="en-GB" dirty="0" smtClean="0">
                <a:solidFill>
                  <a:schemeClr val="accent2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accent2"/>
                </a:solidFill>
              </a:rPr>
              <a:t>little on economic externalities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544551" y="1900442"/>
            <a:ext cx="4040188" cy="639762"/>
          </a:xfrm>
        </p:spPr>
        <p:txBody>
          <a:bodyPr/>
          <a:lstStyle/>
          <a:p>
            <a:endParaRPr lang="en-GB" dirty="0" smtClean="0">
              <a:solidFill>
                <a:schemeClr val="accent2"/>
              </a:solidFill>
            </a:endParaRPr>
          </a:p>
          <a:p>
            <a:endParaRPr lang="en-GB" dirty="0">
              <a:solidFill>
                <a:schemeClr val="accent2"/>
              </a:solidFill>
            </a:endParaRPr>
          </a:p>
          <a:p>
            <a:endParaRPr lang="en-GB" dirty="0" smtClean="0">
              <a:solidFill>
                <a:schemeClr val="accent2"/>
              </a:solidFill>
            </a:endParaRPr>
          </a:p>
          <a:p>
            <a:endParaRPr lang="en-GB" dirty="0">
              <a:solidFill>
                <a:schemeClr val="accent2"/>
              </a:solidFill>
            </a:endParaRPr>
          </a:p>
          <a:p>
            <a:r>
              <a:rPr lang="en-GB" dirty="0" smtClean="0">
                <a:solidFill>
                  <a:schemeClr val="accent2"/>
                </a:solidFill>
              </a:rPr>
              <a:t>(Civil) War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153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Global Cost of Violence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572417"/>
          <a:ext cx="8229600" cy="4736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6283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00400" y="6400800"/>
            <a:ext cx="5638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 smtClean="0">
                <a:solidFill>
                  <a:srgbClr val="333399"/>
                </a:solidFill>
              </a:rPr>
              <a:t>Centre for the Study of African Economies</a:t>
            </a:r>
            <a:endParaRPr lang="en-GB" sz="1000" b="1" dirty="0">
              <a:solidFill>
                <a:srgbClr val="333399"/>
              </a:solidFill>
            </a:endParaRP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090" y="8763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How Costly is Violence? – Some Answers</a:t>
            </a:r>
            <a:br>
              <a:rPr lang="en-GB" sz="2800" b="1" dirty="0" smtClean="0">
                <a:solidFill>
                  <a:schemeClr val="accent2"/>
                </a:solidFill>
              </a:rPr>
            </a:b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733800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b="1" dirty="0" smtClean="0">
                <a:solidFill>
                  <a:schemeClr val="accent2"/>
                </a:solidFill>
              </a:rPr>
              <a:t>Which societies have high costs of violence?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	Low income countries</a:t>
            </a: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  <a:p>
            <a:pPr>
              <a:spcAft>
                <a:spcPts val="500"/>
              </a:spcAft>
            </a:pPr>
            <a:r>
              <a:rPr lang="en-GB" sz="2400" b="1" dirty="0" smtClean="0">
                <a:solidFill>
                  <a:schemeClr val="accent2"/>
                </a:solidFill>
              </a:rPr>
              <a:t>Which type of violence is most costly?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	Interpersonal violence</a:t>
            </a:r>
          </a:p>
          <a:p>
            <a:pPr>
              <a:spcAft>
                <a:spcPts val="500"/>
              </a:spcAft>
            </a:pPr>
            <a:endParaRPr lang="en-GB" sz="2400" dirty="0" smtClean="0">
              <a:solidFill>
                <a:schemeClr val="accent2"/>
              </a:solidFill>
            </a:endParaRPr>
          </a:p>
          <a:p>
            <a:pPr>
              <a:spcAft>
                <a:spcPts val="500"/>
              </a:spcAft>
            </a:pPr>
            <a:r>
              <a:rPr lang="en-GB" sz="2400" b="1" dirty="0" smtClean="0">
                <a:solidFill>
                  <a:schemeClr val="accent2"/>
                </a:solidFill>
              </a:rPr>
              <a:t>Who is most affected by violence?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b="1" dirty="0">
                <a:solidFill>
                  <a:schemeClr val="accent2"/>
                </a:solidFill>
              </a:rPr>
              <a:t>	</a:t>
            </a:r>
            <a:r>
              <a:rPr lang="en-GB" sz="2400" dirty="0" smtClean="0">
                <a:solidFill>
                  <a:schemeClr val="accent2"/>
                </a:solidFill>
              </a:rPr>
              <a:t>Women and children</a:t>
            </a: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32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60960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Further Reading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1" y="1874837"/>
            <a:ext cx="8767762" cy="4525963"/>
          </a:xfrm>
        </p:spPr>
        <p:txBody>
          <a:bodyPr/>
          <a:lstStyle/>
          <a:p>
            <a:pPr marL="0" indent="0">
              <a:spcAft>
                <a:spcPts val="500"/>
              </a:spcAft>
              <a:buNone/>
            </a:pPr>
            <a:r>
              <a:rPr lang="en-GB" sz="2000" dirty="0" err="1" smtClean="0">
                <a:solidFill>
                  <a:schemeClr val="accent2"/>
                </a:solidFill>
              </a:rPr>
              <a:t>Hoeffler</a:t>
            </a:r>
            <a:r>
              <a:rPr lang="en-GB" sz="2000" dirty="0" smtClean="0">
                <a:solidFill>
                  <a:schemeClr val="accent2"/>
                </a:solidFill>
              </a:rPr>
              <a:t>, </a:t>
            </a:r>
            <a:r>
              <a:rPr lang="en-GB" sz="2000" dirty="0" err="1" smtClean="0">
                <a:solidFill>
                  <a:schemeClr val="accent2"/>
                </a:solidFill>
              </a:rPr>
              <a:t>Anke</a:t>
            </a:r>
            <a:r>
              <a:rPr lang="en-GB" sz="2000" dirty="0" smtClean="0">
                <a:solidFill>
                  <a:schemeClr val="accent2"/>
                </a:solidFill>
              </a:rPr>
              <a:t>. 2018. Security </a:t>
            </a:r>
            <a:r>
              <a:rPr lang="en-GB" sz="2000" dirty="0">
                <a:solidFill>
                  <a:schemeClr val="accent2"/>
                </a:solidFill>
              </a:rPr>
              <a:t>and development: Shifting the focus to interpersonal </a:t>
            </a:r>
            <a:r>
              <a:rPr lang="en-GB" sz="2000" dirty="0" smtClean="0">
                <a:solidFill>
                  <a:schemeClr val="accent2"/>
                </a:solidFill>
              </a:rPr>
              <a:t>violence. </a:t>
            </a:r>
            <a:r>
              <a:rPr lang="en-GB" sz="2000" i="1" dirty="0" smtClean="0">
                <a:solidFill>
                  <a:schemeClr val="accent2"/>
                </a:solidFill>
              </a:rPr>
              <a:t>The Economics of Peace and Security Journal </a:t>
            </a:r>
            <a:r>
              <a:rPr lang="en-GB" sz="2000" dirty="0" smtClean="0">
                <a:solidFill>
                  <a:schemeClr val="accent2"/>
                </a:solidFill>
              </a:rPr>
              <a:t>13:12-22.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000" dirty="0" err="1" smtClean="0">
                <a:solidFill>
                  <a:schemeClr val="accent2"/>
                </a:solidFill>
              </a:rPr>
              <a:t>Hoeffler</a:t>
            </a:r>
            <a:r>
              <a:rPr lang="en-GB" sz="2000" dirty="0" smtClean="0">
                <a:solidFill>
                  <a:schemeClr val="accent2"/>
                </a:solidFill>
              </a:rPr>
              <a:t>, </a:t>
            </a:r>
            <a:r>
              <a:rPr lang="en-GB" sz="2000" dirty="0" err="1" smtClean="0">
                <a:solidFill>
                  <a:schemeClr val="accent2"/>
                </a:solidFill>
              </a:rPr>
              <a:t>Anke</a:t>
            </a:r>
            <a:r>
              <a:rPr lang="en-GB" sz="2000" dirty="0" smtClean="0">
                <a:solidFill>
                  <a:schemeClr val="accent2"/>
                </a:solidFill>
              </a:rPr>
              <a:t>. 2017. Violence </a:t>
            </a:r>
            <a:r>
              <a:rPr lang="en-GB" sz="2000" dirty="0">
                <a:solidFill>
                  <a:schemeClr val="accent2"/>
                </a:solidFill>
              </a:rPr>
              <a:t>against Children: A Critical Issue for Development. </a:t>
            </a:r>
            <a:r>
              <a:rPr lang="en-GB" sz="2000" i="1" dirty="0" smtClean="0">
                <a:solidFill>
                  <a:schemeClr val="accent2"/>
                </a:solidFill>
              </a:rPr>
              <a:t>European </a:t>
            </a:r>
            <a:r>
              <a:rPr lang="en-GB" sz="2000" i="1" dirty="0">
                <a:solidFill>
                  <a:schemeClr val="accent2"/>
                </a:solidFill>
              </a:rPr>
              <a:t>Journal of Development Research </a:t>
            </a:r>
            <a:r>
              <a:rPr lang="en-GB" sz="2000" dirty="0">
                <a:solidFill>
                  <a:schemeClr val="accent2"/>
                </a:solidFill>
              </a:rPr>
              <a:t>29:945-963. 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000" dirty="0" err="1" smtClean="0">
                <a:solidFill>
                  <a:schemeClr val="accent2"/>
                </a:solidFill>
              </a:rPr>
              <a:t>Hoeffler</a:t>
            </a:r>
            <a:r>
              <a:rPr lang="en-GB" sz="2000" dirty="0" smtClean="0">
                <a:solidFill>
                  <a:schemeClr val="accent2"/>
                </a:solidFill>
              </a:rPr>
              <a:t>, </a:t>
            </a:r>
            <a:r>
              <a:rPr lang="en-GB" sz="2000" dirty="0" err="1" smtClean="0">
                <a:solidFill>
                  <a:schemeClr val="accent2"/>
                </a:solidFill>
              </a:rPr>
              <a:t>Anke</a:t>
            </a:r>
            <a:r>
              <a:rPr lang="en-GB" sz="2000" dirty="0" smtClean="0">
                <a:solidFill>
                  <a:schemeClr val="accent2"/>
                </a:solidFill>
              </a:rPr>
              <a:t>. 2017. What </a:t>
            </a:r>
            <a:r>
              <a:rPr lang="en-GB" sz="2000" dirty="0">
                <a:solidFill>
                  <a:schemeClr val="accent2"/>
                </a:solidFill>
              </a:rPr>
              <a:t>are the Costs of Violence</a:t>
            </a:r>
            <a:r>
              <a:rPr lang="en-GB" sz="2000" i="1" dirty="0">
                <a:solidFill>
                  <a:schemeClr val="accent2"/>
                </a:solidFill>
              </a:rPr>
              <a:t>? </a:t>
            </a:r>
            <a:r>
              <a:rPr lang="en-GB" sz="2000" i="1" dirty="0" smtClean="0">
                <a:solidFill>
                  <a:schemeClr val="accent2"/>
                </a:solidFill>
              </a:rPr>
              <a:t>Politics</a:t>
            </a:r>
            <a:r>
              <a:rPr lang="en-GB" sz="2000" i="1" dirty="0">
                <a:solidFill>
                  <a:schemeClr val="accent2"/>
                </a:solidFill>
              </a:rPr>
              <a:t>, Philosophy &amp; Economics</a:t>
            </a:r>
            <a:r>
              <a:rPr lang="en-GB" sz="2000" dirty="0">
                <a:solidFill>
                  <a:schemeClr val="accent2"/>
                </a:solidFill>
              </a:rPr>
              <a:t> 16(4): 422 - 445.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000" dirty="0" err="1" smtClean="0">
                <a:solidFill>
                  <a:schemeClr val="accent2"/>
                </a:solidFill>
              </a:rPr>
              <a:t>Fearon</a:t>
            </a:r>
            <a:r>
              <a:rPr lang="en-GB" sz="2000" dirty="0" smtClean="0">
                <a:solidFill>
                  <a:schemeClr val="accent2"/>
                </a:solidFill>
              </a:rPr>
              <a:t>, James and </a:t>
            </a:r>
            <a:r>
              <a:rPr lang="en-GB" sz="2000" dirty="0" err="1" smtClean="0">
                <a:solidFill>
                  <a:schemeClr val="accent2"/>
                </a:solidFill>
              </a:rPr>
              <a:t>Anke</a:t>
            </a:r>
            <a:r>
              <a:rPr lang="en-GB" sz="2000" dirty="0" smtClean="0">
                <a:solidFill>
                  <a:schemeClr val="accent2"/>
                </a:solidFill>
              </a:rPr>
              <a:t> </a:t>
            </a:r>
            <a:r>
              <a:rPr lang="en-GB" sz="2000" dirty="0" err="1" smtClean="0">
                <a:solidFill>
                  <a:schemeClr val="accent2"/>
                </a:solidFill>
              </a:rPr>
              <a:t>Hoeffler</a:t>
            </a:r>
            <a:r>
              <a:rPr lang="en-GB" sz="2000" dirty="0" smtClean="0">
                <a:solidFill>
                  <a:schemeClr val="accent2"/>
                </a:solidFill>
              </a:rPr>
              <a:t>. 2014. </a:t>
            </a:r>
            <a:r>
              <a:rPr lang="en-GB" sz="2000" dirty="0">
                <a:solidFill>
                  <a:schemeClr val="accent2"/>
                </a:solidFill>
              </a:rPr>
              <a:t>Benefits and Costs of the Conflict </a:t>
            </a:r>
            <a:r>
              <a:rPr lang="en-GB" sz="2000" dirty="0" smtClean="0">
                <a:solidFill>
                  <a:schemeClr val="accent2"/>
                </a:solidFill>
              </a:rPr>
              <a:t>and Violence </a:t>
            </a:r>
            <a:r>
              <a:rPr lang="en-GB" sz="2000" dirty="0">
                <a:solidFill>
                  <a:schemeClr val="accent2"/>
                </a:solidFill>
              </a:rPr>
              <a:t>Targets for the </a:t>
            </a:r>
            <a:r>
              <a:rPr lang="en-GB" sz="2000" dirty="0" smtClean="0">
                <a:solidFill>
                  <a:schemeClr val="accent2"/>
                </a:solidFill>
              </a:rPr>
              <a:t>Post-2015 Development Agenda, Post-2015 Consensus, mimeo. http</a:t>
            </a:r>
            <a:r>
              <a:rPr lang="en-GB" sz="2000" dirty="0">
                <a:solidFill>
                  <a:schemeClr val="accent2"/>
                </a:solidFill>
              </a:rPr>
              <a:t>://www.copenhagenconsensus.com/sites/default/files/conflict_assessment_-_hoeffler_and_fearon_0.pdf</a:t>
            </a:r>
            <a:endParaRPr lang="en-GB" sz="20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340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tertitel 6"/>
          <p:cNvSpPr txBox="1">
            <a:spLocks/>
          </p:cNvSpPr>
          <p:nvPr/>
        </p:nvSpPr>
        <p:spPr>
          <a:xfrm>
            <a:off x="323850" y="3717032"/>
            <a:ext cx="6264374" cy="30963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 sz="2000" b="1" u="none" baseline="0">
                <a:uFill>
                  <a:solidFill>
                    <a:schemeClr val="accent1"/>
                  </a:solidFill>
                </a:uFill>
              </a:defRPr>
            </a:lvl1pPr>
            <a:lvl2pPr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lnSpc>
                <a:spcPct val="110000"/>
              </a:lnSpc>
              <a:spcBef>
                <a:spcPts val="0"/>
              </a:spcBef>
              <a:buFont typeface="+mj-lt"/>
              <a:buNone/>
              <a:defRPr sz="1600" u="sng" baseline="0">
                <a:solidFill>
                  <a:schemeClr val="tx1">
                    <a:tint val="75000"/>
                  </a:schemeClr>
                </a:solidFill>
                <a:uFill>
                  <a:solidFill>
                    <a:schemeClr val="accent1"/>
                  </a:solidFill>
                </a:uFill>
              </a:defRPr>
            </a:lvl5pPr>
            <a:lvl6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600" baseline="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Anke Hoeffler</a:t>
            </a:r>
          </a:p>
          <a:p>
            <a:r>
              <a:rPr lang="de-DE" b="0" dirty="0" err="1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Chair</a:t>
            </a:r>
            <a:r>
              <a:rPr lang="de-DE" b="0" dirty="0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 in Development </a:t>
            </a:r>
            <a:r>
              <a:rPr lang="de-DE" b="0" dirty="0" err="1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Policy</a:t>
            </a:r>
            <a:endParaRPr lang="de-DE" b="0" dirty="0" smtClean="0">
              <a:solidFill>
                <a:prstClr val="black"/>
              </a:solidFill>
              <a:uFill>
                <a:solidFill>
                  <a:srgbClr val="009AD1"/>
                </a:solidFill>
              </a:uFill>
            </a:endParaRPr>
          </a:p>
          <a:p>
            <a:r>
              <a:rPr lang="en-GB" b="0" dirty="0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Department of Politics and Public Administration</a:t>
            </a:r>
            <a:endParaRPr lang="de-DE" b="0" dirty="0">
              <a:solidFill>
                <a:prstClr val="black"/>
              </a:solidFill>
              <a:uFill>
                <a:solidFill>
                  <a:srgbClr val="009AD1"/>
                </a:solidFill>
              </a:uFill>
            </a:endParaRPr>
          </a:p>
          <a:p>
            <a:endParaRPr lang="de-DE" b="0" dirty="0">
              <a:solidFill>
                <a:prstClr val="black"/>
              </a:solidFill>
              <a:uFill>
                <a:solidFill>
                  <a:srgbClr val="009AD1"/>
                </a:solidFill>
              </a:uFill>
            </a:endParaRPr>
          </a:p>
          <a:p>
            <a:r>
              <a:rPr lang="de-DE" b="0" dirty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Tel.: +49 (0) 75 </a:t>
            </a:r>
            <a:r>
              <a:rPr lang="de-DE" b="0" dirty="0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31 88 4801</a:t>
            </a:r>
            <a:endParaRPr lang="de-DE" b="0" dirty="0">
              <a:solidFill>
                <a:prstClr val="black"/>
              </a:solidFill>
              <a:uFill>
                <a:solidFill>
                  <a:srgbClr val="009AD1"/>
                </a:solidFill>
              </a:uFill>
            </a:endParaRPr>
          </a:p>
          <a:p>
            <a:r>
              <a:rPr lang="de-DE" b="0" dirty="0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  <a:hlinkClick r:id="rId2"/>
              </a:rPr>
              <a:t>anke.hoeffler@uni-konstanz.de</a:t>
            </a:r>
            <a:endParaRPr lang="de-DE" b="0" dirty="0" smtClean="0">
              <a:solidFill>
                <a:prstClr val="black"/>
              </a:solidFill>
              <a:uFill>
                <a:solidFill>
                  <a:srgbClr val="009AD1"/>
                </a:solidFill>
              </a:uFill>
            </a:endParaRPr>
          </a:p>
          <a:p>
            <a:r>
              <a:rPr lang="en-GB" b="0" dirty="0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	@</a:t>
            </a:r>
            <a:r>
              <a:rPr lang="en-GB" b="0" dirty="0" err="1" smtClean="0">
                <a:solidFill>
                  <a:prstClr val="black"/>
                </a:solidFill>
                <a:uFill>
                  <a:solidFill>
                    <a:srgbClr val="009AD1"/>
                  </a:solidFill>
                </a:uFill>
              </a:rPr>
              <a:t>ankehoeffler</a:t>
            </a:r>
            <a:endParaRPr lang="de-DE" b="0" dirty="0">
              <a:solidFill>
                <a:prstClr val="black"/>
              </a:solidFill>
              <a:uFill>
                <a:solidFill>
                  <a:srgbClr val="009AD1"/>
                </a:solidFill>
              </a:uFill>
            </a:endParaRPr>
          </a:p>
        </p:txBody>
      </p:sp>
      <p:sp>
        <p:nvSpPr>
          <p:cNvPr id="10" name="Rechteck 9"/>
          <p:cNvSpPr>
            <a:spLocks/>
          </p:cNvSpPr>
          <p:nvPr/>
        </p:nvSpPr>
        <p:spPr>
          <a:xfrm>
            <a:off x="299833" y="2540434"/>
            <a:ext cx="1645250" cy="5749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18000" rIns="36000" bIns="18000" rtlCol="0" anchor="ctr">
            <a:spAutoFit/>
          </a:bodyPr>
          <a:lstStyle/>
          <a:p>
            <a:r>
              <a:rPr lang="de-DE" sz="3500" b="1" dirty="0" err="1" smtClean="0">
                <a:solidFill>
                  <a:prstClr val="black"/>
                </a:solidFill>
              </a:rPr>
              <a:t>dankie</a:t>
            </a:r>
            <a:r>
              <a:rPr lang="de-DE" sz="3500" b="1" dirty="0" smtClean="0">
                <a:solidFill>
                  <a:prstClr val="black"/>
                </a:solidFill>
              </a:rPr>
              <a:t>!</a:t>
            </a:r>
          </a:p>
        </p:txBody>
      </p:sp>
      <p:sp>
        <p:nvSpPr>
          <p:cNvPr id="11" name="Rechteck 10"/>
          <p:cNvSpPr>
            <a:spLocks/>
          </p:cNvSpPr>
          <p:nvPr/>
        </p:nvSpPr>
        <p:spPr>
          <a:xfrm>
            <a:off x="299834" y="1970908"/>
            <a:ext cx="1021681" cy="574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18000" rIns="36000" bIns="1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3500" b="1" dirty="0" err="1" smtClean="0">
                <a:solidFill>
                  <a:prstClr val="black"/>
                </a:solidFill>
              </a:rPr>
              <a:t>Baie</a:t>
            </a:r>
            <a:endParaRPr lang="de-DE" sz="3500" b="1" dirty="0">
              <a:solidFill>
                <a:prstClr val="black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733256"/>
            <a:ext cx="632685" cy="42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0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646771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Terrorism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Definition?</a:t>
            </a:r>
          </a:p>
          <a:p>
            <a:pPr>
              <a:spcAft>
                <a:spcPts val="500"/>
              </a:spcAft>
            </a:pPr>
            <a:r>
              <a:rPr lang="en-GB" sz="2400" dirty="0">
                <a:solidFill>
                  <a:schemeClr val="accent2"/>
                </a:solidFill>
              </a:rPr>
              <a:t>Global Terrorism Database (2013, 7) —“the threatened or actual use of illegal force and violence by a non-state actor to attain a political, economic, religious, or social goal through fear, coercion or intimidation</a:t>
            </a:r>
            <a:r>
              <a:rPr lang="en-GB" sz="2400" dirty="0" smtClean="0">
                <a:solidFill>
                  <a:schemeClr val="accent2"/>
                </a:solidFill>
              </a:rPr>
              <a:t>.“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Defined by actor?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Defined by strategy?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Exclude state terrorism?</a:t>
            </a:r>
          </a:p>
          <a:p>
            <a:pPr>
              <a:spcAft>
                <a:spcPts val="500"/>
              </a:spcAft>
            </a:pPr>
            <a:r>
              <a:rPr lang="en-GB" sz="2400" dirty="0">
                <a:solidFill>
                  <a:schemeClr val="accent2"/>
                </a:solidFill>
              </a:rPr>
              <a:t>Violence against civilians?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Exclude terrorism against police/armed forces?</a:t>
            </a: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372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7" y="0"/>
            <a:ext cx="9147777" cy="7068737"/>
          </a:xfrm>
        </p:spPr>
      </p:pic>
    </p:spTree>
    <p:extLst>
      <p:ext uri="{BB962C8B-B14F-4D97-AF65-F5344CB8AC3E}">
        <p14:creationId xmlns:p14="http://schemas.microsoft.com/office/powerpoint/2010/main" val="2515766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1221075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Violence: Global Prevalence Rates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364075"/>
            <a:ext cx="8229600" cy="4525963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1 </a:t>
            </a:r>
            <a:r>
              <a:rPr lang="en-GB" sz="2400" dirty="0">
                <a:solidFill>
                  <a:schemeClr val="accent2"/>
                </a:solidFill>
              </a:rPr>
              <a:t>in 100,000 people die in civil conflicts (only direct violence, not as a result of hunger </a:t>
            </a:r>
            <a:r>
              <a:rPr lang="en-GB" sz="2400" dirty="0" err="1" smtClean="0">
                <a:solidFill>
                  <a:schemeClr val="accent2"/>
                </a:solidFill>
              </a:rPr>
              <a:t>etc</a:t>
            </a:r>
            <a:r>
              <a:rPr lang="en-GB" sz="2400" dirty="0" smtClean="0">
                <a:solidFill>
                  <a:schemeClr val="accent2"/>
                </a:solidFill>
              </a:rPr>
              <a:t>)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6 </a:t>
            </a:r>
            <a:r>
              <a:rPr lang="en-GB" sz="2400" dirty="0">
                <a:solidFill>
                  <a:schemeClr val="accent2"/>
                </a:solidFill>
              </a:rPr>
              <a:t>in 100,000 people are victims of </a:t>
            </a:r>
            <a:r>
              <a:rPr lang="en-GB" sz="2400" dirty="0" smtClean="0">
                <a:solidFill>
                  <a:schemeClr val="accent2"/>
                </a:solidFill>
              </a:rPr>
              <a:t>homicides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5,200 in 100,000 people are victims of serious assault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6,000 children in </a:t>
            </a:r>
            <a:r>
              <a:rPr lang="en-GB" sz="2400" dirty="0">
                <a:solidFill>
                  <a:schemeClr val="accent2"/>
                </a:solidFill>
              </a:rPr>
              <a:t>100,000 </a:t>
            </a:r>
            <a:r>
              <a:rPr lang="en-GB" sz="2400" dirty="0" smtClean="0">
                <a:solidFill>
                  <a:schemeClr val="accent2"/>
                </a:solidFill>
              </a:rPr>
              <a:t>people are </a:t>
            </a:r>
            <a:r>
              <a:rPr lang="en-GB" sz="2400" dirty="0">
                <a:solidFill>
                  <a:schemeClr val="accent2"/>
                </a:solidFill>
              </a:rPr>
              <a:t>subjected to severe physical </a:t>
            </a:r>
            <a:r>
              <a:rPr lang="en-GB" sz="2400" dirty="0" smtClean="0">
                <a:solidFill>
                  <a:schemeClr val="accent2"/>
                </a:solidFill>
              </a:rPr>
              <a:t>punishment</a:t>
            </a:r>
          </a:p>
          <a:p>
            <a:pPr>
              <a:spcAft>
                <a:spcPts val="500"/>
              </a:spcAft>
            </a:pPr>
            <a:r>
              <a:rPr lang="en-GB" sz="2400" dirty="0" smtClean="0">
                <a:solidFill>
                  <a:schemeClr val="accent2"/>
                </a:solidFill>
              </a:rPr>
              <a:t>3,600 women in </a:t>
            </a:r>
            <a:r>
              <a:rPr lang="en-GB" sz="2400" dirty="0">
                <a:solidFill>
                  <a:schemeClr val="accent2"/>
                </a:solidFill>
              </a:rPr>
              <a:t>100,000 </a:t>
            </a:r>
            <a:r>
              <a:rPr lang="en-GB" sz="2400" dirty="0" smtClean="0">
                <a:solidFill>
                  <a:schemeClr val="accent2"/>
                </a:solidFill>
              </a:rPr>
              <a:t>are </a:t>
            </a:r>
            <a:r>
              <a:rPr lang="en-GB" sz="2400" dirty="0">
                <a:solidFill>
                  <a:schemeClr val="accent2"/>
                </a:solidFill>
              </a:rPr>
              <a:t>assaulted by their intimate partner </a:t>
            </a:r>
          </a:p>
          <a:p>
            <a:pPr marL="0" indent="0">
              <a:spcAft>
                <a:spcPts val="500"/>
              </a:spcAft>
              <a:buNone/>
            </a:pPr>
            <a:endParaRPr lang="en-GB" sz="2400" dirty="0" smtClean="0">
              <a:solidFill>
                <a:schemeClr val="accent2"/>
              </a:solidFill>
            </a:endParaRPr>
          </a:p>
        </p:txBody>
      </p:sp>
      <p:sp>
        <p:nvSpPr>
          <p:cNvPr id="3" name="Gewitterblitz 2"/>
          <p:cNvSpPr/>
          <p:nvPr/>
        </p:nvSpPr>
        <p:spPr>
          <a:xfrm>
            <a:off x="1115616" y="609600"/>
            <a:ext cx="7342584" cy="5843736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approximations</a:t>
            </a:r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12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100" name="Line 7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GB" sz="3200" b="1" dirty="0" smtClean="0">
                <a:solidFill>
                  <a:srgbClr val="003399"/>
                </a:solidFill>
              </a:rPr>
              <a:t>Reducing Collective Violence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endParaRPr lang="en-US" sz="2400" b="1" dirty="0">
              <a:solidFill>
                <a:srgbClr val="003399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33052"/>
            <a:ext cx="8229600" cy="4525963"/>
          </a:xfrm>
        </p:spPr>
        <p:txBody>
          <a:bodyPr/>
          <a:lstStyle/>
          <a:p>
            <a:r>
              <a:rPr lang="en-GB" sz="2400" dirty="0" smtClean="0">
                <a:solidFill>
                  <a:schemeClr val="accent6"/>
                </a:solidFill>
              </a:rPr>
              <a:t>International community better at resolving international wars (e.g. Ethiopia-Eritrea)</a:t>
            </a:r>
          </a:p>
          <a:p>
            <a:r>
              <a:rPr lang="en-GB" sz="2400" dirty="0" smtClean="0">
                <a:solidFill>
                  <a:schemeClr val="accent6"/>
                </a:solidFill>
              </a:rPr>
              <a:t>Overwhelmingly civil wars are repeat conflicts, concentrate on stabilizing peace in post-conflict societies</a:t>
            </a:r>
          </a:p>
          <a:p>
            <a:r>
              <a:rPr lang="en-GB" sz="2400" dirty="0" smtClean="0">
                <a:solidFill>
                  <a:schemeClr val="accent6"/>
                </a:solidFill>
              </a:rPr>
              <a:t>The longer peace lasts, the lower the risk of conflict recurrence</a:t>
            </a:r>
          </a:p>
          <a:p>
            <a:r>
              <a:rPr lang="en-GB" sz="2400" dirty="0" smtClean="0">
                <a:solidFill>
                  <a:schemeClr val="accent6"/>
                </a:solidFill>
              </a:rPr>
              <a:t>UNPKOs: evidence for a peace preparation effect </a:t>
            </a:r>
          </a:p>
          <a:p>
            <a:r>
              <a:rPr lang="en-GB" sz="2400" dirty="0" smtClean="0">
                <a:solidFill>
                  <a:schemeClr val="accent6"/>
                </a:solidFill>
              </a:rPr>
              <a:t>Countering war finance: Kimberley Process, PATRIOT Act, smart sanctions</a:t>
            </a:r>
            <a:endParaRPr lang="en-GB" dirty="0" smtClean="0"/>
          </a:p>
          <a:p>
            <a:r>
              <a:rPr lang="en-GB" sz="2400" dirty="0" smtClean="0">
                <a:solidFill>
                  <a:schemeClr val="accent6"/>
                </a:solidFill>
              </a:rPr>
              <a:t>UN Arms Trade Treaty (2013) aims to reduce arms transfers to conflict regions</a:t>
            </a:r>
          </a:p>
        </p:txBody>
      </p:sp>
    </p:spTree>
    <p:extLst>
      <p:ext uri="{BB962C8B-B14F-4D97-AF65-F5344CB8AC3E}">
        <p14:creationId xmlns:p14="http://schemas.microsoft.com/office/powerpoint/2010/main" val="27676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6096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7584" y="609600"/>
            <a:ext cx="8229600" cy="1143000"/>
          </a:xfrm>
        </p:spPr>
        <p:txBody>
          <a:bodyPr/>
          <a:lstStyle/>
          <a:p>
            <a:pPr algn="l"/>
            <a:r>
              <a:rPr lang="en-GB" sz="2800" b="1" dirty="0" smtClean="0">
                <a:solidFill>
                  <a:schemeClr val="accent6"/>
                </a:solidFill>
              </a:rPr>
              <a:t>Reducing Interpersonal Violence</a:t>
            </a:r>
            <a:endParaRPr lang="en-GB" sz="28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47" y="1968097"/>
            <a:ext cx="82296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GB" sz="2000" dirty="0" smtClean="0">
                <a:solidFill>
                  <a:schemeClr val="accent6"/>
                </a:solidFill>
              </a:rPr>
              <a:t>Effectiveness of interventions to combat homicide, assault, violence against children and IPV?</a:t>
            </a:r>
          </a:p>
          <a:p>
            <a:pPr marL="457200" lvl="1" indent="0">
              <a:buNone/>
            </a:pPr>
            <a:endParaRPr lang="en-GB" sz="2000" dirty="0" smtClean="0">
              <a:solidFill>
                <a:schemeClr val="accent6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6"/>
                </a:solidFill>
              </a:rPr>
              <a:t>Legal reforms to change harmful traditional practices?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6"/>
                </a:solidFill>
              </a:rPr>
              <a:t>Changing norms and attitudes?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6"/>
                </a:solidFill>
              </a:rPr>
              <a:t>RCT evidence?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6"/>
                </a:solidFill>
              </a:rPr>
              <a:t>Alcohol and drug programmes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6"/>
                </a:solidFill>
              </a:rPr>
              <a:t>Change in policing (hot spots, community policing)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6"/>
                </a:solidFill>
              </a:rPr>
              <a:t>Parenting programmes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6"/>
                </a:solidFill>
              </a:rPr>
              <a:t>IPV: change in policing (DASH, Duluth), economic empowerment, changing norms, teen education</a:t>
            </a:r>
          </a:p>
        </p:txBody>
      </p:sp>
    </p:spTree>
    <p:extLst>
      <p:ext uri="{BB962C8B-B14F-4D97-AF65-F5344CB8AC3E}">
        <p14:creationId xmlns:p14="http://schemas.microsoft.com/office/powerpoint/2010/main" val="3425859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533400" y="609600"/>
            <a:ext cx="815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533400" y="6477000"/>
            <a:ext cx="8229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95300" y="1252585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chemeClr val="accent2"/>
                </a:solidFill>
              </a:rPr>
              <a:t>Cost of Violence $</a:t>
            </a:r>
            <a:r>
              <a:rPr lang="en-GB" sz="2800" b="1" dirty="0" err="1" smtClean="0">
                <a:solidFill>
                  <a:schemeClr val="accent2"/>
                </a:solidFill>
              </a:rPr>
              <a:t>bn</a:t>
            </a:r>
            <a:r>
              <a:rPr lang="en-GB" sz="2800" b="1" dirty="0" smtClean="0">
                <a:solidFill>
                  <a:schemeClr val="accent2"/>
                </a:solidFill>
              </a:rPr>
              <a:t>, source: IEP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2743200"/>
            <a:ext cx="4038600" cy="4525963"/>
          </a:xfrm>
        </p:spPr>
        <p:txBody>
          <a:bodyPr/>
          <a:lstStyle/>
          <a:p>
            <a:pPr marL="0" indent="0">
              <a:spcAft>
                <a:spcPts val="500"/>
              </a:spcAft>
              <a:buNone/>
            </a:pPr>
            <a:r>
              <a:rPr lang="en-GB" sz="2400" b="1" dirty="0">
                <a:solidFill>
                  <a:schemeClr val="accent2"/>
                </a:solidFill>
              </a:rPr>
              <a:t>Collective Violence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23	deaths civil conflict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0.7	deaths intern conflict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2	</a:t>
            </a:r>
            <a:r>
              <a:rPr lang="en-GB" sz="2400" dirty="0" err="1" smtClean="0">
                <a:solidFill>
                  <a:schemeClr val="accent2"/>
                </a:solidFill>
              </a:rPr>
              <a:t>IDPs&amp;Refugees</a:t>
            </a:r>
            <a:endParaRPr lang="en-GB" sz="2400" dirty="0" smtClean="0">
              <a:solidFill>
                <a:schemeClr val="accent2"/>
              </a:solidFill>
            </a:endParaRPr>
          </a:p>
          <a:p>
            <a:pPr marL="0" indent="0">
              <a:spcAft>
                <a:spcPts val="500"/>
              </a:spcAft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130	GDP losses</a:t>
            </a:r>
          </a:p>
          <a:p>
            <a:pPr marL="457200" indent="-457200">
              <a:spcAft>
                <a:spcPts val="500"/>
              </a:spcAft>
              <a:buAutoNum type="arabicPlain" startAt="11"/>
            </a:pPr>
            <a:r>
              <a:rPr lang="en-GB" sz="2400" dirty="0" smtClean="0">
                <a:solidFill>
                  <a:schemeClr val="accent2"/>
                </a:solidFill>
              </a:rPr>
              <a:t>      terrorism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n-GB" sz="2400" b="1" dirty="0" smtClean="0">
                <a:solidFill>
                  <a:schemeClr val="accent2"/>
                </a:solidFill>
              </a:rPr>
              <a:t>Total: 167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9961" y="2740925"/>
            <a:ext cx="4038600" cy="4525963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b="1" dirty="0">
                <a:solidFill>
                  <a:schemeClr val="accent6"/>
                </a:solidFill>
              </a:rPr>
              <a:t>Interpersonal violence</a:t>
            </a:r>
          </a:p>
          <a:p>
            <a:pPr marL="0" lvl="0" indent="0">
              <a:buNone/>
            </a:pPr>
            <a:r>
              <a:rPr lang="en-GB" sz="2400" dirty="0" smtClean="0">
                <a:solidFill>
                  <a:schemeClr val="accent6"/>
                </a:solidFill>
              </a:rPr>
              <a:t>706	homicides</a:t>
            </a:r>
            <a:endParaRPr lang="en-GB" sz="2400" dirty="0">
              <a:solidFill>
                <a:schemeClr val="accent6"/>
              </a:solidFill>
            </a:endParaRPr>
          </a:p>
          <a:p>
            <a:pPr marL="0" lvl="0" indent="0">
              <a:buNone/>
            </a:pPr>
            <a:r>
              <a:rPr lang="en-GB" sz="2400" dirty="0" smtClean="0">
                <a:solidFill>
                  <a:schemeClr val="accent6"/>
                </a:solidFill>
              </a:rPr>
              <a:t>325	assault</a:t>
            </a:r>
            <a:endParaRPr lang="en-GB" sz="2400" dirty="0">
              <a:solidFill>
                <a:schemeClr val="accent6"/>
              </a:solidFill>
            </a:endParaRPr>
          </a:p>
          <a:p>
            <a:pPr marL="457200" lvl="0" indent="-457200">
              <a:buAutoNum type="arabicPlain" startAt="183"/>
            </a:pPr>
            <a:r>
              <a:rPr lang="en-GB" sz="2400" dirty="0" smtClean="0">
                <a:solidFill>
                  <a:schemeClr val="accent6"/>
                </a:solidFill>
              </a:rPr>
              <a:t>     incarceration</a:t>
            </a:r>
          </a:p>
          <a:p>
            <a:pPr marL="0" lvl="0" indent="0">
              <a:buNone/>
            </a:pPr>
            <a:r>
              <a:rPr lang="en-GB" sz="2400" dirty="0" smtClean="0">
                <a:solidFill>
                  <a:schemeClr val="accent6"/>
                </a:solidFill>
              </a:rPr>
              <a:t>23	fear</a:t>
            </a:r>
            <a:endParaRPr lang="en-GB" sz="2000" dirty="0" smtClean="0">
              <a:solidFill>
                <a:schemeClr val="accent6"/>
              </a:solidFill>
            </a:endParaRPr>
          </a:p>
          <a:p>
            <a:pPr marL="0" lvl="0" indent="0">
              <a:buNone/>
            </a:pPr>
            <a:endParaRPr lang="en-GB" dirty="0" smtClean="0"/>
          </a:p>
          <a:p>
            <a:pPr marL="0" lvl="0" indent="0">
              <a:buNone/>
            </a:pPr>
            <a:endParaRPr lang="en-GB" sz="2400" b="1" dirty="0" smtClean="0">
              <a:solidFill>
                <a:schemeClr val="accent6"/>
              </a:solidFill>
            </a:endParaRPr>
          </a:p>
          <a:p>
            <a:pPr marL="0" lvl="0" indent="0">
              <a:buNone/>
            </a:pPr>
            <a:r>
              <a:rPr lang="en-GB" sz="2400" b="1" dirty="0" smtClean="0">
                <a:solidFill>
                  <a:schemeClr val="accent6"/>
                </a:solidFill>
              </a:rPr>
              <a:t>Total : 1,238</a:t>
            </a:r>
          </a:p>
        </p:txBody>
      </p:sp>
    </p:spTree>
    <p:extLst>
      <p:ext uri="{BB962C8B-B14F-4D97-AF65-F5344CB8AC3E}">
        <p14:creationId xmlns:p14="http://schemas.microsoft.com/office/powerpoint/2010/main" val="34985542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770921" y="2685857"/>
            <a:ext cx="5373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57244" indent="-257244">
              <a:spcBef>
                <a:spcPct val="50000"/>
              </a:spcBef>
            </a:pPr>
            <a:endParaRPr lang="en-US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764704"/>
            <a:ext cx="8482165" cy="607637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Percentage of Women Married at </a:t>
            </a:r>
            <a:r>
              <a:rPr lang="en-GB" sz="2800" b="1" dirty="0" smtClean="0">
                <a:solidFill>
                  <a:schemeClr val="tx1"/>
                </a:solidFill>
              </a:rPr>
              <a:t>15 (DHS, MICS)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13678" y="2571527"/>
            <a:ext cx="6173808" cy="2858244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45"/>
              </a:spcAft>
            </a:pPr>
            <a:endParaRPr lang="en-GB" sz="2101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spcAft>
                <a:spcPts val="45"/>
              </a:spcAft>
            </a:pPr>
            <a:endParaRPr lang="en-GB" sz="2101" dirty="0">
              <a:solidFill>
                <a:schemeClr val="accent2"/>
              </a:solidFill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/>
          </p:nvPr>
        </p:nvGraphicFramePr>
        <p:xfrm>
          <a:off x="0" y="1772816"/>
          <a:ext cx="91440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9039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series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770921" y="2685857"/>
            <a:ext cx="5373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57244" indent="-257244">
              <a:spcBef>
                <a:spcPct val="50000"/>
              </a:spcBef>
            </a:pPr>
            <a:endParaRPr lang="en-US">
              <a:solidFill>
                <a:srgbClr val="33339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55749" y="548680"/>
            <a:ext cx="7089666" cy="607637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Prevalence of FGM by </a:t>
            </a:r>
            <a:r>
              <a:rPr lang="en-GB" sz="2800" b="1" dirty="0" smtClean="0">
                <a:solidFill>
                  <a:schemeClr val="tx1"/>
                </a:solidFill>
              </a:rPr>
              <a:t>Age (DHS, MICS)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13678" y="2571527"/>
            <a:ext cx="6173808" cy="2858244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45"/>
              </a:spcAft>
            </a:pPr>
            <a:endParaRPr lang="en-GB" sz="2101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spcAft>
                <a:spcPts val="45"/>
              </a:spcAft>
            </a:pPr>
            <a:endParaRPr lang="en-GB" sz="2101" dirty="0">
              <a:solidFill>
                <a:schemeClr val="accent2"/>
              </a:solidFill>
            </a:endParaRPr>
          </a:p>
        </p:txBody>
      </p:sp>
      <p:graphicFrame>
        <p:nvGraphicFramePr>
          <p:cNvPr id="11" name="Chart 10"/>
          <p:cNvGraphicFramePr/>
          <p:nvPr>
            <p:extLst/>
          </p:nvPr>
        </p:nvGraphicFramePr>
        <p:xfrm>
          <a:off x="1" y="1556792"/>
          <a:ext cx="90364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50384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series"/>
        </p:bldSub>
      </p:bldGraphic>
    </p:bldLst>
  </p:timing>
</p:sld>
</file>

<file path=ppt/theme/theme1.xml><?xml version="1.0" encoding="utf-8"?>
<a:theme xmlns:a="http://schemas.openxmlformats.org/drawingml/2006/main" name="PPT_UniKN">
  <a:themeElements>
    <a:clrScheme name="UNIK Farben PowerPoint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009AD1"/>
      </a:accent1>
      <a:accent2>
        <a:srgbClr val="59B6DC"/>
      </a:accent2>
      <a:accent3>
        <a:srgbClr val="A0D3E6"/>
      </a:accent3>
      <a:accent4>
        <a:srgbClr val="C8E5EF"/>
      </a:accent4>
      <a:accent5>
        <a:srgbClr val="B2B2B2"/>
      </a:accent5>
      <a:accent6>
        <a:srgbClr val="808080"/>
      </a:accent6>
      <a:hlink>
        <a:srgbClr val="5F5F5F"/>
      </a:hlink>
      <a:folHlink>
        <a:srgbClr val="919191"/>
      </a:folHlink>
    </a:clrScheme>
    <a:fontScheme name="UNIK Schrift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_UNIK_004_141210_001.potx" id="{D5C4D1FF-0076-4A15-A409-554B8B0B2150}" vid="{2F6AA3DA-7512-4909-A2F0-00BCBEA17D62}"/>
    </a:ext>
  </a:extLst>
</a:theme>
</file>

<file path=ppt/theme/theme2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Masterfolien__PPT_2010_</Template>
  <TotalTime>0</TotalTime>
  <Words>1531</Words>
  <Application>Microsoft Office PowerPoint</Application>
  <PresentationFormat>Bildschirmpräsentation (4:3)</PresentationFormat>
  <Paragraphs>399</Paragraphs>
  <Slides>44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44</vt:i4>
      </vt:variant>
    </vt:vector>
  </HeadingPairs>
  <TitlesOfParts>
    <vt:vector size="50" baseType="lpstr">
      <vt:lpstr>Arial</vt:lpstr>
      <vt:lpstr>Calibri</vt:lpstr>
      <vt:lpstr>Symbol</vt:lpstr>
      <vt:lpstr>Times New Roman</vt:lpstr>
      <vt:lpstr>PPT_UniKN</vt:lpstr>
      <vt:lpstr>4_Default Design</vt:lpstr>
      <vt:lpstr>PowerPoint-Präsentation</vt:lpstr>
      <vt:lpstr>Cost of Violence</vt:lpstr>
      <vt:lpstr>How Costly is Violence? </vt:lpstr>
      <vt:lpstr>How Costly is Violence? –Three Questions </vt:lpstr>
      <vt:lpstr>  </vt:lpstr>
      <vt:lpstr>Categorization </vt:lpstr>
      <vt:lpstr>Cost Calculations</vt:lpstr>
      <vt:lpstr>Number of Cases - Prevalence</vt:lpstr>
      <vt:lpstr>Collective Violence: Uppsala Conflict Data Program (UCDP) Definition)</vt:lpstr>
      <vt:lpstr>Collective Violence</vt:lpstr>
      <vt:lpstr>PowerPoint-Präsentation</vt:lpstr>
      <vt:lpstr>Fatalities by type of violence (ex Rwanda)</vt:lpstr>
      <vt:lpstr>Homicide Rates and Counts (2015)</vt:lpstr>
      <vt:lpstr>Homicides (about 490,000 globally)</vt:lpstr>
      <vt:lpstr>US Homicide Rates</vt:lpstr>
      <vt:lpstr>Child and Young Adult Homicides (Low&amp;Middle Income Countries)</vt:lpstr>
      <vt:lpstr>Non-Fatal Violence against Children</vt:lpstr>
      <vt:lpstr>Percent of Primary Care Givers Using Severe Physical Punishment (self-reported)</vt:lpstr>
      <vt:lpstr>Non-Fatal Violence against Women</vt:lpstr>
      <vt:lpstr>Prevalence Rates of IP Assault</vt:lpstr>
      <vt:lpstr>What have we got so far?</vt:lpstr>
      <vt:lpstr>Prevalence Rates per 100,000</vt:lpstr>
      <vt:lpstr>Cost Calculations</vt:lpstr>
      <vt:lpstr>PowerPoint-Präsentation</vt:lpstr>
      <vt:lpstr>Value of a Statistical Life (VSL)</vt:lpstr>
      <vt:lpstr>Cost of Violence</vt:lpstr>
      <vt:lpstr>Cost of Violence</vt:lpstr>
      <vt:lpstr>Cost of Violence</vt:lpstr>
      <vt:lpstr>Cost of Violence</vt:lpstr>
      <vt:lpstr>Cost of Violence</vt:lpstr>
      <vt:lpstr>Cost Calculations</vt:lpstr>
      <vt:lpstr>Cost Calculations</vt:lpstr>
      <vt:lpstr>Global Cost of Violence</vt:lpstr>
      <vt:lpstr>How Costly is Violence? – Some Answers </vt:lpstr>
      <vt:lpstr>Further Reading</vt:lpstr>
      <vt:lpstr>PowerPoint-Präsentation</vt:lpstr>
      <vt:lpstr>Terrorism</vt:lpstr>
      <vt:lpstr>PowerPoint-Präsentation</vt:lpstr>
      <vt:lpstr>Violence: Global Prevalence Rates</vt:lpstr>
      <vt:lpstr>Reducing Collective Violence </vt:lpstr>
      <vt:lpstr>Reducing Interpersonal Violence</vt:lpstr>
      <vt:lpstr>Cost of Violence $bn, source: IEP</vt:lpstr>
      <vt:lpstr>Percentage of Women Married at 15 (DHS, MICS)</vt:lpstr>
      <vt:lpstr>Prevalence of FGM by Age (DHS, MICS)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mit Bild, Typografie: Arial Bold, maximal  über vier Zeilen</dc:title>
  <dc:creator>User</dc:creator>
  <dc:description>Vorlage Praesentation – Office 2010;_x000d_
Version 010;_x000d_
2015-03-03;</dc:description>
  <cp:lastModifiedBy>Anke Hoeffler</cp:lastModifiedBy>
  <cp:revision>22</cp:revision>
  <dcterms:created xsi:type="dcterms:W3CDTF">2019-04-12T12:09:11Z</dcterms:created>
  <dcterms:modified xsi:type="dcterms:W3CDTF">2019-06-07T09:05:34Z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rstellt von">
    <vt:lpwstr>STRICHPUNKT</vt:lpwstr>
  </property>
  <property fmtid="{D5CDD505-2E9C-101B-9397-08002B2CF9AE}" pid="3" name="Erstellt am">
    <vt:lpwstr>10.10.2014</vt:lpwstr>
  </property>
  <property fmtid="{D5CDD505-2E9C-101B-9397-08002B2CF9AE}" pid="4" name="Bearbeiter">
    <vt:lpwstr>gadamovich | office implementation</vt:lpwstr>
  </property>
  <property fmtid="{D5CDD505-2E9C-101B-9397-08002B2CF9AE}" pid="5" name="Version">
    <vt:lpwstr>010</vt:lpwstr>
  </property>
  <property fmtid="{D5CDD505-2E9C-101B-9397-08002B2CF9AE}" pid="6" name="Version vom">
    <vt:lpwstr>03.03.2015</vt:lpwstr>
  </property>
</Properties>
</file>