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7.xml" ContentType="application/vnd.openxmlformats-officedocument.drawingml.chart+xml"/>
  <Override PartName="/ppt/notesSlides/notesSlide30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6.xml" ContentType="application/vnd.openxmlformats-officedocument.drawingml.chart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Default Extension="xls" ContentType="application/vnd.ms-exce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6" r:id="rId2"/>
    <p:sldId id="275" r:id="rId3"/>
    <p:sldId id="257" r:id="rId4"/>
    <p:sldId id="277" r:id="rId5"/>
    <p:sldId id="315" r:id="rId6"/>
    <p:sldId id="314" r:id="rId7"/>
    <p:sldId id="319" r:id="rId8"/>
    <p:sldId id="287" r:id="rId9"/>
    <p:sldId id="288" r:id="rId10"/>
    <p:sldId id="290" r:id="rId11"/>
    <p:sldId id="317" r:id="rId12"/>
    <p:sldId id="291" r:id="rId13"/>
    <p:sldId id="278" r:id="rId14"/>
    <p:sldId id="292" r:id="rId15"/>
    <p:sldId id="293" r:id="rId16"/>
    <p:sldId id="280" r:id="rId17"/>
    <p:sldId id="284" r:id="rId18"/>
    <p:sldId id="260" r:id="rId19"/>
    <p:sldId id="279" r:id="rId20"/>
    <p:sldId id="282" r:id="rId21"/>
    <p:sldId id="283" r:id="rId22"/>
    <p:sldId id="313" r:id="rId23"/>
    <p:sldId id="311" r:id="rId24"/>
    <p:sldId id="302" r:id="rId25"/>
    <p:sldId id="303" r:id="rId26"/>
    <p:sldId id="296" r:id="rId27"/>
    <p:sldId id="295" r:id="rId28"/>
    <p:sldId id="318" r:id="rId29"/>
    <p:sldId id="305" r:id="rId30"/>
    <p:sldId id="307" r:id="rId31"/>
    <p:sldId id="309" r:id="rId32"/>
    <p:sldId id="276" r:id="rId33"/>
    <p:sldId id="286" r:id="rId34"/>
    <p:sldId id="312" r:id="rId35"/>
    <p:sldId id="316" r:id="rId36"/>
    <p:sldId id="310" r:id="rId37"/>
  </p:sldIdLst>
  <p:sldSz cx="9144000" cy="6858000" type="screen4x3"/>
  <p:notesSz cx="7315200" cy="9601200"/>
  <p:custDataLst>
    <p:tags r:id="rId4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99CCFF"/>
    <a:srgbClr val="004086"/>
    <a:srgbClr val="CCECFF"/>
    <a:srgbClr val="FFFFFF"/>
    <a:srgbClr val="43CEFF"/>
    <a:srgbClr val="DD3F32"/>
    <a:srgbClr val="006666"/>
    <a:srgbClr val="967140"/>
    <a:srgbClr val="60223B"/>
    <a:srgbClr val="8C979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55" autoAdjust="0"/>
    <p:restoredTop sz="94578" autoAdjust="0"/>
  </p:normalViewPr>
  <p:slideViewPr>
    <p:cSldViewPr>
      <p:cViewPr varScale="1">
        <p:scale>
          <a:sx n="88" d="100"/>
          <a:sy n="88" d="100"/>
        </p:scale>
        <p:origin x="-96" y="-3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Documents%20and%20Settings\svdb\Local%20Settings\Temporary%20Internet%20Files\Content.Outlook\Y9VCIXR7\conditional%20wage%20and%20employment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vdb\Local%20Settings\Temporary%20Internet%20Files\Content.Outlook\Y9VCIXR7\conditional%20wage%20and%20employment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vdb\Local%20Settings\Temporary%20Internet%20Files\Content.Outlook\I8D30V75\SACMEQ%20III%20comparing%20means%20across%20SACMEQ%20countrie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vdb\My%20Documents\SACMEQ%20III%20comparing%20means%20across%20SACMEQ%20countries%20-%20with%20edit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cobusburger\Desktop\School%20Management\table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vdb\My%20Documents\WKOD%20Gr3%20Projek\WCED-PupilQuestions.xls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Documents%20and%20Settings\svdb\My%20Documents\WKOD%20Gr3%20Projek\valueadded_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ZA"/>
  <c:chart>
    <c:autoTitleDeleted val="1"/>
    <c:plotArea>
      <c:layout/>
      <c:lineChart>
        <c:grouping val="standard"/>
        <c:ser>
          <c:idx val="0"/>
          <c:order val="0"/>
          <c:tx>
            <c:v>2005</c:v>
          </c:tx>
          <c:cat>
            <c:numRef>
              <c:f>Sheet1!$A$2:$A$17</c:f>
              <c:numCache>
                <c:formatCode>General</c:formatCode>
                <c:ptCount val="1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1.2532514999999997</c:v>
                </c:pt>
                <c:pt idx="1">
                  <c:v>1.2646710999999997</c:v>
                </c:pt>
                <c:pt idx="2">
                  <c:v>1.3568647999999996</c:v>
                </c:pt>
                <c:pt idx="3">
                  <c:v>1.4221596999999997</c:v>
                </c:pt>
                <c:pt idx="4">
                  <c:v>1.4820873999999997</c:v>
                </c:pt>
                <c:pt idx="5">
                  <c:v>1.4896142999999997</c:v>
                </c:pt>
                <c:pt idx="6">
                  <c:v>1.5754271999999998</c:v>
                </c:pt>
                <c:pt idx="7">
                  <c:v>1.6214493999999997</c:v>
                </c:pt>
                <c:pt idx="8">
                  <c:v>1.7590600999999997</c:v>
                </c:pt>
                <c:pt idx="9">
                  <c:v>1.7912224999999997</c:v>
                </c:pt>
                <c:pt idx="10">
                  <c:v>1.9776381999999999</c:v>
                </c:pt>
                <c:pt idx="11">
                  <c:v>2.1958632999999996</c:v>
                </c:pt>
                <c:pt idx="12">
                  <c:v>2.4671875000000001</c:v>
                </c:pt>
                <c:pt idx="13">
                  <c:v>3.1839474999999995</c:v>
                </c:pt>
                <c:pt idx="14">
                  <c:v>3.3808169999999995</c:v>
                </c:pt>
                <c:pt idx="15">
                  <c:v>3.5776864999999995</c:v>
                </c:pt>
              </c:numCache>
            </c:numRef>
          </c:val>
        </c:ser>
        <c:marker val="1"/>
        <c:axId val="103601280"/>
        <c:axId val="103603584"/>
      </c:lineChart>
      <c:catAx>
        <c:axId val="10360128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ZA"/>
                  <a:t>Education</a:t>
                </a:r>
                <a:r>
                  <a:rPr lang="en-ZA" baseline="0"/>
                  <a:t> (years)</a:t>
                </a:r>
                <a:endParaRPr lang="en-ZA"/>
              </a:p>
            </c:rich>
          </c:tx>
          <c:layout/>
        </c:title>
        <c:numFmt formatCode="General" sourceLinked="1"/>
        <c:tickLblPos val="nextTo"/>
        <c:crossAx val="103603584"/>
        <c:crosses val="autoZero"/>
        <c:auto val="1"/>
        <c:lblAlgn val="ctr"/>
        <c:lblOffset val="100"/>
      </c:catAx>
      <c:valAx>
        <c:axId val="103603584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ZA"/>
                  <a:t>Log</a:t>
                </a:r>
                <a:r>
                  <a:rPr lang="en-ZA" baseline="0"/>
                  <a:t> of wage per hour </a:t>
                </a:r>
              </a:p>
              <a:p>
                <a:pPr>
                  <a:defRPr/>
                </a:pPr>
                <a:r>
                  <a:rPr lang="en-ZA" baseline="0"/>
                  <a:t>(conditional)</a:t>
                </a:r>
                <a:endParaRPr lang="en-ZA"/>
              </a:p>
            </c:rich>
          </c:tx>
          <c:layout/>
        </c:title>
        <c:numFmt formatCode="#,##0.0" sourceLinked="0"/>
        <c:tickLblPos val="nextTo"/>
        <c:crossAx val="1036012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ln>
      <a:solidFill>
        <a:srgbClr val="7030A0"/>
      </a:solidFill>
    </a:ln>
  </c:sp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ZA"/>
  <c:chart>
    <c:autoTitleDeleted val="1"/>
    <c:plotArea>
      <c:layout/>
      <c:lineChart>
        <c:grouping val="standard"/>
        <c:ser>
          <c:idx val="0"/>
          <c:order val="0"/>
          <c:tx>
            <c:v>2005</c:v>
          </c:tx>
          <c:cat>
            <c:numRef>
              <c:f>Sheet1!$A$2:$A$17</c:f>
              <c:numCache>
                <c:formatCode>General</c:formatCode>
                <c:ptCount val="1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</c:numCache>
            </c:numRef>
          </c:cat>
          <c:val>
            <c:numRef>
              <c:f>Sheet1!$C$2:$C$17</c:f>
              <c:numCache>
                <c:formatCode>General</c:formatCode>
                <c:ptCount val="16"/>
                <c:pt idx="0">
                  <c:v>0.46598040000000002</c:v>
                </c:pt>
                <c:pt idx="1">
                  <c:v>0.43999260000000001</c:v>
                </c:pt>
                <c:pt idx="2">
                  <c:v>0.44923679999999999</c:v>
                </c:pt>
                <c:pt idx="3">
                  <c:v>0.45674940000000003</c:v>
                </c:pt>
                <c:pt idx="4">
                  <c:v>0.42633189999999999</c:v>
                </c:pt>
                <c:pt idx="5">
                  <c:v>0.44054280000000001</c:v>
                </c:pt>
                <c:pt idx="6">
                  <c:v>0.4537446</c:v>
                </c:pt>
                <c:pt idx="7">
                  <c:v>0.46808349999999999</c:v>
                </c:pt>
                <c:pt idx="8">
                  <c:v>0.47690339999999998</c:v>
                </c:pt>
                <c:pt idx="9">
                  <c:v>0.49432330000000002</c:v>
                </c:pt>
                <c:pt idx="10">
                  <c:v>0.52144829999999998</c:v>
                </c:pt>
                <c:pt idx="11">
                  <c:v>0.54892149999999995</c:v>
                </c:pt>
                <c:pt idx="12">
                  <c:v>0.6631686</c:v>
                </c:pt>
                <c:pt idx="13">
                  <c:v>0.85249839999999999</c:v>
                </c:pt>
                <c:pt idx="14">
                  <c:v>0.8790538</c:v>
                </c:pt>
                <c:pt idx="15">
                  <c:v>0.9056092</c:v>
                </c:pt>
              </c:numCache>
            </c:numRef>
          </c:val>
        </c:ser>
        <c:marker val="1"/>
        <c:axId val="119201792"/>
        <c:axId val="104057856"/>
      </c:lineChart>
      <c:catAx>
        <c:axId val="11920179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ZA"/>
                  <a:t>Education</a:t>
                </a:r>
                <a:r>
                  <a:rPr lang="en-ZA" baseline="0"/>
                  <a:t> (years)</a:t>
                </a:r>
                <a:endParaRPr lang="en-ZA"/>
              </a:p>
            </c:rich>
          </c:tx>
          <c:layout/>
        </c:title>
        <c:numFmt formatCode="General" sourceLinked="1"/>
        <c:tickLblPos val="nextTo"/>
        <c:crossAx val="104057856"/>
        <c:crosses val="autoZero"/>
        <c:auto val="1"/>
        <c:lblAlgn val="ctr"/>
        <c:lblOffset val="100"/>
      </c:catAx>
      <c:valAx>
        <c:axId val="104057856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ZA"/>
                  <a:t>Employment</a:t>
                </a:r>
                <a:r>
                  <a:rPr lang="en-ZA" baseline="0"/>
                  <a:t> probability</a:t>
                </a:r>
              </a:p>
              <a:p>
                <a:pPr>
                  <a:defRPr/>
                </a:pPr>
                <a:r>
                  <a:rPr lang="en-ZA" baseline="0"/>
                  <a:t>(conditional)</a:t>
                </a:r>
                <a:endParaRPr lang="en-ZA"/>
              </a:p>
            </c:rich>
          </c:tx>
          <c:layout/>
        </c:title>
        <c:numFmt formatCode="#,##0.0" sourceLinked="0"/>
        <c:majorTickMark val="none"/>
        <c:tickLblPos val="nextTo"/>
        <c:crossAx val="119201792"/>
        <c:crosses val="autoZero"/>
        <c:crossBetween val="between"/>
        <c:majorUnit val="0.1"/>
      </c:valAx>
    </c:plotArea>
    <c:plotVisOnly val="1"/>
    <c:dispBlanksAs val="gap"/>
  </c:chart>
  <c:spPr>
    <a:ln>
      <a:solidFill>
        <a:srgbClr val="7030A0"/>
      </a:solidFill>
    </a:ln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ZA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'Mean Reading'!$B$2</c:f>
              <c:strCache>
                <c:ptCount val="1"/>
                <c:pt idx="0">
                  <c:v>Mean - Reading</c:v>
                </c:pt>
              </c:strCache>
            </c:strRef>
          </c:tx>
          <c:spPr>
            <a:solidFill>
              <a:srgbClr val="00B0F0"/>
            </a:solidFill>
          </c:spPr>
          <c:dPt>
            <c:idx val="5"/>
            <c:spPr>
              <a:solidFill>
                <a:srgbClr val="FF0000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/>
            </c:spPr>
          </c:dPt>
          <c:dPt>
            <c:idx val="8"/>
            <c:spPr>
              <a:solidFill>
                <a:srgbClr val="FFFF00"/>
              </a:solidFill>
              <a:ln w="9525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cat>
            <c:strRef>
              <c:f>'Mean Reading'!$A$3:$A$18</c:f>
              <c:strCache>
                <c:ptCount val="16"/>
                <c:pt idx="0">
                  <c:v>Malawi</c:v>
                </c:pt>
                <c:pt idx="1">
                  <c:v>Zambia</c:v>
                </c:pt>
                <c:pt idx="2">
                  <c:v>Lesotho</c:v>
                </c:pt>
                <c:pt idx="3">
                  <c:v>Mozambique</c:v>
                </c:pt>
                <c:pt idx="4">
                  <c:v>Uganda</c:v>
                </c:pt>
                <c:pt idx="5">
                  <c:v>South Africa</c:v>
                </c:pt>
                <c:pt idx="6">
                  <c:v>Namibia</c:v>
                </c:pt>
                <c:pt idx="7">
                  <c:v>Zimbabwe</c:v>
                </c:pt>
                <c:pt idx="8">
                  <c:v>SACMEQ III</c:v>
                </c:pt>
                <c:pt idx="9">
                  <c:v>Botswana</c:v>
                </c:pt>
                <c:pt idx="10">
                  <c:v>Zanzibar</c:v>
                </c:pt>
                <c:pt idx="11">
                  <c:v>Kenya</c:v>
                </c:pt>
                <c:pt idx="12">
                  <c:v>Swaziland</c:v>
                </c:pt>
                <c:pt idx="13">
                  <c:v>Mauritius</c:v>
                </c:pt>
                <c:pt idx="14">
                  <c:v>Seychelles</c:v>
                </c:pt>
                <c:pt idx="15">
                  <c:v>Tanzania</c:v>
                </c:pt>
              </c:strCache>
            </c:strRef>
          </c:cat>
          <c:val>
            <c:numRef>
              <c:f>'Mean Reading'!$B$3:$B$18</c:f>
              <c:numCache>
                <c:formatCode>General</c:formatCode>
                <c:ptCount val="16"/>
                <c:pt idx="0">
                  <c:v>433.5</c:v>
                </c:pt>
                <c:pt idx="1">
                  <c:v>434.4</c:v>
                </c:pt>
                <c:pt idx="2">
                  <c:v>467.9</c:v>
                </c:pt>
                <c:pt idx="3">
                  <c:v>476</c:v>
                </c:pt>
                <c:pt idx="4">
                  <c:v>478.7</c:v>
                </c:pt>
                <c:pt idx="5">
                  <c:v>494.9</c:v>
                </c:pt>
                <c:pt idx="6">
                  <c:v>496.9</c:v>
                </c:pt>
                <c:pt idx="7">
                  <c:v>507.7</c:v>
                </c:pt>
                <c:pt idx="8">
                  <c:v>512</c:v>
                </c:pt>
                <c:pt idx="9">
                  <c:v>534.6</c:v>
                </c:pt>
                <c:pt idx="10">
                  <c:v>536.79999999999995</c:v>
                </c:pt>
                <c:pt idx="11">
                  <c:v>543.1</c:v>
                </c:pt>
                <c:pt idx="12">
                  <c:v>549.4</c:v>
                </c:pt>
                <c:pt idx="13">
                  <c:v>573.5</c:v>
                </c:pt>
                <c:pt idx="14">
                  <c:v>575.1</c:v>
                </c:pt>
                <c:pt idx="15">
                  <c:v>577.79999999999995</c:v>
                </c:pt>
              </c:numCache>
            </c:numRef>
          </c:val>
        </c:ser>
        <c:gapWidth val="55"/>
        <c:axId val="71463296"/>
        <c:axId val="71464832"/>
      </c:barChart>
      <c:catAx>
        <c:axId val="71463296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 sz="1600"/>
            </a:pPr>
            <a:endParaRPr lang="en-US"/>
          </a:p>
        </c:txPr>
        <c:crossAx val="71464832"/>
        <c:crosses val="autoZero"/>
        <c:auto val="1"/>
        <c:lblAlgn val="ctr"/>
        <c:lblOffset val="100"/>
      </c:catAx>
      <c:valAx>
        <c:axId val="71464832"/>
        <c:scaling>
          <c:orientation val="minMax"/>
          <c:min val="30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ZA" sz="1400" dirty="0"/>
                  <a:t>Mean</a:t>
                </a:r>
                <a:r>
                  <a:rPr lang="en-ZA" sz="1200" dirty="0"/>
                  <a:t> </a:t>
                </a:r>
                <a:r>
                  <a:rPr lang="en-ZA" sz="1200" dirty="0" smtClean="0"/>
                  <a:t>Reading score</a:t>
                </a:r>
                <a:endParaRPr lang="en-ZA" sz="1200" dirty="0"/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71463296"/>
        <c:crosses val="autoZero"/>
        <c:crossBetween val="between"/>
      </c:valAx>
    </c:plotArea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ZA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'Mean Reading low SES'!$B$2</c:f>
              <c:strCache>
                <c:ptCount val="1"/>
                <c:pt idx="0">
                  <c:v>Low SES (Bot25%)</c:v>
                </c:pt>
              </c:strCache>
            </c:strRef>
          </c:tx>
          <c:spPr>
            <a:solidFill>
              <a:srgbClr val="00B0F0"/>
            </a:solidFill>
          </c:spPr>
          <c:dPt>
            <c:idx val="1"/>
            <c:spPr>
              <a:solidFill>
                <a:srgbClr val="FF0000"/>
              </a:solidFill>
            </c:spPr>
          </c:dPt>
          <c:dPt>
            <c:idx val="6"/>
            <c:spPr>
              <a:solidFill>
                <a:srgbClr val="00B0F0"/>
              </a:solidFill>
              <a:ln w="9525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9"/>
            <c:spPr>
              <a:solidFill>
                <a:srgbClr val="FFFF00"/>
              </a:solidFill>
            </c:spPr>
          </c:dPt>
          <c:dPt>
            <c:idx val="12"/>
            <c:spPr>
              <a:solidFill>
                <a:srgbClr val="00B0F0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/>
            </c:spPr>
          </c:dPt>
          <c:cat>
            <c:strRef>
              <c:f>'Mean Reading low SES'!$A$3:$A$18</c:f>
              <c:strCache>
                <c:ptCount val="16"/>
                <c:pt idx="0">
                  <c:v>Zambia</c:v>
                </c:pt>
                <c:pt idx="1">
                  <c:v>South Africa</c:v>
                </c:pt>
                <c:pt idx="2">
                  <c:v>Malawi</c:v>
                </c:pt>
                <c:pt idx="3">
                  <c:v>Lesotho</c:v>
                </c:pt>
                <c:pt idx="4">
                  <c:v>Mozambique</c:v>
                </c:pt>
                <c:pt idx="5">
                  <c:v>Namibia</c:v>
                </c:pt>
                <c:pt idx="6">
                  <c:v>Uganda</c:v>
                </c:pt>
                <c:pt idx="7">
                  <c:v>Zimbabwe</c:v>
                </c:pt>
                <c:pt idx="8">
                  <c:v>Botswana</c:v>
                </c:pt>
                <c:pt idx="9">
                  <c:v>SACMEQ III</c:v>
                </c:pt>
                <c:pt idx="10">
                  <c:v>Zanzibar</c:v>
                </c:pt>
                <c:pt idx="11">
                  <c:v>Seychelles</c:v>
                </c:pt>
                <c:pt idx="12">
                  <c:v>Mauritius</c:v>
                </c:pt>
                <c:pt idx="13">
                  <c:v>Kenya</c:v>
                </c:pt>
                <c:pt idx="14">
                  <c:v>Swaziland</c:v>
                </c:pt>
                <c:pt idx="15">
                  <c:v>Tanzania</c:v>
                </c:pt>
              </c:strCache>
            </c:strRef>
          </c:cat>
          <c:val>
            <c:numRef>
              <c:f>'Mean Reading low SES'!$B$3:$B$18</c:f>
              <c:numCache>
                <c:formatCode>General</c:formatCode>
                <c:ptCount val="16"/>
                <c:pt idx="0">
                  <c:v>418.8</c:v>
                </c:pt>
                <c:pt idx="1">
                  <c:v>423.2</c:v>
                </c:pt>
                <c:pt idx="2">
                  <c:v>428.8</c:v>
                </c:pt>
                <c:pt idx="3">
                  <c:v>448.5</c:v>
                </c:pt>
                <c:pt idx="4">
                  <c:v>452.1</c:v>
                </c:pt>
                <c:pt idx="5">
                  <c:v>457.8</c:v>
                </c:pt>
                <c:pt idx="6">
                  <c:v>459.6</c:v>
                </c:pt>
                <c:pt idx="7">
                  <c:v>469.6</c:v>
                </c:pt>
                <c:pt idx="8">
                  <c:v>474.4</c:v>
                </c:pt>
                <c:pt idx="9">
                  <c:v>481.3</c:v>
                </c:pt>
                <c:pt idx="10">
                  <c:v>499.4</c:v>
                </c:pt>
                <c:pt idx="11">
                  <c:v>509.3</c:v>
                </c:pt>
                <c:pt idx="12">
                  <c:v>510.8</c:v>
                </c:pt>
                <c:pt idx="13">
                  <c:v>517.79999999999995</c:v>
                </c:pt>
                <c:pt idx="14">
                  <c:v>531.6</c:v>
                </c:pt>
                <c:pt idx="15">
                  <c:v>557.70000000000005</c:v>
                </c:pt>
              </c:numCache>
            </c:numRef>
          </c:val>
        </c:ser>
        <c:gapWidth val="55"/>
        <c:axId val="71489792"/>
        <c:axId val="72888320"/>
      </c:barChart>
      <c:catAx>
        <c:axId val="71489792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 sz="1600"/>
            </a:pPr>
            <a:endParaRPr lang="en-US"/>
          </a:p>
        </c:txPr>
        <c:crossAx val="72888320"/>
        <c:crosses val="autoZero"/>
        <c:auto val="1"/>
        <c:lblAlgn val="ctr"/>
        <c:lblOffset val="100"/>
      </c:catAx>
      <c:valAx>
        <c:axId val="72888320"/>
        <c:scaling>
          <c:orientation val="minMax"/>
          <c:max val="600"/>
          <c:min val="35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ZA" sz="1400" dirty="0"/>
                  <a:t>Mean Reading score</a:t>
                </a:r>
              </a:p>
            </c:rich>
          </c:tx>
          <c:layout/>
        </c:title>
        <c:numFmt formatCode="#,##0" sourceLinked="0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71489792"/>
        <c:crosses val="autoZero"/>
        <c:crossBetween val="between"/>
      </c:valAx>
    </c:plotArea>
    <c:plotVisOnly val="1"/>
    <c:dispBlanksAs val="gap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ZA"/>
  <c:style val="5"/>
  <c:chart>
    <c:autoTitleDeleted val="1"/>
    <c:plotArea>
      <c:layout>
        <c:manualLayout>
          <c:layoutTarget val="inner"/>
          <c:xMode val="edge"/>
          <c:yMode val="edge"/>
          <c:x val="8.3575868345430182E-2"/>
          <c:y val="4.8856041009314434E-2"/>
          <c:w val="0.88259972602250569"/>
          <c:h val="0.71490241937580312"/>
        </c:manualLayout>
      </c:layout>
      <c:scatterChart>
        <c:scatterStyle val="lineMarker"/>
        <c:ser>
          <c:idx val="0"/>
          <c:order val="0"/>
          <c:tx>
            <c:v>African</c:v>
          </c:tx>
          <c:spPr>
            <a:ln w="63500">
              <a:solidFill>
                <a:srgbClr val="FF3300"/>
              </a:solidFill>
            </a:ln>
          </c:spPr>
          <c:marker>
            <c:symbol val="none"/>
          </c:marker>
          <c:xVal>
            <c:numRef>
              <c:f>Sheet2!$C$7:$C$56</c:f>
              <c:numCache>
                <c:formatCode>General</c:formatCode>
                <c:ptCount val="50"/>
                <c:pt idx="0">
                  <c:v>6.8351841999999845</c:v>
                </c:pt>
                <c:pt idx="1">
                  <c:v>8.8331651000000004</c:v>
                </c:pt>
                <c:pt idx="2">
                  <c:v>10.831146</c:v>
                </c:pt>
                <c:pt idx="3">
                  <c:v>12.829127</c:v>
                </c:pt>
                <c:pt idx="4">
                  <c:v>14.827108000000001</c:v>
                </c:pt>
                <c:pt idx="5">
                  <c:v>16.825088999999988</c:v>
                </c:pt>
                <c:pt idx="6">
                  <c:v>18.823070000000001</c:v>
                </c:pt>
                <c:pt idx="7">
                  <c:v>20.821050000000035</c:v>
                </c:pt>
                <c:pt idx="8">
                  <c:v>22.819030999999999</c:v>
                </c:pt>
                <c:pt idx="9">
                  <c:v>24.817011999999998</c:v>
                </c:pt>
                <c:pt idx="10">
                  <c:v>26.814993000000246</c:v>
                </c:pt>
                <c:pt idx="11">
                  <c:v>28.812974000000224</c:v>
                </c:pt>
                <c:pt idx="12">
                  <c:v>30.810955000000348</c:v>
                </c:pt>
                <c:pt idx="13">
                  <c:v>32.808936000000003</c:v>
                </c:pt>
                <c:pt idx="14">
                  <c:v>34.806917000000006</c:v>
                </c:pt>
                <c:pt idx="15">
                  <c:v>36.804897999999994</c:v>
                </c:pt>
                <c:pt idx="16">
                  <c:v>38.802878</c:v>
                </c:pt>
                <c:pt idx="17">
                  <c:v>40.800859000000003</c:v>
                </c:pt>
                <c:pt idx="18">
                  <c:v>42.798840000000013</c:v>
                </c:pt>
                <c:pt idx="19">
                  <c:v>44.796821000000001</c:v>
                </c:pt>
                <c:pt idx="20">
                  <c:v>46.794802000000011</c:v>
                </c:pt>
                <c:pt idx="21">
                  <c:v>48.792783000000163</c:v>
                </c:pt>
                <c:pt idx="22">
                  <c:v>50.790764000000003</c:v>
                </c:pt>
                <c:pt idx="23">
                  <c:v>52.788745000000013</c:v>
                </c:pt>
                <c:pt idx="24">
                  <c:v>54.786726000000002</c:v>
                </c:pt>
                <c:pt idx="25">
                  <c:v>56.784707000000004</c:v>
                </c:pt>
                <c:pt idx="26">
                  <c:v>58.782687000000003</c:v>
                </c:pt>
                <c:pt idx="27">
                  <c:v>60.780667999999999</c:v>
                </c:pt>
                <c:pt idx="28">
                  <c:v>62.778649000000001</c:v>
                </c:pt>
                <c:pt idx="29">
                  <c:v>64.776629999999997</c:v>
                </c:pt>
                <c:pt idx="30">
                  <c:v>66.774610999999993</c:v>
                </c:pt>
                <c:pt idx="31">
                  <c:v>68.772591999999989</c:v>
                </c:pt>
                <c:pt idx="32">
                  <c:v>70.770572999999658</c:v>
                </c:pt>
                <c:pt idx="33">
                  <c:v>72.768553999999995</c:v>
                </c:pt>
                <c:pt idx="34">
                  <c:v>74.766535000000005</c:v>
                </c:pt>
                <c:pt idx="35">
                  <c:v>76.764515000000827</c:v>
                </c:pt>
                <c:pt idx="36">
                  <c:v>78.762495999999999</c:v>
                </c:pt>
                <c:pt idx="37">
                  <c:v>80.76047699999998</c:v>
                </c:pt>
                <c:pt idx="38">
                  <c:v>82.758457999999948</c:v>
                </c:pt>
                <c:pt idx="39">
                  <c:v>84.756439</c:v>
                </c:pt>
                <c:pt idx="40">
                  <c:v>86.754419999999996</c:v>
                </c:pt>
                <c:pt idx="41">
                  <c:v>88.752400999999978</c:v>
                </c:pt>
                <c:pt idx="42">
                  <c:v>90.750381999999988</c:v>
                </c:pt>
                <c:pt idx="43">
                  <c:v>92.748362999999998</c:v>
                </c:pt>
                <c:pt idx="44">
                  <c:v>94.746342999999982</c:v>
                </c:pt>
                <c:pt idx="45">
                  <c:v>96.744324000001001</c:v>
                </c:pt>
                <c:pt idx="46">
                  <c:v>98.742305000000002</c:v>
                </c:pt>
                <c:pt idx="47">
                  <c:v>100.7402900000008</c:v>
                </c:pt>
                <c:pt idx="48">
                  <c:v>102.73827</c:v>
                </c:pt>
                <c:pt idx="49">
                  <c:v>104.73625000000042</c:v>
                </c:pt>
              </c:numCache>
            </c:numRef>
          </c:xVal>
          <c:yVal>
            <c:numRef>
              <c:f>Sheet2!$B$7:$B$56</c:f>
              <c:numCache>
                <c:formatCode>0.00E+00</c:formatCode>
                <c:ptCount val="50"/>
                <c:pt idx="0">
                  <c:v>1.8200000000000393E-6</c:v>
                </c:pt>
                <c:pt idx="1">
                  <c:v>1.3570000000000251E-6</c:v>
                </c:pt>
                <c:pt idx="2" formatCode="General">
                  <c:v>1.5760000000000344E-5</c:v>
                </c:pt>
                <c:pt idx="3" formatCode="General">
                  <c:v>6.2990000000001347E-5</c:v>
                </c:pt>
                <c:pt idx="4" formatCode="General">
                  <c:v>2.4003000000000392E-4</c:v>
                </c:pt>
                <c:pt idx="5" formatCode="General">
                  <c:v>6.8827000000000569E-4</c:v>
                </c:pt>
                <c:pt idx="6" formatCode="General">
                  <c:v>1.7927200000000111E-3</c:v>
                </c:pt>
                <c:pt idx="7" formatCode="General">
                  <c:v>4.0714600000000892E-3</c:v>
                </c:pt>
                <c:pt idx="8" formatCode="General">
                  <c:v>7.4478900000000594E-3</c:v>
                </c:pt>
                <c:pt idx="9" formatCode="General">
                  <c:v>1.241565E-2</c:v>
                </c:pt>
                <c:pt idx="10" formatCode="General">
                  <c:v>1.9097309999999999E-2</c:v>
                </c:pt>
                <c:pt idx="11" formatCode="General">
                  <c:v>2.5831340000000633E-2</c:v>
                </c:pt>
                <c:pt idx="12" formatCode="General">
                  <c:v>3.285045000000001E-2</c:v>
                </c:pt>
                <c:pt idx="13" formatCode="General">
                  <c:v>3.8399960000000011E-2</c:v>
                </c:pt>
                <c:pt idx="14" formatCode="General">
                  <c:v>4.179295000000053E-2</c:v>
                </c:pt>
                <c:pt idx="15" formatCode="General">
                  <c:v>4.2884960000000104E-2</c:v>
                </c:pt>
                <c:pt idx="16" formatCode="General">
                  <c:v>4.1229899999999667E-2</c:v>
                </c:pt>
                <c:pt idx="17" formatCode="General">
                  <c:v>3.8198139999999998E-2</c:v>
                </c:pt>
                <c:pt idx="18" formatCode="General">
                  <c:v>3.4272620000000011E-2</c:v>
                </c:pt>
                <c:pt idx="19" formatCode="General">
                  <c:v>2.9833240000000542E-2</c:v>
                </c:pt>
                <c:pt idx="20" formatCode="General">
                  <c:v>2.5329779999999993E-2</c:v>
                </c:pt>
                <c:pt idx="21" formatCode="General">
                  <c:v>2.07981E-2</c:v>
                </c:pt>
                <c:pt idx="22" formatCode="General">
                  <c:v>1.7278920000000017E-2</c:v>
                </c:pt>
                <c:pt idx="23" formatCode="General">
                  <c:v>1.3981650000000165E-2</c:v>
                </c:pt>
                <c:pt idx="24" formatCode="General">
                  <c:v>1.1416920000000007E-2</c:v>
                </c:pt>
                <c:pt idx="25" formatCode="General">
                  <c:v>9.0883600000000002E-3</c:v>
                </c:pt>
                <c:pt idx="26" formatCode="General">
                  <c:v>7.2486400000001255E-3</c:v>
                </c:pt>
                <c:pt idx="27" formatCode="General">
                  <c:v>5.6941400000000003E-3</c:v>
                </c:pt>
                <c:pt idx="28" formatCode="General">
                  <c:v>4.3721899999999998E-3</c:v>
                </c:pt>
                <c:pt idx="29" formatCode="General">
                  <c:v>3.4259800000000407E-3</c:v>
                </c:pt>
                <c:pt idx="30" formatCode="General">
                  <c:v>2.6881700000000509E-3</c:v>
                </c:pt>
                <c:pt idx="31" formatCode="General">
                  <c:v>2.0751599999999999E-3</c:v>
                </c:pt>
                <c:pt idx="32" formatCode="General">
                  <c:v>1.583530000000002E-3</c:v>
                </c:pt>
                <c:pt idx="33" formatCode="General">
                  <c:v>1.2088500000000098E-3</c:v>
                </c:pt>
                <c:pt idx="34" formatCode="General">
                  <c:v>8.9741000000000549E-4</c:v>
                </c:pt>
                <c:pt idx="35" formatCode="General">
                  <c:v>6.145900000000009E-4</c:v>
                </c:pt>
                <c:pt idx="36" formatCode="General">
                  <c:v>4.8065000000000184E-4</c:v>
                </c:pt>
                <c:pt idx="37" formatCode="General">
                  <c:v>3.8087000000000515E-4</c:v>
                </c:pt>
                <c:pt idx="38" formatCode="General">
                  <c:v>2.7069000000000447E-4</c:v>
                </c:pt>
                <c:pt idx="39" formatCode="General">
                  <c:v>1.9467000000000326E-4</c:v>
                </c:pt>
                <c:pt idx="40" formatCode="General">
                  <c:v>1.4537000000000013E-4</c:v>
                </c:pt>
                <c:pt idx="41" formatCode="General">
                  <c:v>1.0002000000000075E-4</c:v>
                </c:pt>
                <c:pt idx="42" formatCode="General">
                  <c:v>7.866000000000108E-5</c:v>
                </c:pt>
                <c:pt idx="43" formatCode="General">
                  <c:v>4.6620000000000072E-5</c:v>
                </c:pt>
                <c:pt idx="44" formatCode="General">
                  <c:v>3.1820000000000525E-5</c:v>
                </c:pt>
                <c:pt idx="45" formatCode="General">
                  <c:v>2.0670000000000495E-5</c:v>
                </c:pt>
                <c:pt idx="46">
                  <c:v>8.6880000000000208E-6</c:v>
                </c:pt>
                <c:pt idx="47">
                  <c:v>2.7910000000000509E-6</c:v>
                </c:pt>
                <c:pt idx="48">
                  <c:v>5.3670000000000123E-6</c:v>
                </c:pt>
                <c:pt idx="49">
                  <c:v>1.1430000000000234E-6</c:v>
                </c:pt>
              </c:numCache>
            </c:numRef>
          </c:yVal>
          <c:smooth val="1"/>
        </c:ser>
        <c:ser>
          <c:idx val="1"/>
          <c:order val="1"/>
          <c:tx>
            <c:v>Indian</c:v>
          </c:tx>
          <c:spPr>
            <a:ln w="63500">
              <a:solidFill>
                <a:schemeClr val="accent6">
                  <a:lumMod val="40000"/>
                  <a:lumOff val="60000"/>
                </a:schemeClr>
              </a:solidFill>
            </a:ln>
          </c:spPr>
          <c:marker>
            <c:symbol val="none"/>
          </c:marker>
          <c:xVal>
            <c:numRef>
              <c:f>Sheet2!$G$7:$G$56</c:f>
              <c:numCache>
                <c:formatCode>General</c:formatCode>
                <c:ptCount val="50"/>
                <c:pt idx="0">
                  <c:v>14.590254</c:v>
                </c:pt>
                <c:pt idx="1">
                  <c:v>16.523401999999987</c:v>
                </c:pt>
                <c:pt idx="2">
                  <c:v>18.45655</c:v>
                </c:pt>
                <c:pt idx="3">
                  <c:v>20.389697999999989</c:v>
                </c:pt>
                <c:pt idx="4">
                  <c:v>22.322845999999988</c:v>
                </c:pt>
                <c:pt idx="5">
                  <c:v>24.255994000000001</c:v>
                </c:pt>
                <c:pt idx="6">
                  <c:v>26.189141999999986</c:v>
                </c:pt>
                <c:pt idx="7">
                  <c:v>28.12229</c:v>
                </c:pt>
                <c:pt idx="8">
                  <c:v>30.055437999999889</c:v>
                </c:pt>
                <c:pt idx="9">
                  <c:v>31.98858599999976</c:v>
                </c:pt>
                <c:pt idx="10">
                  <c:v>33.921734000000001</c:v>
                </c:pt>
                <c:pt idx="11">
                  <c:v>35.8548819999993</c:v>
                </c:pt>
                <c:pt idx="12">
                  <c:v>37.788030000000013</c:v>
                </c:pt>
                <c:pt idx="13">
                  <c:v>39.721178000000428</c:v>
                </c:pt>
                <c:pt idx="14">
                  <c:v>41.654326000000005</c:v>
                </c:pt>
                <c:pt idx="15">
                  <c:v>43.587473999999993</c:v>
                </c:pt>
                <c:pt idx="16">
                  <c:v>45.520622000000003</c:v>
                </c:pt>
                <c:pt idx="17">
                  <c:v>47.453769999999999</c:v>
                </c:pt>
                <c:pt idx="18">
                  <c:v>49.386917000000004</c:v>
                </c:pt>
                <c:pt idx="19">
                  <c:v>51.320065</c:v>
                </c:pt>
                <c:pt idx="20">
                  <c:v>53.253213000000002</c:v>
                </c:pt>
                <c:pt idx="21">
                  <c:v>55.186361000000005</c:v>
                </c:pt>
                <c:pt idx="22">
                  <c:v>57.119509000000001</c:v>
                </c:pt>
                <c:pt idx="23">
                  <c:v>59.052657000000004</c:v>
                </c:pt>
                <c:pt idx="24">
                  <c:v>60.985804999999999</c:v>
                </c:pt>
                <c:pt idx="25">
                  <c:v>62.918953000000002</c:v>
                </c:pt>
                <c:pt idx="26">
                  <c:v>64.852100999999948</c:v>
                </c:pt>
                <c:pt idx="27">
                  <c:v>66.785248999999979</c:v>
                </c:pt>
                <c:pt idx="28">
                  <c:v>68.718396999999982</c:v>
                </c:pt>
                <c:pt idx="29">
                  <c:v>70.651544999999999</c:v>
                </c:pt>
                <c:pt idx="30">
                  <c:v>72.584693000000527</c:v>
                </c:pt>
                <c:pt idx="31">
                  <c:v>74.517841000000004</c:v>
                </c:pt>
                <c:pt idx="32">
                  <c:v>76.450989000000007</c:v>
                </c:pt>
                <c:pt idx="33">
                  <c:v>78.384136999999981</c:v>
                </c:pt>
                <c:pt idx="34">
                  <c:v>80.317285000000027</c:v>
                </c:pt>
                <c:pt idx="35">
                  <c:v>82.250433000000001</c:v>
                </c:pt>
                <c:pt idx="36">
                  <c:v>84.183580999999919</c:v>
                </c:pt>
                <c:pt idx="37">
                  <c:v>86.116729000000007</c:v>
                </c:pt>
                <c:pt idx="38">
                  <c:v>88.049876999999981</c:v>
                </c:pt>
                <c:pt idx="39">
                  <c:v>89.983025000000026</c:v>
                </c:pt>
                <c:pt idx="40">
                  <c:v>91.916173000000327</c:v>
                </c:pt>
                <c:pt idx="41">
                  <c:v>93.849321000000003</c:v>
                </c:pt>
                <c:pt idx="42">
                  <c:v>95.782469000000006</c:v>
                </c:pt>
                <c:pt idx="43">
                  <c:v>97.715616999999995</c:v>
                </c:pt>
                <c:pt idx="44">
                  <c:v>99.648764</c:v>
                </c:pt>
                <c:pt idx="45">
                  <c:v>101.58190999999999</c:v>
                </c:pt>
                <c:pt idx="46">
                  <c:v>103.51506000000002</c:v>
                </c:pt>
                <c:pt idx="47">
                  <c:v>105.44821000000083</c:v>
                </c:pt>
                <c:pt idx="48">
                  <c:v>107.38136</c:v>
                </c:pt>
                <c:pt idx="49">
                  <c:v>109.31450000000002</c:v>
                </c:pt>
              </c:numCache>
            </c:numRef>
          </c:xVal>
          <c:yVal>
            <c:numRef>
              <c:f>Sheet2!$F$7:$F$56</c:f>
              <c:numCache>
                <c:formatCode>General</c:formatCode>
                <c:ptCount val="50"/>
                <c:pt idx="0">
                  <c:v>4.9560000000001084E-5</c:v>
                </c:pt>
                <c:pt idx="1">
                  <c:v>9.1480000000000052E-5</c:v>
                </c:pt>
                <c:pt idx="2">
                  <c:v>1.3726000000000219E-4</c:v>
                </c:pt>
                <c:pt idx="3">
                  <c:v>3.2369000000000413E-4</c:v>
                </c:pt>
                <c:pt idx="4">
                  <c:v>7.5989000000000514E-4</c:v>
                </c:pt>
                <c:pt idx="5">
                  <c:v>1.5930900000000021E-3</c:v>
                </c:pt>
                <c:pt idx="6">
                  <c:v>2.7422200000000352E-3</c:v>
                </c:pt>
                <c:pt idx="7">
                  <c:v>4.3625000000000001E-3</c:v>
                </c:pt>
                <c:pt idx="8">
                  <c:v>6.6473400000000094E-3</c:v>
                </c:pt>
                <c:pt idx="9">
                  <c:v>9.4575100000000994E-3</c:v>
                </c:pt>
                <c:pt idx="10">
                  <c:v>1.2580510000000033E-2</c:v>
                </c:pt>
                <c:pt idx="11">
                  <c:v>1.5758100000000021E-2</c:v>
                </c:pt>
                <c:pt idx="12">
                  <c:v>1.8486510000000074E-2</c:v>
                </c:pt>
                <c:pt idx="13">
                  <c:v>2.075747000000001E-2</c:v>
                </c:pt>
                <c:pt idx="14">
                  <c:v>2.2443160000000434E-2</c:v>
                </c:pt>
                <c:pt idx="15">
                  <c:v>2.3618449999999978E-2</c:v>
                </c:pt>
                <c:pt idx="16">
                  <c:v>2.435464E-2</c:v>
                </c:pt>
                <c:pt idx="17">
                  <c:v>2.4492479999999997E-2</c:v>
                </c:pt>
                <c:pt idx="18">
                  <c:v>2.3938789999999977E-2</c:v>
                </c:pt>
                <c:pt idx="19">
                  <c:v>2.3187200000000012E-2</c:v>
                </c:pt>
                <c:pt idx="20">
                  <c:v>2.2355030000000012E-2</c:v>
                </c:pt>
                <c:pt idx="21">
                  <c:v>2.1549250000000002E-2</c:v>
                </c:pt>
                <c:pt idx="22">
                  <c:v>2.0718779999999989E-2</c:v>
                </c:pt>
                <c:pt idx="23">
                  <c:v>1.9648670000000215E-2</c:v>
                </c:pt>
                <c:pt idx="24">
                  <c:v>1.8702580000000257E-2</c:v>
                </c:pt>
                <c:pt idx="25">
                  <c:v>1.7564460000000042E-2</c:v>
                </c:pt>
                <c:pt idx="26">
                  <c:v>1.6311970000000023E-2</c:v>
                </c:pt>
                <c:pt idx="27">
                  <c:v>1.5209770000000055E-2</c:v>
                </c:pt>
                <c:pt idx="28">
                  <c:v>1.411983E-2</c:v>
                </c:pt>
                <c:pt idx="29">
                  <c:v>1.3365580000000174E-2</c:v>
                </c:pt>
                <c:pt idx="30">
                  <c:v>1.2396359999999999E-2</c:v>
                </c:pt>
                <c:pt idx="31">
                  <c:v>1.1079739999999999E-2</c:v>
                </c:pt>
                <c:pt idx="32">
                  <c:v>9.7770400000000146E-3</c:v>
                </c:pt>
                <c:pt idx="33">
                  <c:v>8.5456200000000246E-3</c:v>
                </c:pt>
                <c:pt idx="34">
                  <c:v>7.7499500000000835E-3</c:v>
                </c:pt>
                <c:pt idx="35">
                  <c:v>7.2286000000000806E-3</c:v>
                </c:pt>
                <c:pt idx="36">
                  <c:v>6.7620200000000153E-3</c:v>
                </c:pt>
                <c:pt idx="37">
                  <c:v>6.2751100000000134E-3</c:v>
                </c:pt>
                <c:pt idx="38">
                  <c:v>5.7581000000000134E-3</c:v>
                </c:pt>
                <c:pt idx="39">
                  <c:v>5.2049399999999999E-3</c:v>
                </c:pt>
                <c:pt idx="40">
                  <c:v>4.5779000000000054E-3</c:v>
                </c:pt>
                <c:pt idx="41">
                  <c:v>4.0940300000000002E-3</c:v>
                </c:pt>
                <c:pt idx="42">
                  <c:v>3.6369300000000395E-3</c:v>
                </c:pt>
                <c:pt idx="43">
                  <c:v>3.0779300000000486E-3</c:v>
                </c:pt>
                <c:pt idx="44">
                  <c:v>2.4654400000000002E-3</c:v>
                </c:pt>
                <c:pt idx="45">
                  <c:v>1.6631200000000082E-3</c:v>
                </c:pt>
                <c:pt idx="46">
                  <c:v>9.6612000000000206E-4</c:v>
                </c:pt>
                <c:pt idx="47">
                  <c:v>4.6787000000000651E-4</c:v>
                </c:pt>
                <c:pt idx="48">
                  <c:v>1.6424000000000275E-4</c:v>
                </c:pt>
                <c:pt idx="49">
                  <c:v>4.5050000000000533E-5</c:v>
                </c:pt>
              </c:numCache>
            </c:numRef>
          </c:yVal>
          <c:smooth val="1"/>
        </c:ser>
        <c:ser>
          <c:idx val="2"/>
          <c:order val="2"/>
          <c:tx>
            <c:v>Coloured</c:v>
          </c:tx>
          <c:spPr>
            <a:ln w="63500">
              <a:solidFill>
                <a:srgbClr val="FFFF00"/>
              </a:solidFill>
            </a:ln>
          </c:spPr>
          <c:marker>
            <c:symbol val="none"/>
          </c:marker>
          <c:xVal>
            <c:numRef>
              <c:f>Sheet2!$E$7:$E$56</c:f>
              <c:numCache>
                <c:formatCode>General</c:formatCode>
                <c:ptCount val="50"/>
                <c:pt idx="0">
                  <c:v>13.396883000000004</c:v>
                </c:pt>
                <c:pt idx="1">
                  <c:v>15.224220999999995</c:v>
                </c:pt>
                <c:pt idx="2">
                  <c:v>17.051559000000001</c:v>
                </c:pt>
                <c:pt idx="3">
                  <c:v>18.878896999999988</c:v>
                </c:pt>
                <c:pt idx="4">
                  <c:v>20.706235</c:v>
                </c:pt>
                <c:pt idx="5">
                  <c:v>22.533574000000005</c:v>
                </c:pt>
                <c:pt idx="6">
                  <c:v>24.360911999999999</c:v>
                </c:pt>
                <c:pt idx="7">
                  <c:v>26.18825</c:v>
                </c:pt>
                <c:pt idx="8">
                  <c:v>28.015588000000001</c:v>
                </c:pt>
                <c:pt idx="9">
                  <c:v>29.842925999999999</c:v>
                </c:pt>
                <c:pt idx="10">
                  <c:v>31.670264000000035</c:v>
                </c:pt>
                <c:pt idx="11">
                  <c:v>33.497602000000001</c:v>
                </c:pt>
                <c:pt idx="12">
                  <c:v>35.324941000000003</c:v>
                </c:pt>
                <c:pt idx="13">
                  <c:v>37.152279</c:v>
                </c:pt>
                <c:pt idx="14">
                  <c:v>38.979617000000005</c:v>
                </c:pt>
                <c:pt idx="15">
                  <c:v>40.806955000000002</c:v>
                </c:pt>
                <c:pt idx="16">
                  <c:v>42.634293</c:v>
                </c:pt>
                <c:pt idx="17">
                  <c:v>44.461631000000004</c:v>
                </c:pt>
                <c:pt idx="18">
                  <c:v>46.288969000000002</c:v>
                </c:pt>
                <c:pt idx="19">
                  <c:v>48.116308000000011</c:v>
                </c:pt>
                <c:pt idx="20">
                  <c:v>49.943646000000001</c:v>
                </c:pt>
                <c:pt idx="21">
                  <c:v>51.770984000000006</c:v>
                </c:pt>
                <c:pt idx="22">
                  <c:v>53.598322000000493</c:v>
                </c:pt>
                <c:pt idx="23">
                  <c:v>55.425660000000001</c:v>
                </c:pt>
                <c:pt idx="24">
                  <c:v>57.252998000000012</c:v>
                </c:pt>
                <c:pt idx="25">
                  <c:v>59.080337</c:v>
                </c:pt>
                <c:pt idx="26">
                  <c:v>60.907674999999998</c:v>
                </c:pt>
                <c:pt idx="27">
                  <c:v>62.735013000000436</c:v>
                </c:pt>
                <c:pt idx="28">
                  <c:v>64.562350999999978</c:v>
                </c:pt>
                <c:pt idx="29">
                  <c:v>66.389689000000004</c:v>
                </c:pt>
                <c:pt idx="30">
                  <c:v>68.217027000000527</c:v>
                </c:pt>
                <c:pt idx="31">
                  <c:v>70.044365000000127</c:v>
                </c:pt>
                <c:pt idx="32">
                  <c:v>71.87170399999998</c:v>
                </c:pt>
                <c:pt idx="33">
                  <c:v>73.699041999999949</c:v>
                </c:pt>
                <c:pt idx="34">
                  <c:v>75.526379999999989</c:v>
                </c:pt>
                <c:pt idx="35">
                  <c:v>77.353717999999958</c:v>
                </c:pt>
                <c:pt idx="36">
                  <c:v>79.181055999999998</c:v>
                </c:pt>
                <c:pt idx="37">
                  <c:v>81.008393999999981</c:v>
                </c:pt>
                <c:pt idx="38">
                  <c:v>82.835731999998828</c:v>
                </c:pt>
                <c:pt idx="39">
                  <c:v>84.663070999999988</c:v>
                </c:pt>
                <c:pt idx="40">
                  <c:v>86.490409000000227</c:v>
                </c:pt>
                <c:pt idx="41">
                  <c:v>88.317746999999983</c:v>
                </c:pt>
                <c:pt idx="42">
                  <c:v>90.14508499999998</c:v>
                </c:pt>
                <c:pt idx="43">
                  <c:v>91.972423000000006</c:v>
                </c:pt>
                <c:pt idx="44">
                  <c:v>93.799761000000004</c:v>
                </c:pt>
                <c:pt idx="45">
                  <c:v>95.627099000000001</c:v>
                </c:pt>
                <c:pt idx="46">
                  <c:v>97.454437999999982</c:v>
                </c:pt>
                <c:pt idx="47">
                  <c:v>99.281775999999979</c:v>
                </c:pt>
                <c:pt idx="48">
                  <c:v>101.10911</c:v>
                </c:pt>
                <c:pt idx="49">
                  <c:v>102.93644999999999</c:v>
                </c:pt>
              </c:numCache>
            </c:numRef>
          </c:xVal>
          <c:yVal>
            <c:numRef>
              <c:f>Sheet2!$D$7:$D$56</c:f>
              <c:numCache>
                <c:formatCode>General</c:formatCode>
                <c:ptCount val="50"/>
                <c:pt idx="0">
                  <c:v>1.2480000000000221E-5</c:v>
                </c:pt>
                <c:pt idx="1">
                  <c:v>4.1000000000000122E-5</c:v>
                </c:pt>
                <c:pt idx="2">
                  <c:v>9.6140000000000499E-5</c:v>
                </c:pt>
                <c:pt idx="3">
                  <c:v>2.2665000000000451E-4</c:v>
                </c:pt>
                <c:pt idx="4">
                  <c:v>5.5663000000000338E-4</c:v>
                </c:pt>
                <c:pt idx="5">
                  <c:v>1.2117499999999999E-3</c:v>
                </c:pt>
                <c:pt idx="6">
                  <c:v>2.3621499999999978E-3</c:v>
                </c:pt>
                <c:pt idx="7">
                  <c:v>4.4642900000000174E-3</c:v>
                </c:pt>
                <c:pt idx="8">
                  <c:v>8.044750000000005E-3</c:v>
                </c:pt>
                <c:pt idx="9">
                  <c:v>1.2639199999999998E-2</c:v>
                </c:pt>
                <c:pt idx="10">
                  <c:v>1.7837440000000017E-2</c:v>
                </c:pt>
                <c:pt idx="11">
                  <c:v>2.3665210000000051E-2</c:v>
                </c:pt>
                <c:pt idx="12">
                  <c:v>2.9265090000000011E-2</c:v>
                </c:pt>
                <c:pt idx="13">
                  <c:v>3.4290390000000046E-2</c:v>
                </c:pt>
                <c:pt idx="14">
                  <c:v>3.8498100000000035E-2</c:v>
                </c:pt>
                <c:pt idx="15">
                  <c:v>3.9900360000000086E-2</c:v>
                </c:pt>
                <c:pt idx="16">
                  <c:v>3.9105650000000006E-2</c:v>
                </c:pt>
                <c:pt idx="17">
                  <c:v>3.7380440000000049E-2</c:v>
                </c:pt>
                <c:pt idx="18">
                  <c:v>3.4651380000000051E-2</c:v>
                </c:pt>
                <c:pt idx="19">
                  <c:v>3.1461900000000285E-2</c:v>
                </c:pt>
                <c:pt idx="20">
                  <c:v>2.8135380000000012E-2</c:v>
                </c:pt>
                <c:pt idx="21">
                  <c:v>2.4719300000000052E-2</c:v>
                </c:pt>
                <c:pt idx="22">
                  <c:v>2.1610440000000012E-2</c:v>
                </c:pt>
                <c:pt idx="23">
                  <c:v>1.853664E-2</c:v>
                </c:pt>
                <c:pt idx="24">
                  <c:v>1.6053540000000022E-2</c:v>
                </c:pt>
                <c:pt idx="25">
                  <c:v>1.380894E-2</c:v>
                </c:pt>
                <c:pt idx="26">
                  <c:v>1.157804E-2</c:v>
                </c:pt>
                <c:pt idx="27">
                  <c:v>9.8289900000000027E-3</c:v>
                </c:pt>
                <c:pt idx="28">
                  <c:v>8.4257500000000859E-3</c:v>
                </c:pt>
                <c:pt idx="29">
                  <c:v>7.1666100000000134E-3</c:v>
                </c:pt>
                <c:pt idx="30">
                  <c:v>6.0245400000000044E-3</c:v>
                </c:pt>
                <c:pt idx="31">
                  <c:v>4.9818000000000822E-3</c:v>
                </c:pt>
                <c:pt idx="32">
                  <c:v>3.9439200000000538E-3</c:v>
                </c:pt>
                <c:pt idx="33">
                  <c:v>3.1188400000000012E-3</c:v>
                </c:pt>
                <c:pt idx="34">
                  <c:v>2.6593300000000391E-3</c:v>
                </c:pt>
                <c:pt idx="35">
                  <c:v>2.1666799999999998E-3</c:v>
                </c:pt>
                <c:pt idx="36">
                  <c:v>1.6437400000000159E-3</c:v>
                </c:pt>
                <c:pt idx="37">
                  <c:v>1.3938200000000011E-3</c:v>
                </c:pt>
                <c:pt idx="38">
                  <c:v>1.2101200000000001E-3</c:v>
                </c:pt>
                <c:pt idx="39">
                  <c:v>9.0137000000000572E-4</c:v>
                </c:pt>
                <c:pt idx="40">
                  <c:v>7.9519000000001137E-4</c:v>
                </c:pt>
                <c:pt idx="41">
                  <c:v>6.4903000000001028E-4</c:v>
                </c:pt>
                <c:pt idx="42">
                  <c:v>4.1160000000000084E-4</c:v>
                </c:pt>
                <c:pt idx="43">
                  <c:v>3.6770000000000536E-4</c:v>
                </c:pt>
                <c:pt idx="44">
                  <c:v>4.1729000000000023E-4</c:v>
                </c:pt>
                <c:pt idx="45">
                  <c:v>3.0674000000000499E-4</c:v>
                </c:pt>
                <c:pt idx="46">
                  <c:v>1.6127000000000239E-4</c:v>
                </c:pt>
                <c:pt idx="47">
                  <c:v>9.3920000000002164E-5</c:v>
                </c:pt>
                <c:pt idx="48">
                  <c:v>6.5540000000000338E-5</c:v>
                </c:pt>
                <c:pt idx="49">
                  <c:v>2.8910000000000186E-5</c:v>
                </c:pt>
              </c:numCache>
            </c:numRef>
          </c:yVal>
          <c:smooth val="1"/>
        </c:ser>
        <c:ser>
          <c:idx val="3"/>
          <c:order val="3"/>
          <c:tx>
            <c:v>White</c:v>
          </c:tx>
          <c:spPr>
            <a:ln w="63500">
              <a:solidFill>
                <a:srgbClr val="002060"/>
              </a:solidFill>
            </a:ln>
          </c:spPr>
          <c:marker>
            <c:symbol val="none"/>
          </c:marker>
          <c:xVal>
            <c:numRef>
              <c:f>Sheet2!$I$7:$I$56</c:f>
              <c:numCache>
                <c:formatCode>General</c:formatCode>
                <c:ptCount val="50"/>
                <c:pt idx="0">
                  <c:v>14.635767</c:v>
                </c:pt>
                <c:pt idx="1">
                  <c:v>16.636056000000035</c:v>
                </c:pt>
                <c:pt idx="2">
                  <c:v>18.636344999999999</c:v>
                </c:pt>
                <c:pt idx="3">
                  <c:v>20.636634999999988</c:v>
                </c:pt>
                <c:pt idx="4">
                  <c:v>22.636924000000135</c:v>
                </c:pt>
                <c:pt idx="5">
                  <c:v>24.637212999999999</c:v>
                </c:pt>
                <c:pt idx="6">
                  <c:v>26.637502999999999</c:v>
                </c:pt>
                <c:pt idx="7">
                  <c:v>28.637792000000001</c:v>
                </c:pt>
                <c:pt idx="8">
                  <c:v>30.638081000000035</c:v>
                </c:pt>
                <c:pt idx="9">
                  <c:v>32.638370000000428</c:v>
                </c:pt>
                <c:pt idx="10">
                  <c:v>34.638660000000002</c:v>
                </c:pt>
                <c:pt idx="11">
                  <c:v>36.638949000000011</c:v>
                </c:pt>
                <c:pt idx="12">
                  <c:v>38.639238000000013</c:v>
                </c:pt>
                <c:pt idx="13">
                  <c:v>40.639528000000013</c:v>
                </c:pt>
                <c:pt idx="14">
                  <c:v>42.639817000000001</c:v>
                </c:pt>
                <c:pt idx="15">
                  <c:v>44.640106000000003</c:v>
                </c:pt>
                <c:pt idx="16">
                  <c:v>46.640396000000003</c:v>
                </c:pt>
                <c:pt idx="17">
                  <c:v>48.640684999999998</c:v>
                </c:pt>
                <c:pt idx="18">
                  <c:v>50.640974</c:v>
                </c:pt>
                <c:pt idx="19">
                  <c:v>52.641263999999993</c:v>
                </c:pt>
                <c:pt idx="20">
                  <c:v>54.641553000000002</c:v>
                </c:pt>
                <c:pt idx="21">
                  <c:v>56.641841999999997</c:v>
                </c:pt>
                <c:pt idx="22">
                  <c:v>58.642131000000013</c:v>
                </c:pt>
                <c:pt idx="23">
                  <c:v>60.642421000000006</c:v>
                </c:pt>
                <c:pt idx="24">
                  <c:v>62.642710000000363</c:v>
                </c:pt>
                <c:pt idx="25">
                  <c:v>64.642999000000003</c:v>
                </c:pt>
                <c:pt idx="26">
                  <c:v>66.643288999999982</c:v>
                </c:pt>
                <c:pt idx="27">
                  <c:v>68.643577999999948</c:v>
                </c:pt>
                <c:pt idx="28">
                  <c:v>70.643867</c:v>
                </c:pt>
                <c:pt idx="29">
                  <c:v>72.644157000000007</c:v>
                </c:pt>
                <c:pt idx="30">
                  <c:v>74.644446000000002</c:v>
                </c:pt>
                <c:pt idx="31">
                  <c:v>76.644734999999983</c:v>
                </c:pt>
                <c:pt idx="32">
                  <c:v>78.645024000000006</c:v>
                </c:pt>
                <c:pt idx="33">
                  <c:v>80.645313999999999</c:v>
                </c:pt>
                <c:pt idx="34">
                  <c:v>82.64560299999998</c:v>
                </c:pt>
                <c:pt idx="35">
                  <c:v>84.645891999999989</c:v>
                </c:pt>
                <c:pt idx="36">
                  <c:v>86.646181999999982</c:v>
                </c:pt>
                <c:pt idx="37">
                  <c:v>88.646470999999949</c:v>
                </c:pt>
                <c:pt idx="38">
                  <c:v>90.64676</c:v>
                </c:pt>
                <c:pt idx="39">
                  <c:v>92.647049999999993</c:v>
                </c:pt>
                <c:pt idx="40">
                  <c:v>94.647339000000002</c:v>
                </c:pt>
                <c:pt idx="41">
                  <c:v>96.647627999999997</c:v>
                </c:pt>
                <c:pt idx="42">
                  <c:v>98.647918000000004</c:v>
                </c:pt>
                <c:pt idx="43">
                  <c:v>100.64821000000002</c:v>
                </c:pt>
                <c:pt idx="44">
                  <c:v>102.6485</c:v>
                </c:pt>
                <c:pt idx="45">
                  <c:v>104.64879000000001</c:v>
                </c:pt>
                <c:pt idx="46">
                  <c:v>106.64906999999999</c:v>
                </c:pt>
                <c:pt idx="47">
                  <c:v>108.64936</c:v>
                </c:pt>
                <c:pt idx="48">
                  <c:v>110.64964999999999</c:v>
                </c:pt>
                <c:pt idx="49">
                  <c:v>112.64994</c:v>
                </c:pt>
              </c:numCache>
            </c:numRef>
          </c:xVal>
          <c:yVal>
            <c:numRef>
              <c:f>Sheet2!$H$7:$H$56</c:f>
              <c:numCache>
                <c:formatCode>0.00E+00</c:formatCode>
                <c:ptCount val="50"/>
                <c:pt idx="0">
                  <c:v>3.6060000000000659E-6</c:v>
                </c:pt>
                <c:pt idx="1">
                  <c:v>4.4520000000000829E-6</c:v>
                </c:pt>
                <c:pt idx="2">
                  <c:v>2.4880000000000493E-6</c:v>
                </c:pt>
                <c:pt idx="3">
                  <c:v>7.1230000000000934E-6</c:v>
                </c:pt>
                <c:pt idx="4" formatCode="General">
                  <c:v>3.1130000000000557E-5</c:v>
                </c:pt>
                <c:pt idx="5" formatCode="General">
                  <c:v>8.6460000000000348E-5</c:v>
                </c:pt>
                <c:pt idx="6" formatCode="General">
                  <c:v>1.8676000000000218E-4</c:v>
                </c:pt>
                <c:pt idx="7" formatCode="General">
                  <c:v>4.4550000000000313E-4</c:v>
                </c:pt>
                <c:pt idx="8" formatCode="General">
                  <c:v>9.8430000000000544E-4</c:v>
                </c:pt>
                <c:pt idx="9" formatCode="General">
                  <c:v>2.0668900000000061E-3</c:v>
                </c:pt>
                <c:pt idx="10" formatCode="General">
                  <c:v>3.8699100000000397E-3</c:v>
                </c:pt>
                <c:pt idx="11" formatCode="General">
                  <c:v>6.3622800000000014E-3</c:v>
                </c:pt>
                <c:pt idx="12" formatCode="General">
                  <c:v>9.5484900000000067E-3</c:v>
                </c:pt>
                <c:pt idx="13" formatCode="General">
                  <c:v>1.3161590000000133E-2</c:v>
                </c:pt>
                <c:pt idx="14" formatCode="General">
                  <c:v>1.6922180000000252E-2</c:v>
                </c:pt>
                <c:pt idx="15" formatCode="General">
                  <c:v>1.9982870000000361E-2</c:v>
                </c:pt>
                <c:pt idx="16" formatCode="General">
                  <c:v>2.1751790000000042E-2</c:v>
                </c:pt>
                <c:pt idx="17" formatCode="General">
                  <c:v>2.3026669999999968E-2</c:v>
                </c:pt>
                <c:pt idx="18" formatCode="General">
                  <c:v>2.4237900000000395E-2</c:v>
                </c:pt>
                <c:pt idx="19" formatCode="General">
                  <c:v>2.4986359999999989E-2</c:v>
                </c:pt>
                <c:pt idx="20" formatCode="General">
                  <c:v>2.5334880000000001E-2</c:v>
                </c:pt>
                <c:pt idx="21" formatCode="General">
                  <c:v>2.5510510000000011E-2</c:v>
                </c:pt>
                <c:pt idx="22" formatCode="General">
                  <c:v>2.5052290000000012E-2</c:v>
                </c:pt>
                <c:pt idx="23" formatCode="General">
                  <c:v>2.4090670000000002E-2</c:v>
                </c:pt>
                <c:pt idx="24" formatCode="General">
                  <c:v>2.3067000000000001E-2</c:v>
                </c:pt>
                <c:pt idx="25" formatCode="General">
                  <c:v>2.2028260000000011E-2</c:v>
                </c:pt>
                <c:pt idx="26" formatCode="General">
                  <c:v>2.1034180000000041E-2</c:v>
                </c:pt>
                <c:pt idx="27" formatCode="General">
                  <c:v>1.9578970000000001E-2</c:v>
                </c:pt>
                <c:pt idx="28" formatCode="General">
                  <c:v>1.7881650000000041E-2</c:v>
                </c:pt>
                <c:pt idx="29" formatCode="General">
                  <c:v>1.6153520000000181E-2</c:v>
                </c:pt>
                <c:pt idx="30" formatCode="General">
                  <c:v>1.4819409999999998E-2</c:v>
                </c:pt>
                <c:pt idx="31" formatCode="General">
                  <c:v>1.346010000000019E-2</c:v>
                </c:pt>
                <c:pt idx="32" formatCode="General">
                  <c:v>1.2067639999999999E-2</c:v>
                </c:pt>
                <c:pt idx="33" formatCode="General">
                  <c:v>1.0916620000000005E-2</c:v>
                </c:pt>
                <c:pt idx="34" formatCode="General">
                  <c:v>1.0160550000000162E-2</c:v>
                </c:pt>
                <c:pt idx="35" formatCode="General">
                  <c:v>9.1616800000000609E-3</c:v>
                </c:pt>
                <c:pt idx="36" formatCode="General">
                  <c:v>7.9251900000000194E-3</c:v>
                </c:pt>
                <c:pt idx="37" formatCode="General">
                  <c:v>6.8233200000000094E-3</c:v>
                </c:pt>
                <c:pt idx="38" formatCode="General">
                  <c:v>6.1028800000000015E-3</c:v>
                </c:pt>
                <c:pt idx="39" formatCode="General">
                  <c:v>5.2703400000000972E-3</c:v>
                </c:pt>
                <c:pt idx="40" formatCode="General">
                  <c:v>4.4732700000001081E-3</c:v>
                </c:pt>
                <c:pt idx="41" formatCode="General">
                  <c:v>3.7123900000000411E-3</c:v>
                </c:pt>
                <c:pt idx="42" formatCode="General">
                  <c:v>2.9192699999999977E-3</c:v>
                </c:pt>
                <c:pt idx="43" formatCode="General">
                  <c:v>2.0724200000000002E-3</c:v>
                </c:pt>
                <c:pt idx="44" formatCode="General">
                  <c:v>1.3439600000000021E-3</c:v>
                </c:pt>
                <c:pt idx="45" formatCode="General">
                  <c:v>7.3610000000000819E-4</c:v>
                </c:pt>
                <c:pt idx="46" formatCode="General">
                  <c:v>3.521600000000024E-4</c:v>
                </c:pt>
                <c:pt idx="47" formatCode="General">
                  <c:v>1.1990000000000214E-4</c:v>
                </c:pt>
                <c:pt idx="48" formatCode="General">
                  <c:v>4.7450000000000842E-5</c:v>
                </c:pt>
                <c:pt idx="49" formatCode="General">
                  <c:v>1.7350000000000232E-5</c:v>
                </c:pt>
              </c:numCache>
            </c:numRef>
          </c:yVal>
          <c:smooth val="1"/>
        </c:ser>
        <c:axId val="72814976"/>
        <c:axId val="72816896"/>
      </c:scatterChart>
      <c:valAx>
        <c:axId val="72814976"/>
        <c:scaling>
          <c:orientation val="minMax"/>
          <c:max val="110"/>
          <c:min val="0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Aggregate </a:t>
                </a:r>
                <a:r>
                  <a:rPr lang="en-US" dirty="0"/>
                  <a:t>Matric Average</a:t>
                </a:r>
              </a:p>
            </c:rich>
          </c:tx>
          <c:layout/>
        </c:title>
        <c:numFmt formatCode="General" sourceLinked="1"/>
        <c:majorTickMark val="none"/>
        <c:tickLblPos val="nextTo"/>
        <c:crossAx val="72816896"/>
        <c:crosses val="autoZero"/>
        <c:crossBetween val="midCat"/>
        <c:majorUnit val="10"/>
        <c:minorUnit val="10"/>
      </c:valAx>
      <c:valAx>
        <c:axId val="72816896"/>
        <c:scaling>
          <c:orientation val="minMax"/>
        </c:scaling>
        <c:delete val="1"/>
        <c:axPos val="l"/>
        <c:majorGridlines/>
        <c:numFmt formatCode="General" sourceLinked="0"/>
        <c:majorTickMark val="none"/>
        <c:tickLblPos val="none"/>
        <c:crossAx val="72814976"/>
        <c:crosses val="autoZero"/>
        <c:crossBetween val="midCat"/>
        <c:minorUnit val="1.0000000000000021E-2"/>
      </c:valAx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75921242038949699"/>
          <c:y val="5.4999022997033915E-2"/>
          <c:w val="0.21102515842423891"/>
          <c:h val="0.30127814760237598"/>
        </c:manualLayout>
      </c:layout>
      <c:spPr>
        <a:solidFill>
          <a:sysClr val="window" lastClr="FFFFFF"/>
        </a:solidFill>
        <a:ln>
          <a:solidFill>
            <a:sysClr val="windowText" lastClr="000000">
              <a:lumMod val="50000"/>
              <a:lumOff val="50000"/>
            </a:sysClr>
          </a:solidFill>
        </a:ln>
      </c:spPr>
    </c:legend>
    <c:plotVisOnly val="1"/>
  </c:chart>
  <c:spPr>
    <a:ln>
      <a:noFill/>
    </a:ln>
  </c:spPr>
  <c:txPr>
    <a:bodyPr/>
    <a:lstStyle/>
    <a:p>
      <a:pPr>
        <a:defRPr sz="2400" b="1"/>
      </a:pPr>
      <a:endParaRPr lang="en-U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ZA"/>
  <c:chart>
    <c:plotArea>
      <c:layout/>
      <c:barChart>
        <c:barDir val="col"/>
        <c:grouping val="clustered"/>
        <c:ser>
          <c:idx val="0"/>
          <c:order val="0"/>
          <c:dPt>
            <c:idx val="0"/>
            <c:spPr>
              <a:solidFill>
                <a:schemeClr val="bg2">
                  <a:lumMod val="40000"/>
                  <a:lumOff val="60000"/>
                </a:schemeClr>
              </a:solidFill>
            </c:spPr>
          </c:dPt>
          <c:dPt>
            <c:idx val="1"/>
            <c:spPr>
              <a:solidFill>
                <a:schemeClr val="bg2">
                  <a:lumMod val="40000"/>
                  <a:lumOff val="60000"/>
                </a:schemeClr>
              </a:solidFill>
            </c:spPr>
          </c:dPt>
          <c:dPt>
            <c:idx val="2"/>
            <c:spPr>
              <a:solidFill>
                <a:srgbClr val="99CCFF"/>
              </a:solidFill>
            </c:spPr>
          </c:dPt>
          <c:dPt>
            <c:idx val="3"/>
            <c:spPr>
              <a:solidFill>
                <a:srgbClr val="99CCFF"/>
              </a:solidFill>
            </c:spPr>
          </c:dPt>
          <c:dPt>
            <c:idx val="4"/>
            <c:spPr>
              <a:solidFill>
                <a:schemeClr val="accent6"/>
              </a:solidFill>
            </c:spPr>
          </c:dPt>
          <c:dPt>
            <c:idx val="5"/>
            <c:spPr>
              <a:solidFill>
                <a:schemeClr val="accent6"/>
              </a:solidFill>
            </c:spPr>
          </c:dPt>
          <c:dPt>
            <c:idx val="8"/>
            <c:spPr>
              <a:solidFill>
                <a:srgbClr val="002060"/>
              </a:solidFill>
            </c:spPr>
          </c:dPt>
          <c:dPt>
            <c:idx val="9"/>
            <c:spPr>
              <a:solidFill>
                <a:srgbClr val="002060"/>
              </a:solidFill>
            </c:spPr>
          </c:dPt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Lbl>
              <c:idx val="2"/>
              <c:layout/>
              <c:showVal val="1"/>
            </c:dLbl>
            <c:dLbl>
              <c:idx val="3"/>
              <c:layout/>
              <c:showVal val="1"/>
            </c:dLbl>
            <c:dLbl>
              <c:idx val="4"/>
              <c:layout/>
              <c:showVal val="1"/>
            </c:dLbl>
            <c:dLbl>
              <c:idx val="5"/>
              <c:layout/>
              <c:showVal val="1"/>
            </c:dLbl>
            <c:dLbl>
              <c:idx val="6"/>
              <c:layout/>
              <c:showVal val="1"/>
            </c:dLbl>
            <c:dLbl>
              <c:idx val="7"/>
              <c:layout/>
              <c:showVal val="1"/>
            </c:dLbl>
            <c:dLbl>
              <c:idx val="8"/>
              <c:layout/>
              <c:showVal val="1"/>
            </c:dLbl>
            <c:dLbl>
              <c:idx val="9"/>
              <c:layout/>
              <c:showVal val="1"/>
            </c:dLbl>
            <c:delete val="1"/>
          </c:dLbls>
          <c:cat>
            <c:multiLvlStrRef>
              <c:f>Sheet1!$L$3:$M$12</c:f>
              <c:multiLvlStrCache>
                <c:ptCount val="10"/>
                <c:lvl>
                  <c:pt idx="0">
                    <c:v>2 x 2</c:v>
                  </c:pt>
                  <c:pt idx="1">
                    <c:v>5 x 5</c:v>
                  </c:pt>
                  <c:pt idx="2">
                    <c:v>2 x 3</c:v>
                  </c:pt>
                  <c:pt idx="3">
                    <c:v>10 x 10</c:v>
                  </c:pt>
                  <c:pt idx="4">
                    <c:v>2 x 2</c:v>
                  </c:pt>
                  <c:pt idx="5">
                    <c:v>3 x 6</c:v>
                  </c:pt>
                  <c:pt idx="6">
                    <c:v>2 x 3</c:v>
                  </c:pt>
                  <c:pt idx="7">
                    <c:v>4 x 5</c:v>
                  </c:pt>
                  <c:pt idx="8">
                    <c:v>2 x 4</c:v>
                  </c:pt>
                  <c:pt idx="9">
                    <c:v> 6 x 6</c:v>
                  </c:pt>
                </c:lvl>
                <c:lvl>
                  <c:pt idx="0">
                    <c:v>Learner 1</c:v>
                  </c:pt>
                  <c:pt idx="2">
                    <c:v>Learner 2</c:v>
                  </c:pt>
                  <c:pt idx="4">
                    <c:v>Learner 3</c:v>
                  </c:pt>
                  <c:pt idx="6">
                    <c:v>Learner 4</c:v>
                  </c:pt>
                  <c:pt idx="8">
                    <c:v>Learner 5</c:v>
                  </c:pt>
                </c:lvl>
              </c:multiLvlStrCache>
            </c:multiLvlStrRef>
          </c:cat>
          <c:val>
            <c:numRef>
              <c:f>Sheet1!$N$3:$N$12</c:f>
              <c:numCache>
                <c:formatCode>0%</c:formatCode>
                <c:ptCount val="10"/>
                <c:pt idx="0">
                  <c:v>0.95454545454545614</c:v>
                </c:pt>
                <c:pt idx="1">
                  <c:v>0.27272727272727282</c:v>
                </c:pt>
                <c:pt idx="2">
                  <c:v>0.72093023255814237</c:v>
                </c:pt>
                <c:pt idx="3">
                  <c:v>0.34090909090909138</c:v>
                </c:pt>
                <c:pt idx="4">
                  <c:v>0.97826086956521729</c:v>
                </c:pt>
                <c:pt idx="5">
                  <c:v>0.35714285714285826</c:v>
                </c:pt>
                <c:pt idx="6">
                  <c:v>0.71111111111111114</c:v>
                </c:pt>
                <c:pt idx="7">
                  <c:v>0.5</c:v>
                </c:pt>
                <c:pt idx="8">
                  <c:v>0.68888888888889022</c:v>
                </c:pt>
                <c:pt idx="9">
                  <c:v>0.16666666666666669</c:v>
                </c:pt>
              </c:numCache>
            </c:numRef>
          </c:val>
        </c:ser>
        <c:axId val="72993792"/>
        <c:axId val="72995584"/>
      </c:barChart>
      <c:catAx>
        <c:axId val="7299379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72995584"/>
        <c:crosses val="autoZero"/>
        <c:auto val="1"/>
        <c:lblAlgn val="ctr"/>
        <c:lblOffset val="100"/>
        <c:tickMarkSkip val="1"/>
      </c:catAx>
      <c:valAx>
        <c:axId val="72995584"/>
        <c:scaling>
          <c:orientation val="minMax"/>
          <c:max val="1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72993792"/>
        <c:crosses val="autoZero"/>
        <c:crossBetween val="between"/>
      </c:valAx>
    </c:plotArea>
    <c:plotVisOnly val="1"/>
    <c:dispBlanksAs val="gap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ZA"/>
  <c:chart>
    <c:autoTitleDeleted val="1"/>
    <c:plotArea>
      <c:layout>
        <c:manualLayout>
          <c:layoutTarget val="inner"/>
          <c:xMode val="edge"/>
          <c:yMode val="edge"/>
          <c:x val="9.9967369588295454E-2"/>
          <c:y val="2.3742473762916917E-2"/>
          <c:w val="0.89521355606042086"/>
          <c:h val="0.72197582109934322"/>
        </c:manualLayout>
      </c:layout>
      <c:lineChart>
        <c:grouping val="standard"/>
        <c:ser>
          <c:idx val="0"/>
          <c:order val="0"/>
          <c:tx>
            <c:strRef>
              <c:f>imputed!$C$28</c:f>
              <c:strCache>
                <c:ptCount val="1"/>
                <c:pt idx="0">
                  <c:v>Grade 1 teacher</c:v>
                </c:pt>
              </c:strCache>
            </c:strRef>
          </c:tx>
          <c:spPr>
            <a:ln w="50800"/>
          </c:spPr>
          <c:marker>
            <c:symbol val="circle"/>
            <c:size val="10"/>
          </c:marker>
          <c:dLbls>
            <c:numFmt formatCode="0%" sourceLinked="0"/>
            <c:showVal val="1"/>
          </c:dLbls>
          <c:cat>
            <c:strRef>
              <c:f>imputed!$B$29:$B$32</c:f>
              <c:strCache>
                <c:ptCount val="4"/>
                <c:pt idx="0">
                  <c:v>Grade 1</c:v>
                </c:pt>
                <c:pt idx="1">
                  <c:v>Grade 2</c:v>
                </c:pt>
                <c:pt idx="2">
                  <c:v>Grade 3</c:v>
                </c:pt>
                <c:pt idx="3">
                  <c:v>End of Grade 3</c:v>
                </c:pt>
              </c:strCache>
            </c:strRef>
          </c:cat>
          <c:val>
            <c:numRef>
              <c:f>imputed!$C$29:$C$32</c:f>
              <c:numCache>
                <c:formatCode>0.0%</c:formatCode>
                <c:ptCount val="4"/>
                <c:pt idx="0">
                  <c:v>0.46534480000000067</c:v>
                </c:pt>
                <c:pt idx="1">
                  <c:v>0.79400000000000004</c:v>
                </c:pt>
              </c:numCache>
            </c:numRef>
          </c:val>
        </c:ser>
        <c:ser>
          <c:idx val="1"/>
          <c:order val="1"/>
          <c:tx>
            <c:strRef>
              <c:f>imputed!$D$28</c:f>
              <c:strCache>
                <c:ptCount val="1"/>
                <c:pt idx="0">
                  <c:v>Grade 2 teacher</c:v>
                </c:pt>
              </c:strCache>
            </c:strRef>
          </c:tx>
          <c:spPr>
            <a:ln w="50800"/>
          </c:spPr>
          <c:marker>
            <c:symbol val="circle"/>
            <c:size val="10"/>
          </c:marker>
          <c:dLbls>
            <c:numFmt formatCode="0%" sourceLinked="0"/>
            <c:showVal val="1"/>
          </c:dLbls>
          <c:cat>
            <c:strRef>
              <c:f>imputed!$B$29:$B$32</c:f>
              <c:strCache>
                <c:ptCount val="4"/>
                <c:pt idx="0">
                  <c:v>Grade 1</c:v>
                </c:pt>
                <c:pt idx="1">
                  <c:v>Grade 2</c:v>
                </c:pt>
                <c:pt idx="2">
                  <c:v>Grade 3</c:v>
                </c:pt>
                <c:pt idx="3">
                  <c:v>End of Grade 3</c:v>
                </c:pt>
              </c:strCache>
            </c:strRef>
          </c:cat>
          <c:val>
            <c:numRef>
              <c:f>imputed!$D$29:$D$32</c:f>
              <c:numCache>
                <c:formatCode>0.0%</c:formatCode>
                <c:ptCount val="4"/>
                <c:pt idx="1">
                  <c:v>0.56461539999999999</c:v>
                </c:pt>
                <c:pt idx="2">
                  <c:v>0.85409090000000065</c:v>
                </c:pt>
              </c:numCache>
            </c:numRef>
          </c:val>
        </c:ser>
        <c:ser>
          <c:idx val="2"/>
          <c:order val="2"/>
          <c:tx>
            <c:strRef>
              <c:f>imputed!$E$28</c:f>
              <c:strCache>
                <c:ptCount val="1"/>
                <c:pt idx="0">
                  <c:v>Grade 3 teacher</c:v>
                </c:pt>
              </c:strCache>
            </c:strRef>
          </c:tx>
          <c:spPr>
            <a:ln w="50800">
              <a:solidFill>
                <a:srgbClr val="002060"/>
              </a:solidFill>
            </a:ln>
          </c:spPr>
          <c:marker>
            <c:symbol val="circle"/>
            <c:size val="10"/>
            <c:spPr>
              <a:solidFill>
                <a:srgbClr val="004086"/>
              </a:solidFill>
            </c:spPr>
          </c:marker>
          <c:dLbls>
            <c:numFmt formatCode="0%" sourceLinked="0"/>
            <c:showVal val="1"/>
          </c:dLbls>
          <c:cat>
            <c:strRef>
              <c:f>imputed!$B$29:$B$32</c:f>
              <c:strCache>
                <c:ptCount val="4"/>
                <c:pt idx="0">
                  <c:v>Grade 1</c:v>
                </c:pt>
                <c:pt idx="1">
                  <c:v>Grade 2</c:v>
                </c:pt>
                <c:pt idx="2">
                  <c:v>Grade 3</c:v>
                </c:pt>
                <c:pt idx="3">
                  <c:v>End of Grade 3</c:v>
                </c:pt>
              </c:strCache>
            </c:strRef>
          </c:cat>
          <c:val>
            <c:numRef>
              <c:f>imputed!$E$29:$E$32</c:f>
              <c:numCache>
                <c:formatCode>General</c:formatCode>
                <c:ptCount val="4"/>
                <c:pt idx="2" formatCode="0.0%">
                  <c:v>0.54799999999999993</c:v>
                </c:pt>
                <c:pt idx="3" formatCode="0.0%">
                  <c:v>0.84434779999999998</c:v>
                </c:pt>
              </c:numCache>
            </c:numRef>
          </c:val>
        </c:ser>
        <c:ser>
          <c:idx val="3"/>
          <c:order val="3"/>
          <c:tx>
            <c:strRef>
              <c:f>imputed!$F$28</c:f>
              <c:strCache>
                <c:ptCount val="1"/>
                <c:pt idx="0">
                  <c:v>% achieving WCED standard in tests</c:v>
                </c:pt>
              </c:strCache>
            </c:strRef>
          </c:tx>
          <c:spPr>
            <a:ln>
              <a:noFill/>
            </a:ln>
          </c:spPr>
          <c:marker>
            <c:symbol val="square"/>
            <c:size val="15"/>
            <c:spPr>
              <a:solidFill>
                <a:srgbClr val="FF33CC"/>
              </a:solidFill>
              <a:ln w="50800">
                <a:noFill/>
              </a:ln>
            </c:spPr>
          </c:marker>
          <c:dLbls>
            <c:numFmt formatCode="0%" sourceLinked="0"/>
            <c:showVal val="1"/>
          </c:dLbls>
          <c:cat>
            <c:strRef>
              <c:f>imputed!$B$29:$B$32</c:f>
              <c:strCache>
                <c:ptCount val="4"/>
                <c:pt idx="0">
                  <c:v>Grade 1</c:v>
                </c:pt>
                <c:pt idx="1">
                  <c:v>Grade 2</c:v>
                </c:pt>
                <c:pt idx="2">
                  <c:v>Grade 3</c:v>
                </c:pt>
                <c:pt idx="3">
                  <c:v>End of Grade 3</c:v>
                </c:pt>
              </c:strCache>
            </c:strRef>
          </c:cat>
          <c:val>
            <c:numRef>
              <c:f>imputed!$F$29:$F$32</c:f>
              <c:numCache>
                <c:formatCode>General</c:formatCode>
                <c:ptCount val="4"/>
                <c:pt idx="3" formatCode="0.00%">
                  <c:v>0.21700000000000033</c:v>
                </c:pt>
              </c:numCache>
            </c:numRef>
          </c:val>
        </c:ser>
        <c:marker val="1"/>
        <c:axId val="73363456"/>
        <c:axId val="73364992"/>
      </c:lineChart>
      <c:catAx>
        <c:axId val="73363456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 b="1"/>
            </a:pPr>
            <a:endParaRPr lang="en-US"/>
          </a:p>
        </c:txPr>
        <c:crossAx val="73364992"/>
        <c:crosses val="autoZero"/>
        <c:auto val="1"/>
        <c:lblAlgn val="ctr"/>
        <c:lblOffset val="100"/>
      </c:catAx>
      <c:valAx>
        <c:axId val="73364992"/>
        <c:scaling>
          <c:orientation val="minMax"/>
          <c:max val="1"/>
        </c:scaling>
        <c:axPos val="l"/>
        <c:majorGridlines/>
        <c:numFmt formatCode="0%" sourceLinked="0"/>
        <c:tickLblPos val="nextTo"/>
        <c:txPr>
          <a:bodyPr/>
          <a:lstStyle/>
          <a:p>
            <a:pPr>
              <a:defRPr sz="1800" b="1"/>
            </a:pPr>
            <a:endParaRPr lang="en-US"/>
          </a:p>
        </c:txPr>
        <c:crossAx val="733634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0016513560804899"/>
          <c:y val="0.48896452487403597"/>
          <c:w val="0.48472867454068241"/>
          <c:h val="0.26179539388420447"/>
        </c:manualLayout>
      </c:layout>
      <c:spPr>
        <a:solidFill>
          <a:schemeClr val="bg1"/>
        </a:solidFill>
        <a:ln>
          <a:solidFill>
            <a:schemeClr val="tx1"/>
          </a:solidFill>
        </a:ln>
      </c:spPr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</c:chart>
  <c:txPr>
    <a:bodyPr/>
    <a:lstStyle/>
    <a:p>
      <a:pPr>
        <a:defRPr sz="1600"/>
      </a:pPr>
      <a:endParaRPr lang="en-US"/>
    </a:p>
  </c:txPr>
  <c:externalData r:id="rId1"/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C9E174-EFE8-464C-B25C-3451223BD870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C1FB39-72CD-4F3F-B9D6-8E21912BC77B}">
      <dgm:prSet phldrT="[Text]" custT="1"/>
      <dgm:spPr/>
      <dgm:t>
        <a:bodyPr/>
        <a:lstStyle/>
        <a:p>
          <a:pPr algn="ctr"/>
          <a:r>
            <a:rPr lang="en-US" sz="2000" b="1" dirty="0" smtClean="0">
              <a:latin typeface="Garamond" pitchFamily="18" charset="0"/>
            </a:rPr>
            <a:t>2. </a:t>
          </a:r>
          <a:r>
            <a:rPr lang="en-GB" sz="2000" dirty="0" smtClean="0">
              <a:latin typeface="Garamond" pitchFamily="18" charset="0"/>
            </a:rPr>
            <a:t>Cognitive </a:t>
          </a:r>
          <a:r>
            <a:rPr lang="en-GB" sz="2000" dirty="0">
              <a:latin typeface="Garamond" pitchFamily="18" charset="0"/>
            </a:rPr>
            <a:t>ability </a:t>
          </a:r>
          <a:r>
            <a:rPr lang="en-GB" sz="2000" dirty="0" smtClean="0">
              <a:latin typeface="Garamond" pitchFamily="18" charset="0"/>
            </a:rPr>
            <a:t>in early childhood</a:t>
          </a:r>
          <a:endParaRPr lang="en-US" sz="2000" dirty="0">
            <a:latin typeface="Garamond" pitchFamily="18" charset="0"/>
          </a:endParaRPr>
        </a:p>
      </dgm:t>
    </dgm:pt>
    <dgm:pt modelId="{5B0962AB-446A-429B-9F87-83CD75E50C74}" type="parTrans" cxnId="{2644DBB5-FF52-4CBB-8327-80D37BD666C9}">
      <dgm:prSet/>
      <dgm:spPr/>
      <dgm:t>
        <a:bodyPr/>
        <a:lstStyle/>
        <a:p>
          <a:pPr algn="ctr"/>
          <a:endParaRPr lang="en-US"/>
        </a:p>
      </dgm:t>
    </dgm:pt>
    <dgm:pt modelId="{CE83A566-F0E5-426B-BEA4-61386D23CAAA}" type="sibTrans" cxnId="{2644DBB5-FF52-4CBB-8327-80D37BD666C9}">
      <dgm:prSet/>
      <dgm:spPr>
        <a:solidFill>
          <a:srgbClr val="00B050"/>
        </a:solidFill>
      </dgm:spPr>
      <dgm:t>
        <a:bodyPr/>
        <a:lstStyle/>
        <a:p>
          <a:pPr algn="ctr"/>
          <a:endParaRPr lang="en-US" dirty="0"/>
        </a:p>
      </dgm:t>
    </dgm:pt>
    <dgm:pt modelId="{0712DEE0-873B-45A9-B138-55A915C28F5D}">
      <dgm:prSet phldrT="[Text]" custT="1"/>
      <dgm:spPr/>
      <dgm:t>
        <a:bodyPr/>
        <a:lstStyle/>
        <a:p>
          <a:pPr algn="ctr"/>
          <a:r>
            <a:rPr lang="en-US" sz="2000" b="1" dirty="0">
              <a:latin typeface="Garamond" pitchFamily="18" charset="0"/>
            </a:rPr>
            <a:t>4.</a:t>
          </a:r>
          <a:r>
            <a:rPr lang="en-US" sz="2000" dirty="0">
              <a:latin typeface="Garamond" pitchFamily="18" charset="0"/>
            </a:rPr>
            <a:t> </a:t>
          </a:r>
          <a:r>
            <a:rPr lang="en-US" sz="2000" dirty="0" smtClean="0">
              <a:latin typeface="Garamond" pitchFamily="18" charset="0"/>
            </a:rPr>
            <a:t>Educational </a:t>
          </a:r>
          <a:r>
            <a:rPr lang="en-US" sz="2000" dirty="0">
              <a:latin typeface="Garamond" pitchFamily="18" charset="0"/>
            </a:rPr>
            <a:t>achievement at matric</a:t>
          </a:r>
        </a:p>
      </dgm:t>
    </dgm:pt>
    <dgm:pt modelId="{0A85E1F7-B78C-4161-8A63-B2F12919DD32}" type="parTrans" cxnId="{5E9A0D82-EF0D-43E7-AA00-1B300AA36893}">
      <dgm:prSet/>
      <dgm:spPr/>
      <dgm:t>
        <a:bodyPr/>
        <a:lstStyle/>
        <a:p>
          <a:pPr algn="ctr"/>
          <a:endParaRPr lang="en-US"/>
        </a:p>
      </dgm:t>
    </dgm:pt>
    <dgm:pt modelId="{8119BCCE-24B3-4900-8AA6-1A513C75C447}" type="sibTrans" cxnId="{5E9A0D82-EF0D-43E7-AA00-1B300AA36893}">
      <dgm:prSet/>
      <dgm:spPr>
        <a:solidFill>
          <a:srgbClr val="00B050"/>
        </a:solidFill>
      </dgm:spPr>
      <dgm:t>
        <a:bodyPr/>
        <a:lstStyle/>
        <a:p>
          <a:pPr algn="ctr"/>
          <a:endParaRPr lang="en-US" dirty="0"/>
        </a:p>
      </dgm:t>
    </dgm:pt>
    <dgm:pt modelId="{70F4E8DF-907A-458F-BD06-FB23DBC0B37B}">
      <dgm:prSet phldrT="[Text]" custT="1"/>
      <dgm:spPr/>
      <dgm:t>
        <a:bodyPr/>
        <a:lstStyle/>
        <a:p>
          <a:pPr algn="ctr"/>
          <a:r>
            <a:rPr lang="en-US" sz="2000" b="1" dirty="0">
              <a:latin typeface="Garamond" pitchFamily="18" charset="0"/>
            </a:rPr>
            <a:t>5. </a:t>
          </a:r>
          <a:r>
            <a:rPr lang="en-US" sz="2000" dirty="0">
              <a:latin typeface="Garamond" pitchFamily="18" charset="0"/>
            </a:rPr>
            <a:t>Ultimate educational attainment and quality</a:t>
          </a:r>
        </a:p>
      </dgm:t>
    </dgm:pt>
    <dgm:pt modelId="{A0C856B1-2904-4495-8255-C2B5FCF51045}" type="parTrans" cxnId="{569916C8-F4BC-4714-B5F3-F77D21513A15}">
      <dgm:prSet/>
      <dgm:spPr/>
      <dgm:t>
        <a:bodyPr/>
        <a:lstStyle/>
        <a:p>
          <a:pPr algn="ctr"/>
          <a:endParaRPr lang="en-US"/>
        </a:p>
      </dgm:t>
    </dgm:pt>
    <dgm:pt modelId="{12826F92-0F1E-4058-8734-5B4DFF662E59}" type="sibTrans" cxnId="{569916C8-F4BC-4714-B5F3-F77D21513A15}">
      <dgm:prSet/>
      <dgm:spPr>
        <a:solidFill>
          <a:srgbClr val="00B050"/>
        </a:solidFill>
      </dgm:spPr>
      <dgm:t>
        <a:bodyPr/>
        <a:lstStyle/>
        <a:p>
          <a:pPr algn="ctr"/>
          <a:endParaRPr lang="en-US" dirty="0"/>
        </a:p>
      </dgm:t>
    </dgm:pt>
    <dgm:pt modelId="{557A5833-D63E-432D-A599-C8478B2F8D01}">
      <dgm:prSet phldrT="[Text]" custT="1"/>
      <dgm:spPr/>
      <dgm:t>
        <a:bodyPr/>
        <a:lstStyle/>
        <a:p>
          <a:pPr algn="ctr"/>
          <a:r>
            <a:rPr lang="en-US" sz="2000" b="1" dirty="0">
              <a:latin typeface="Garamond" pitchFamily="18" charset="0"/>
            </a:rPr>
            <a:t>6</a:t>
          </a:r>
          <a:r>
            <a:rPr lang="en-US" sz="2000" b="1" dirty="0" smtClean="0">
              <a:latin typeface="Garamond" pitchFamily="18" charset="0"/>
            </a:rPr>
            <a:t>. </a:t>
          </a:r>
          <a:r>
            <a:rPr lang="en-US" sz="2000" dirty="0" smtClean="0">
              <a:latin typeface="Garamond" pitchFamily="18" charset="0"/>
            </a:rPr>
            <a:t>Labour </a:t>
          </a:r>
          <a:r>
            <a:rPr lang="en-US" sz="2000" dirty="0">
              <a:latin typeface="Garamond" pitchFamily="18" charset="0"/>
            </a:rPr>
            <a:t>market performance</a:t>
          </a:r>
        </a:p>
      </dgm:t>
    </dgm:pt>
    <dgm:pt modelId="{323C39E2-607D-46D4-9D3B-9FB6F6C4BE7A}" type="parTrans" cxnId="{DFDA2F5E-52EA-4103-A752-6DD050B6505D}">
      <dgm:prSet/>
      <dgm:spPr/>
      <dgm:t>
        <a:bodyPr/>
        <a:lstStyle/>
        <a:p>
          <a:pPr algn="ctr"/>
          <a:endParaRPr lang="en-US"/>
        </a:p>
      </dgm:t>
    </dgm:pt>
    <dgm:pt modelId="{DC4E030B-6651-4198-B624-A1E6CA8937EE}" type="sibTrans" cxnId="{DFDA2F5E-52EA-4103-A752-6DD050B6505D}">
      <dgm:prSet/>
      <dgm:spPr>
        <a:solidFill>
          <a:srgbClr val="00B050"/>
        </a:solidFill>
      </dgm:spPr>
      <dgm:t>
        <a:bodyPr/>
        <a:lstStyle/>
        <a:p>
          <a:pPr algn="ctr"/>
          <a:endParaRPr lang="en-US" dirty="0"/>
        </a:p>
      </dgm:t>
    </dgm:pt>
    <dgm:pt modelId="{4BE9AA3C-BC67-4998-9F3B-A474E66E07F7}">
      <dgm:prSet phldrT="[Text]" custT="1"/>
      <dgm:spPr/>
      <dgm:t>
        <a:bodyPr/>
        <a:lstStyle/>
        <a:p>
          <a:pPr algn="ctr"/>
          <a:r>
            <a:rPr lang="en-US" sz="2000" b="1" dirty="0">
              <a:latin typeface="Garamond" pitchFamily="18" charset="0"/>
            </a:rPr>
            <a:t>1.</a:t>
          </a:r>
          <a:r>
            <a:rPr lang="en-GB" sz="2000" dirty="0">
              <a:latin typeface="Garamond" pitchFamily="18" charset="0"/>
            </a:rPr>
            <a:t>SES </a:t>
          </a:r>
          <a:r>
            <a:rPr lang="en-GB" sz="2000" dirty="0" smtClean="0">
              <a:latin typeface="Garamond" pitchFamily="18" charset="0"/>
            </a:rPr>
            <a:t>at </a:t>
          </a:r>
          <a:r>
            <a:rPr lang="en-GB" sz="2000" dirty="0">
              <a:latin typeface="Garamond" pitchFamily="18" charset="0"/>
            </a:rPr>
            <a:t>birth</a:t>
          </a:r>
          <a:endParaRPr lang="en-US" sz="2000" dirty="0">
            <a:latin typeface="Garamond" pitchFamily="18" charset="0"/>
          </a:endParaRPr>
        </a:p>
      </dgm:t>
    </dgm:pt>
    <dgm:pt modelId="{F011C446-9BFA-4616-9AA8-E89151807500}" type="parTrans" cxnId="{35989EEB-AB11-4652-A296-4F60C824F07A}">
      <dgm:prSet/>
      <dgm:spPr/>
      <dgm:t>
        <a:bodyPr/>
        <a:lstStyle/>
        <a:p>
          <a:pPr algn="ctr"/>
          <a:endParaRPr lang="en-US"/>
        </a:p>
      </dgm:t>
    </dgm:pt>
    <dgm:pt modelId="{795F89B4-862E-40FF-9632-463B879AF275}" type="sibTrans" cxnId="{35989EEB-AB11-4652-A296-4F60C824F07A}">
      <dgm:prSet/>
      <dgm:spPr>
        <a:solidFill>
          <a:srgbClr val="00B050"/>
        </a:solidFill>
      </dgm:spPr>
      <dgm:t>
        <a:bodyPr/>
        <a:lstStyle/>
        <a:p>
          <a:pPr algn="ctr"/>
          <a:endParaRPr lang="en-US" dirty="0"/>
        </a:p>
      </dgm:t>
    </dgm:pt>
    <dgm:pt modelId="{CEBE08F9-30A0-4E4A-8F08-61946A8A4173}">
      <dgm:prSet custT="1"/>
      <dgm:spPr/>
      <dgm:t>
        <a:bodyPr/>
        <a:lstStyle/>
        <a:p>
          <a:pPr algn="ctr"/>
          <a:r>
            <a:rPr lang="en-US" sz="1800" b="1" dirty="0">
              <a:latin typeface="Garamond" pitchFamily="18" charset="0"/>
            </a:rPr>
            <a:t>3.</a:t>
          </a:r>
          <a:r>
            <a:rPr lang="en-US" sz="1800" dirty="0">
              <a:latin typeface="Garamond" pitchFamily="18" charset="0"/>
            </a:rPr>
            <a:t> </a:t>
          </a:r>
          <a:r>
            <a:rPr lang="en-US" sz="1800" dirty="0" smtClean="0">
              <a:latin typeface="Garamond" pitchFamily="18" charset="0"/>
            </a:rPr>
            <a:t>Educational performance in early school years</a:t>
          </a:r>
          <a:endParaRPr lang="en-US" sz="1800" dirty="0">
            <a:latin typeface="Garamond" pitchFamily="18" charset="0"/>
          </a:endParaRPr>
        </a:p>
      </dgm:t>
    </dgm:pt>
    <dgm:pt modelId="{AE0B91BA-F9E6-4ACC-BF28-AA0CB104D950}" type="parTrans" cxnId="{1094E5F8-F15B-4B08-B95B-860778E1CFCC}">
      <dgm:prSet/>
      <dgm:spPr/>
      <dgm:t>
        <a:bodyPr/>
        <a:lstStyle/>
        <a:p>
          <a:pPr algn="ctr"/>
          <a:endParaRPr lang="en-US"/>
        </a:p>
      </dgm:t>
    </dgm:pt>
    <dgm:pt modelId="{65971C95-96E8-4FB4-93A2-434D0FBB48E4}" type="sibTrans" cxnId="{1094E5F8-F15B-4B08-B95B-860778E1CFCC}">
      <dgm:prSet/>
      <dgm:spPr>
        <a:solidFill>
          <a:srgbClr val="FF0000"/>
        </a:solidFill>
      </dgm:spPr>
      <dgm:t>
        <a:bodyPr/>
        <a:lstStyle/>
        <a:p>
          <a:pPr algn="ctr"/>
          <a:endParaRPr lang="en-US" dirty="0"/>
        </a:p>
      </dgm:t>
    </dgm:pt>
    <dgm:pt modelId="{8267D6EE-3B19-42D1-86D0-32B89F16DEB4}" type="pres">
      <dgm:prSet presAssocID="{ADC9E174-EFE8-464C-B25C-3451223BD87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5A7D1F-CFA3-4571-97FA-44D7B56C0B04}" type="pres">
      <dgm:prSet presAssocID="{0DC1FB39-72CD-4F3F-B9D6-8E21912BC77B}" presName="dummy" presStyleCnt="0"/>
      <dgm:spPr/>
    </dgm:pt>
    <dgm:pt modelId="{AF7FEB2E-C68A-4A29-925F-12273C4974CA}" type="pres">
      <dgm:prSet presAssocID="{0DC1FB39-72CD-4F3F-B9D6-8E21912BC77B}" presName="node" presStyleLbl="revTx" presStyleIdx="0" presStyleCnt="6" custScaleX="170788" custScaleY="828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9D696C-1BA5-4A2A-AFBC-0CB8105FD0DB}" type="pres">
      <dgm:prSet presAssocID="{CE83A566-F0E5-426B-BEA4-61386D23CAAA}" presName="sibTrans" presStyleLbl="node1" presStyleIdx="0" presStyleCnt="6"/>
      <dgm:spPr/>
      <dgm:t>
        <a:bodyPr/>
        <a:lstStyle/>
        <a:p>
          <a:endParaRPr lang="en-US"/>
        </a:p>
      </dgm:t>
    </dgm:pt>
    <dgm:pt modelId="{440B1E35-074C-4465-8276-4D7040D2EECE}" type="pres">
      <dgm:prSet presAssocID="{CEBE08F9-30A0-4E4A-8F08-61946A8A4173}" presName="dummy" presStyleCnt="0"/>
      <dgm:spPr/>
    </dgm:pt>
    <dgm:pt modelId="{6BE699C7-0A65-4CE2-B923-1C1E57E80848}" type="pres">
      <dgm:prSet presAssocID="{CEBE08F9-30A0-4E4A-8F08-61946A8A4173}" presName="node" presStyleLbl="revTx" presStyleIdx="1" presStyleCnt="6" custScaleX="1615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38C2D2-6777-4F55-B514-FC6D4F3D61E5}" type="pres">
      <dgm:prSet presAssocID="{65971C95-96E8-4FB4-93A2-434D0FBB48E4}" presName="sibTrans" presStyleLbl="node1" presStyleIdx="1" presStyleCnt="6"/>
      <dgm:spPr/>
      <dgm:t>
        <a:bodyPr/>
        <a:lstStyle/>
        <a:p>
          <a:endParaRPr lang="en-US"/>
        </a:p>
      </dgm:t>
    </dgm:pt>
    <dgm:pt modelId="{BA84DC2D-8CD6-4AA7-8322-902AAF750A9C}" type="pres">
      <dgm:prSet presAssocID="{0712DEE0-873B-45A9-B138-55A915C28F5D}" presName="dummy" presStyleCnt="0"/>
      <dgm:spPr/>
    </dgm:pt>
    <dgm:pt modelId="{EB2BDA7A-D92D-4BE5-BECA-1D9099134F3B}" type="pres">
      <dgm:prSet presAssocID="{0712DEE0-873B-45A9-B138-55A915C28F5D}" presName="node" presStyleLbl="revTx" presStyleIdx="2" presStyleCnt="6" custScaleX="168782" custRadScaleRad="101808" custRadScaleInc="-337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7F3C8A-9811-41D2-83A9-EBE5B6118C28}" type="pres">
      <dgm:prSet presAssocID="{8119BCCE-24B3-4900-8AA6-1A513C75C447}" presName="sibTrans" presStyleLbl="node1" presStyleIdx="2" presStyleCnt="6" custScaleX="106223"/>
      <dgm:spPr/>
      <dgm:t>
        <a:bodyPr/>
        <a:lstStyle/>
        <a:p>
          <a:endParaRPr lang="en-US"/>
        </a:p>
      </dgm:t>
    </dgm:pt>
    <dgm:pt modelId="{E8DA971A-A5C3-480A-888F-6E4D0731672D}" type="pres">
      <dgm:prSet presAssocID="{70F4E8DF-907A-458F-BD06-FB23DBC0B37B}" presName="dummy" presStyleCnt="0"/>
      <dgm:spPr/>
    </dgm:pt>
    <dgm:pt modelId="{C386D90F-E0AE-44CE-A0BF-5D8E17D76E40}" type="pres">
      <dgm:prSet presAssocID="{70F4E8DF-907A-458F-BD06-FB23DBC0B37B}" presName="node" presStyleLbl="revTx" presStyleIdx="3" presStyleCnt="6" custScaleX="170175" custRadScaleRad="96086" custRadScaleInc="251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23B868-007E-43AD-9D56-1A7DA97CA054}" type="pres">
      <dgm:prSet presAssocID="{12826F92-0F1E-4058-8734-5B4DFF662E59}" presName="sibTrans" presStyleLbl="node1" presStyleIdx="3" presStyleCnt="6"/>
      <dgm:spPr/>
      <dgm:t>
        <a:bodyPr/>
        <a:lstStyle/>
        <a:p>
          <a:endParaRPr lang="en-US"/>
        </a:p>
      </dgm:t>
    </dgm:pt>
    <dgm:pt modelId="{C448198D-8FA4-4AE2-B012-6B1B50B2FF2E}" type="pres">
      <dgm:prSet presAssocID="{557A5833-D63E-432D-A599-C8478B2F8D01}" presName="dummy" presStyleCnt="0"/>
      <dgm:spPr/>
    </dgm:pt>
    <dgm:pt modelId="{EE0E39A3-9041-4D03-8D34-CC4EF7C1646F}" type="pres">
      <dgm:prSet presAssocID="{557A5833-D63E-432D-A599-C8478B2F8D01}" presName="node" presStyleLbl="revTx" presStyleIdx="4" presStyleCnt="6" custScaleX="151440" custScaleY="845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815A3A-0878-4F56-BAD5-895F068C0389}" type="pres">
      <dgm:prSet presAssocID="{DC4E030B-6651-4198-B624-A1E6CA8937EE}" presName="sibTrans" presStyleLbl="node1" presStyleIdx="4" presStyleCnt="6"/>
      <dgm:spPr/>
      <dgm:t>
        <a:bodyPr/>
        <a:lstStyle/>
        <a:p>
          <a:endParaRPr lang="en-US"/>
        </a:p>
      </dgm:t>
    </dgm:pt>
    <dgm:pt modelId="{27FEC682-16C3-4910-947D-35120712B6B8}" type="pres">
      <dgm:prSet presAssocID="{4BE9AA3C-BC67-4998-9F3B-A474E66E07F7}" presName="dummy" presStyleCnt="0"/>
      <dgm:spPr/>
    </dgm:pt>
    <dgm:pt modelId="{0E07C935-EB31-4B62-A11E-EB62B0BD7986}" type="pres">
      <dgm:prSet presAssocID="{4BE9AA3C-BC67-4998-9F3B-A474E66E07F7}" presName="node" presStyleLbl="revTx" presStyleIdx="5" presStyleCnt="6" custScaleX="78175" custScaleY="507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874B4D-E518-4D9C-82CD-DED8DF126ED0}" type="pres">
      <dgm:prSet presAssocID="{795F89B4-862E-40FF-9632-463B879AF275}" presName="sibTrans" presStyleLbl="node1" presStyleIdx="5" presStyleCnt="6" custLinFactNeighborX="1143" custLinFactNeighborY="-59"/>
      <dgm:spPr/>
      <dgm:t>
        <a:bodyPr/>
        <a:lstStyle/>
        <a:p>
          <a:endParaRPr lang="en-US"/>
        </a:p>
      </dgm:t>
    </dgm:pt>
  </dgm:ptLst>
  <dgm:cxnLst>
    <dgm:cxn modelId="{7EF5E25B-F87D-487B-B716-F11AD15BF49A}" type="presOf" srcId="{8119BCCE-24B3-4900-8AA6-1A513C75C447}" destId="{597F3C8A-9811-41D2-83A9-EBE5B6118C28}" srcOrd="0" destOrd="0" presId="urn:microsoft.com/office/officeart/2005/8/layout/cycle1"/>
    <dgm:cxn modelId="{72F99E9A-4351-482A-9A59-59D1859DA2D8}" type="presOf" srcId="{65971C95-96E8-4FB4-93A2-434D0FBB48E4}" destId="{6638C2D2-6777-4F55-B514-FC6D4F3D61E5}" srcOrd="0" destOrd="0" presId="urn:microsoft.com/office/officeart/2005/8/layout/cycle1"/>
    <dgm:cxn modelId="{1094E5F8-F15B-4B08-B95B-860778E1CFCC}" srcId="{ADC9E174-EFE8-464C-B25C-3451223BD870}" destId="{CEBE08F9-30A0-4E4A-8F08-61946A8A4173}" srcOrd="1" destOrd="0" parTransId="{AE0B91BA-F9E6-4ACC-BF28-AA0CB104D950}" sibTransId="{65971C95-96E8-4FB4-93A2-434D0FBB48E4}"/>
    <dgm:cxn modelId="{BCA7B6D1-871D-4DEE-A75F-CDE20AE16471}" type="presOf" srcId="{0DC1FB39-72CD-4F3F-B9D6-8E21912BC77B}" destId="{AF7FEB2E-C68A-4A29-925F-12273C4974CA}" srcOrd="0" destOrd="0" presId="urn:microsoft.com/office/officeart/2005/8/layout/cycle1"/>
    <dgm:cxn modelId="{99BEC369-6AC6-45EB-A195-1D6147A3217E}" type="presOf" srcId="{CE83A566-F0E5-426B-BEA4-61386D23CAAA}" destId="{3A9D696C-1BA5-4A2A-AFBC-0CB8105FD0DB}" srcOrd="0" destOrd="0" presId="urn:microsoft.com/office/officeart/2005/8/layout/cycle1"/>
    <dgm:cxn modelId="{7FD37E0D-2046-4E6C-9BD9-9C7DDE05678D}" type="presOf" srcId="{ADC9E174-EFE8-464C-B25C-3451223BD870}" destId="{8267D6EE-3B19-42D1-86D0-32B89F16DEB4}" srcOrd="0" destOrd="0" presId="urn:microsoft.com/office/officeart/2005/8/layout/cycle1"/>
    <dgm:cxn modelId="{DA94BBE6-BF71-425A-8673-C664B38082D1}" type="presOf" srcId="{12826F92-0F1E-4058-8734-5B4DFF662E59}" destId="{0423B868-007E-43AD-9D56-1A7DA97CA054}" srcOrd="0" destOrd="0" presId="urn:microsoft.com/office/officeart/2005/8/layout/cycle1"/>
    <dgm:cxn modelId="{6AA27321-9631-4D72-8D1A-212356815668}" type="presOf" srcId="{70F4E8DF-907A-458F-BD06-FB23DBC0B37B}" destId="{C386D90F-E0AE-44CE-A0BF-5D8E17D76E40}" srcOrd="0" destOrd="0" presId="urn:microsoft.com/office/officeart/2005/8/layout/cycle1"/>
    <dgm:cxn modelId="{8FDE6B7B-C05B-4088-BDAD-0501AA8776FB}" type="presOf" srcId="{557A5833-D63E-432D-A599-C8478B2F8D01}" destId="{EE0E39A3-9041-4D03-8D34-CC4EF7C1646F}" srcOrd="0" destOrd="0" presId="urn:microsoft.com/office/officeart/2005/8/layout/cycle1"/>
    <dgm:cxn modelId="{DFDA2F5E-52EA-4103-A752-6DD050B6505D}" srcId="{ADC9E174-EFE8-464C-B25C-3451223BD870}" destId="{557A5833-D63E-432D-A599-C8478B2F8D01}" srcOrd="4" destOrd="0" parTransId="{323C39E2-607D-46D4-9D3B-9FB6F6C4BE7A}" sibTransId="{DC4E030B-6651-4198-B624-A1E6CA8937EE}"/>
    <dgm:cxn modelId="{2644DBB5-FF52-4CBB-8327-80D37BD666C9}" srcId="{ADC9E174-EFE8-464C-B25C-3451223BD870}" destId="{0DC1FB39-72CD-4F3F-B9D6-8E21912BC77B}" srcOrd="0" destOrd="0" parTransId="{5B0962AB-446A-429B-9F87-83CD75E50C74}" sibTransId="{CE83A566-F0E5-426B-BEA4-61386D23CAAA}"/>
    <dgm:cxn modelId="{B9C59CF0-65DD-4951-AC8E-5992EB98F9B1}" type="presOf" srcId="{CEBE08F9-30A0-4E4A-8F08-61946A8A4173}" destId="{6BE699C7-0A65-4CE2-B923-1C1E57E80848}" srcOrd="0" destOrd="0" presId="urn:microsoft.com/office/officeart/2005/8/layout/cycle1"/>
    <dgm:cxn modelId="{F79B3184-C990-4225-B6A3-5793C165B8BE}" type="presOf" srcId="{4BE9AA3C-BC67-4998-9F3B-A474E66E07F7}" destId="{0E07C935-EB31-4B62-A11E-EB62B0BD7986}" srcOrd="0" destOrd="0" presId="urn:microsoft.com/office/officeart/2005/8/layout/cycle1"/>
    <dgm:cxn modelId="{5E9A0D82-EF0D-43E7-AA00-1B300AA36893}" srcId="{ADC9E174-EFE8-464C-B25C-3451223BD870}" destId="{0712DEE0-873B-45A9-B138-55A915C28F5D}" srcOrd="2" destOrd="0" parTransId="{0A85E1F7-B78C-4161-8A63-B2F12919DD32}" sibTransId="{8119BCCE-24B3-4900-8AA6-1A513C75C447}"/>
    <dgm:cxn modelId="{35989EEB-AB11-4652-A296-4F60C824F07A}" srcId="{ADC9E174-EFE8-464C-B25C-3451223BD870}" destId="{4BE9AA3C-BC67-4998-9F3B-A474E66E07F7}" srcOrd="5" destOrd="0" parTransId="{F011C446-9BFA-4616-9AA8-E89151807500}" sibTransId="{795F89B4-862E-40FF-9632-463B879AF275}"/>
    <dgm:cxn modelId="{51FCBA84-5E85-4A95-A87C-11DA4C68BAB2}" type="presOf" srcId="{DC4E030B-6651-4198-B624-A1E6CA8937EE}" destId="{83815A3A-0878-4F56-BAD5-895F068C0389}" srcOrd="0" destOrd="0" presId="urn:microsoft.com/office/officeart/2005/8/layout/cycle1"/>
    <dgm:cxn modelId="{95D11642-8F92-4B47-8FB9-B1A5A63FD08F}" type="presOf" srcId="{0712DEE0-873B-45A9-B138-55A915C28F5D}" destId="{EB2BDA7A-D92D-4BE5-BECA-1D9099134F3B}" srcOrd="0" destOrd="0" presId="urn:microsoft.com/office/officeart/2005/8/layout/cycle1"/>
    <dgm:cxn modelId="{2C1BD058-5837-48CA-8C35-D21D3B685DF4}" type="presOf" srcId="{795F89B4-862E-40FF-9632-463B879AF275}" destId="{9E874B4D-E518-4D9C-82CD-DED8DF126ED0}" srcOrd="0" destOrd="0" presId="urn:microsoft.com/office/officeart/2005/8/layout/cycle1"/>
    <dgm:cxn modelId="{569916C8-F4BC-4714-B5F3-F77D21513A15}" srcId="{ADC9E174-EFE8-464C-B25C-3451223BD870}" destId="{70F4E8DF-907A-458F-BD06-FB23DBC0B37B}" srcOrd="3" destOrd="0" parTransId="{A0C856B1-2904-4495-8255-C2B5FCF51045}" sibTransId="{12826F92-0F1E-4058-8734-5B4DFF662E59}"/>
    <dgm:cxn modelId="{93E6FD70-B196-4FFA-B144-303EAFC8074B}" type="presParOf" srcId="{8267D6EE-3B19-42D1-86D0-32B89F16DEB4}" destId="{C45A7D1F-CFA3-4571-97FA-44D7B56C0B04}" srcOrd="0" destOrd="0" presId="urn:microsoft.com/office/officeart/2005/8/layout/cycle1"/>
    <dgm:cxn modelId="{C0BE9D97-9BE9-409A-9AC6-0A854B02C88E}" type="presParOf" srcId="{8267D6EE-3B19-42D1-86D0-32B89F16DEB4}" destId="{AF7FEB2E-C68A-4A29-925F-12273C4974CA}" srcOrd="1" destOrd="0" presId="urn:microsoft.com/office/officeart/2005/8/layout/cycle1"/>
    <dgm:cxn modelId="{DC090D4C-5A11-4C57-A3E4-AAAFB5537ECE}" type="presParOf" srcId="{8267D6EE-3B19-42D1-86D0-32B89F16DEB4}" destId="{3A9D696C-1BA5-4A2A-AFBC-0CB8105FD0DB}" srcOrd="2" destOrd="0" presId="urn:microsoft.com/office/officeart/2005/8/layout/cycle1"/>
    <dgm:cxn modelId="{B2A2DA05-A3D0-433E-B251-E6D796D122D7}" type="presParOf" srcId="{8267D6EE-3B19-42D1-86D0-32B89F16DEB4}" destId="{440B1E35-074C-4465-8276-4D7040D2EECE}" srcOrd="3" destOrd="0" presId="urn:microsoft.com/office/officeart/2005/8/layout/cycle1"/>
    <dgm:cxn modelId="{D521124D-CC13-494C-8D21-6C81A2EDA9FA}" type="presParOf" srcId="{8267D6EE-3B19-42D1-86D0-32B89F16DEB4}" destId="{6BE699C7-0A65-4CE2-B923-1C1E57E80848}" srcOrd="4" destOrd="0" presId="urn:microsoft.com/office/officeart/2005/8/layout/cycle1"/>
    <dgm:cxn modelId="{F4785165-A5E5-4CA5-AE2E-820FDBBC8CF4}" type="presParOf" srcId="{8267D6EE-3B19-42D1-86D0-32B89F16DEB4}" destId="{6638C2D2-6777-4F55-B514-FC6D4F3D61E5}" srcOrd="5" destOrd="0" presId="urn:microsoft.com/office/officeart/2005/8/layout/cycle1"/>
    <dgm:cxn modelId="{814385B3-50BA-4015-A707-FF190AA5BB95}" type="presParOf" srcId="{8267D6EE-3B19-42D1-86D0-32B89F16DEB4}" destId="{BA84DC2D-8CD6-4AA7-8322-902AAF750A9C}" srcOrd="6" destOrd="0" presId="urn:microsoft.com/office/officeart/2005/8/layout/cycle1"/>
    <dgm:cxn modelId="{F6AE7894-A38C-4CD6-9402-9A0DC30448AD}" type="presParOf" srcId="{8267D6EE-3B19-42D1-86D0-32B89F16DEB4}" destId="{EB2BDA7A-D92D-4BE5-BECA-1D9099134F3B}" srcOrd="7" destOrd="0" presId="urn:microsoft.com/office/officeart/2005/8/layout/cycle1"/>
    <dgm:cxn modelId="{F6543EB9-B6D8-4C52-9528-AAFCAD0B05D3}" type="presParOf" srcId="{8267D6EE-3B19-42D1-86D0-32B89F16DEB4}" destId="{597F3C8A-9811-41D2-83A9-EBE5B6118C28}" srcOrd="8" destOrd="0" presId="urn:microsoft.com/office/officeart/2005/8/layout/cycle1"/>
    <dgm:cxn modelId="{B91B5C5D-9727-4BA1-8782-F64EA5D2830A}" type="presParOf" srcId="{8267D6EE-3B19-42D1-86D0-32B89F16DEB4}" destId="{E8DA971A-A5C3-480A-888F-6E4D0731672D}" srcOrd="9" destOrd="0" presId="urn:microsoft.com/office/officeart/2005/8/layout/cycle1"/>
    <dgm:cxn modelId="{900D9A1A-04AB-4AFF-9B90-1D2D980BBFEE}" type="presParOf" srcId="{8267D6EE-3B19-42D1-86D0-32B89F16DEB4}" destId="{C386D90F-E0AE-44CE-A0BF-5D8E17D76E40}" srcOrd="10" destOrd="0" presId="urn:microsoft.com/office/officeart/2005/8/layout/cycle1"/>
    <dgm:cxn modelId="{8D21AE15-F896-434E-BAB8-608898C2B9F8}" type="presParOf" srcId="{8267D6EE-3B19-42D1-86D0-32B89F16DEB4}" destId="{0423B868-007E-43AD-9D56-1A7DA97CA054}" srcOrd="11" destOrd="0" presId="urn:microsoft.com/office/officeart/2005/8/layout/cycle1"/>
    <dgm:cxn modelId="{2DF2B8F4-BC8D-4421-A25B-E4F6B6286874}" type="presParOf" srcId="{8267D6EE-3B19-42D1-86D0-32B89F16DEB4}" destId="{C448198D-8FA4-4AE2-B012-6B1B50B2FF2E}" srcOrd="12" destOrd="0" presId="urn:microsoft.com/office/officeart/2005/8/layout/cycle1"/>
    <dgm:cxn modelId="{8E9EF302-FEAD-4538-ADBA-6B11397643C4}" type="presParOf" srcId="{8267D6EE-3B19-42D1-86D0-32B89F16DEB4}" destId="{EE0E39A3-9041-4D03-8D34-CC4EF7C1646F}" srcOrd="13" destOrd="0" presId="urn:microsoft.com/office/officeart/2005/8/layout/cycle1"/>
    <dgm:cxn modelId="{783088B2-B048-425A-87FA-23369A4CDA72}" type="presParOf" srcId="{8267D6EE-3B19-42D1-86D0-32B89F16DEB4}" destId="{83815A3A-0878-4F56-BAD5-895F068C0389}" srcOrd="14" destOrd="0" presId="urn:microsoft.com/office/officeart/2005/8/layout/cycle1"/>
    <dgm:cxn modelId="{39C95882-FFE6-4FAD-B753-2BB8EDCE3743}" type="presParOf" srcId="{8267D6EE-3B19-42D1-86D0-32B89F16DEB4}" destId="{27FEC682-16C3-4910-947D-35120712B6B8}" srcOrd="15" destOrd="0" presId="urn:microsoft.com/office/officeart/2005/8/layout/cycle1"/>
    <dgm:cxn modelId="{48126111-7DEF-4DFE-AC90-BD52A177D3F5}" type="presParOf" srcId="{8267D6EE-3B19-42D1-86D0-32B89F16DEB4}" destId="{0E07C935-EB31-4B62-A11E-EB62B0BD7986}" srcOrd="16" destOrd="0" presId="urn:microsoft.com/office/officeart/2005/8/layout/cycle1"/>
    <dgm:cxn modelId="{D6E6E1A6-D954-4E87-A901-AA2E8BA1C219}" type="presParOf" srcId="{8267D6EE-3B19-42D1-86D0-32B89F16DEB4}" destId="{9E874B4D-E518-4D9C-82CD-DED8DF126ED0}" srcOrd="17" destOrd="0" presId="urn:microsoft.com/office/officeart/2005/8/layout/cycle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0.18643</cdr:x>
      <cdr:y>0.05146</cdr:y>
    </cdr:from>
    <cdr:to>
      <cdr:x>0.66101</cdr:x>
      <cdr:y>0.2399</cdr:y>
    </cdr:to>
    <cdr:sp macro="" textlink="">
      <cdr:nvSpPr>
        <cdr:cNvPr id="2" name="TextBox 6"/>
        <cdr:cNvSpPr txBox="1"/>
      </cdr:nvSpPr>
      <cdr:spPr>
        <a:xfrm xmlns:a="http://schemas.openxmlformats.org/drawingml/2006/main">
          <a:off x="785786" y="142876"/>
          <a:ext cx="2000264" cy="523220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rgbClr val="000000"/>
              </a:solidFill>
              <a:latin typeface="Times New Roman" pitchFamily="18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rgbClr val="000000"/>
              </a:solidFill>
              <a:latin typeface="Times New Roman" pitchFamily="18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rgbClr val="000000"/>
              </a:solidFill>
              <a:latin typeface="Times New Roman" pitchFamily="18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rgbClr val="000000"/>
              </a:solidFill>
              <a:latin typeface="Times New Roman" pitchFamily="18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rgbClr val="000000"/>
              </a:solidFill>
              <a:latin typeface="Times New Roman" pitchFamily="18" charset="0"/>
            </a:defRPr>
          </a:lvl5pPr>
          <a:lvl6pPr marL="2286000" algn="l" defTabSz="914400" rtl="0" eaLnBrk="1" latinLnBrk="0" hangingPunct="1">
            <a:defRPr sz="2400" kern="1200">
              <a:solidFill>
                <a:srgbClr val="000000"/>
              </a:solidFill>
              <a:latin typeface="Times New Roman" pitchFamily="18" charset="0"/>
            </a:defRPr>
          </a:lvl6pPr>
          <a:lvl7pPr marL="2743200" algn="l" defTabSz="914400" rtl="0" eaLnBrk="1" latinLnBrk="0" hangingPunct="1">
            <a:defRPr sz="2400" kern="1200">
              <a:solidFill>
                <a:srgbClr val="000000"/>
              </a:solidFill>
              <a:latin typeface="Times New Roman" pitchFamily="18" charset="0"/>
            </a:defRPr>
          </a:lvl7pPr>
          <a:lvl8pPr marL="3200400" algn="l" defTabSz="914400" rtl="0" eaLnBrk="1" latinLnBrk="0" hangingPunct="1">
            <a:defRPr sz="2400" kern="1200">
              <a:solidFill>
                <a:srgbClr val="000000"/>
              </a:solidFill>
              <a:latin typeface="Times New Roman" pitchFamily="18" charset="0"/>
            </a:defRPr>
          </a:lvl8pPr>
          <a:lvl9pPr marL="3657600" algn="l" defTabSz="914400" rtl="0" eaLnBrk="1" latinLnBrk="0" hangingPunct="1">
            <a:defRPr sz="2400" kern="1200">
              <a:solidFill>
                <a:srgbClr val="000000"/>
              </a:solidFill>
              <a:latin typeface="Times New Roman" pitchFamily="18" charset="0"/>
            </a:defRPr>
          </a:lvl9pPr>
        </a:lstStyle>
        <a:p xmlns:a="http://schemas.openxmlformats.org/drawingml/2006/main">
          <a:pPr algn="ctr"/>
          <a:r>
            <a:rPr lang="en-ZA" sz="1400" dirty="0" smtClean="0"/>
            <a:t>Log of wage, </a:t>
          </a:r>
          <a:r>
            <a:rPr lang="en-ZA" sz="1400" dirty="0" smtClean="0"/>
            <a:t>2005</a:t>
          </a:r>
        </a:p>
        <a:p xmlns:a="http://schemas.openxmlformats.org/drawingml/2006/main">
          <a:pPr algn="ctr"/>
          <a:r>
            <a:rPr lang="en-ZA" sz="1400" dirty="0" smtClean="0"/>
            <a:t>(conditional)</a:t>
          </a:r>
          <a:endParaRPr lang="en-ZA" sz="14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0.27953</cdr:x>
      <cdr:y>0.25161</cdr:y>
    </cdr:from>
    <cdr:to>
      <cdr:x>0.45614</cdr:x>
      <cdr:y>0.34194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421782" y="1580745"/>
          <a:ext cx="1530080" cy="5674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ZA" sz="110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33725" cy="4651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4703" tIns="47352" rIns="94703" bIns="47352" numCol="1" anchor="t" anchorCtr="0" compatLnSpc="1">
            <a:prstTxWarp prst="textNoShape">
              <a:avLst/>
            </a:prstTxWarp>
          </a:bodyPr>
          <a:lstStyle>
            <a:lvl1pPr defTabSz="947738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81475" y="0"/>
            <a:ext cx="3133725" cy="4651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4703" tIns="47352" rIns="94703" bIns="47352" numCol="1" anchor="t" anchorCtr="0" compatLnSpc="1">
            <a:prstTxWarp prst="textNoShape">
              <a:avLst/>
            </a:prstTxWarp>
          </a:bodyPr>
          <a:lstStyle>
            <a:lvl1pPr algn="r" defTabSz="947738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07488"/>
            <a:ext cx="3133725" cy="4683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4703" tIns="47352" rIns="94703" bIns="47352" numCol="1" anchor="b" anchorCtr="0" compatLnSpc="1">
            <a:prstTxWarp prst="textNoShape">
              <a:avLst/>
            </a:prstTxWarp>
          </a:bodyPr>
          <a:lstStyle>
            <a:lvl1pPr defTabSz="947738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81475" y="9107488"/>
            <a:ext cx="3133725" cy="4683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4703" tIns="47352" rIns="94703" bIns="47352" numCol="1" anchor="b" anchorCtr="0" compatLnSpc="1">
            <a:prstTxWarp prst="textNoShape">
              <a:avLst/>
            </a:prstTxWarp>
          </a:bodyPr>
          <a:lstStyle>
            <a:lvl1pPr algn="r" defTabSz="947738" eaLnBrk="0" hangingPunct="0">
              <a:defRPr sz="1200"/>
            </a:lvl1pPr>
          </a:lstStyle>
          <a:p>
            <a:fld id="{A3872574-8406-4A48-BDD3-3B40A8A9C12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051385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439" tIns="48219" rIns="96439" bIns="48219" numCol="1" anchor="t" anchorCtr="0" compatLnSpc="1">
            <a:prstTxWarp prst="textNoShape">
              <a:avLst/>
            </a:prstTxWarp>
          </a:bodyPr>
          <a:lstStyle>
            <a:lvl1pPr defTabSz="963613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9699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4146550" y="0"/>
            <a:ext cx="3168650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439" tIns="48219" rIns="96439" bIns="48219" numCol="1" anchor="t" anchorCtr="0" compatLnSpc="1">
            <a:prstTxWarp prst="textNoShape">
              <a:avLst/>
            </a:prstTxWarp>
          </a:bodyPr>
          <a:lstStyle>
            <a:lvl1pPr algn="r" defTabSz="963613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9700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65238" y="715963"/>
            <a:ext cx="4784725" cy="3587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9701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41838"/>
            <a:ext cx="5365750" cy="4303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439" tIns="48219" rIns="96439" bIns="482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9702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085263"/>
            <a:ext cx="3168650" cy="4778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439" tIns="48219" rIns="96439" bIns="48219" numCol="1" anchor="b" anchorCtr="0" compatLnSpc="1">
            <a:prstTxWarp prst="textNoShape">
              <a:avLst/>
            </a:prstTxWarp>
          </a:bodyPr>
          <a:lstStyle>
            <a:lvl1pPr defTabSz="963613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9703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6550" y="9085263"/>
            <a:ext cx="3168650" cy="4778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439" tIns="48219" rIns="96439" bIns="48219" numCol="1" anchor="b" anchorCtr="0" compatLnSpc="1">
            <a:prstTxWarp prst="textNoShape">
              <a:avLst/>
            </a:prstTxWarp>
          </a:bodyPr>
          <a:lstStyle>
            <a:lvl1pPr algn="r" defTabSz="963613" eaLnBrk="0" hangingPunct="0">
              <a:defRPr sz="1200"/>
            </a:lvl1pPr>
          </a:lstStyle>
          <a:p>
            <a:fld id="{79341BB5-1A06-4CBA-9935-2ADB7A43C6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4433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61963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23925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87475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49438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FBC5F0-B2D1-4D20-A0E4-074519211631}" type="slidenum">
              <a:rPr lang="en-ZA" smtClean="0"/>
              <a:pPr/>
              <a:t>4</a:t>
            </a:fld>
            <a:endParaRPr lang="en-Z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1432BE-9E2D-4AC4-B093-B6505141A5A9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99A504F-FE0D-46A6-BD47-7099B3F387C5}" type="slidenum">
              <a:rPr lang="en-US" sz="1300"/>
              <a:pPr algn="r"/>
              <a:t>7</a:t>
            </a:fld>
            <a:endParaRPr lang="en-US" sz="1300" dirty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26548C-D120-4022-B2E5-0E30D3B3A2D1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78F90D5-2CA0-45DD-B21F-744AC847AABE}" type="slidenum">
              <a:rPr lang="en-US" sz="1300">
                <a:latin typeface="Arial" charset="0"/>
              </a:rPr>
              <a:pPr algn="r"/>
              <a:t>9</a:t>
            </a:fld>
            <a:endParaRPr lang="en-US" sz="1300" dirty="0">
              <a:latin typeface="Arial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76A62E-3444-4051-A93E-E2C4219BA458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FBC5F0-B2D1-4D20-A0E4-074519211631}" type="slidenum">
              <a:rPr lang="en-ZA" smtClean="0"/>
              <a:pPr/>
              <a:t>16</a:t>
            </a:fld>
            <a:endParaRPr lang="en-Z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FBC5F0-B2D1-4D20-A0E4-074519211631}" type="slidenum">
              <a:rPr lang="en-ZA" smtClean="0"/>
              <a:pPr/>
              <a:t>19</a:t>
            </a:fld>
            <a:endParaRPr lang="en-ZA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FBC5F0-B2D1-4D20-A0E4-074519211631}" type="slidenum">
              <a:rPr lang="en-ZA" smtClean="0"/>
              <a:pPr/>
              <a:t>20</a:t>
            </a:fld>
            <a:endParaRPr lang="en-ZA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FBC5F0-B2D1-4D20-A0E4-074519211631}" type="slidenum">
              <a:rPr lang="en-ZA" smtClean="0"/>
              <a:pPr/>
              <a:t>21</a:t>
            </a:fld>
            <a:endParaRPr lang="en-ZA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6D5492-06E0-4592-87E1-61C0D0D47BC1}" type="slidenum">
              <a:rPr lang="en-ZA" smtClean="0"/>
              <a:pPr/>
              <a:t>26</a:t>
            </a:fld>
            <a:endParaRPr lang="en-ZA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6D5492-06E0-4592-87E1-61C0D0D47BC1}" type="slidenum">
              <a:rPr lang="en-ZA" smtClean="0"/>
              <a:pPr/>
              <a:t>27</a:t>
            </a:fld>
            <a:endParaRPr lang="en-ZA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A2DE93-D594-49DB-9B49-30B671B62C55}" type="slidenum">
              <a:rPr lang="en-US" smtClean="0"/>
              <a:pPr/>
              <a:t>28</a:t>
            </a:fld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1BB5-1A06-4CBA-9935-2ADB7A43C6AC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133600"/>
            <a:ext cx="6858000" cy="609600"/>
          </a:xfrm>
        </p:spPr>
        <p:txBody>
          <a:bodyPr anchor="t"/>
          <a:lstStyle>
            <a:lvl1pPr algn="ctr">
              <a:lnSpc>
                <a:spcPct val="130000"/>
              </a:lnSpc>
              <a:defRPr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96975" y="4191000"/>
            <a:ext cx="675005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3101" name="Picture 29" descr="US_Stacked RGB 300dp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152400"/>
            <a:ext cx="3810000" cy="1247775"/>
          </a:xfrm>
          <a:prstGeom prst="rect">
            <a:avLst/>
          </a:prstGeom>
          <a:noFill/>
        </p:spPr>
      </p:pic>
      <p:sp>
        <p:nvSpPr>
          <p:cNvPr id="11" name="Text Box 8"/>
          <p:cNvSpPr txBox="1">
            <a:spLocks noChangeArrowheads="1"/>
          </p:cNvSpPr>
          <p:nvPr userDrawn="1"/>
        </p:nvSpPr>
        <p:spPr bwMode="auto">
          <a:xfrm>
            <a:off x="855663" y="6210300"/>
            <a:ext cx="68405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  <a:alpha val="74998"/>
              </a:schemeClr>
            </a:prstShdw>
          </a:effec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sz="1200" dirty="0"/>
              <a:t>Programme to Support Pro-Poor Policy Development</a:t>
            </a:r>
          </a:p>
          <a:p>
            <a:pPr algn="ctr" eaLnBrk="1" hangingPunct="1"/>
            <a:r>
              <a:rPr lang="en-GB" sz="1200" dirty="0"/>
              <a:t>A partnership between the Presidency, Republic of South Africa and the European Union</a:t>
            </a:r>
            <a:endParaRPr lang="en-US" sz="1200" dirty="0"/>
          </a:p>
        </p:txBody>
      </p:sp>
      <p:pic>
        <p:nvPicPr>
          <p:cNvPr id="12" name="Picture 4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092825"/>
            <a:ext cx="460375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Object 2"/>
          <p:cNvGraphicFramePr>
            <a:graphicFrameLocks noChangeAspect="1"/>
          </p:cNvGraphicFramePr>
          <p:nvPr userDrawn="1"/>
        </p:nvGraphicFramePr>
        <p:xfrm>
          <a:off x="7812088" y="6165850"/>
          <a:ext cx="935037" cy="569913"/>
        </p:xfrm>
        <a:graphic>
          <a:graphicData uri="http://schemas.openxmlformats.org/presentationml/2006/ole">
            <p:oleObj spid="_x0000_s2051" r:id="rId5" imgW="2879725" imgH="1920875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1F346DD-55B4-488B-BCDB-2FA77FE7F0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5145E08-F669-4FD1-9C11-B5F83E1FB6B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1295400"/>
            <a:ext cx="33147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1295400"/>
            <a:ext cx="33147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0BB42F0-7FAC-456F-AECD-6D56AFD4BA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3E34A84-5B64-45B4-B2B9-15E3FEB087D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E4100C4-85F1-4073-BB56-E50653A688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B427A78-BC31-472A-B763-397D28BB0A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5087713-5D8A-4844-B74C-2C01E51B56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79BE9CA-64CA-4A24-A735-327BE66255C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6BA3406-1F70-4208-92A2-5667C733795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7950" y="457200"/>
            <a:ext cx="169545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457200"/>
            <a:ext cx="493395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B6CC231-0AE8-4A8F-BB5E-9A60D05869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57200"/>
            <a:ext cx="67056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1295400"/>
            <a:ext cx="6781800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1600" y="3771900"/>
            <a:ext cx="6781800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EBA12F4-42F8-4AB6-8CB5-6312BA5CAC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192088"/>
            <a:ext cx="8162925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2813" y="1905000"/>
            <a:ext cx="8110537" cy="4191000"/>
          </a:xfrm>
        </p:spPr>
        <p:txBody>
          <a:bodyPr/>
          <a:lstStyle/>
          <a:p>
            <a:pPr lvl="0"/>
            <a:endParaRPr lang="en-ZA" noProof="0" smtClean="0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ftr" sz="quarter" idx="10"/>
          </p:nvPr>
        </p:nvSpPr>
        <p:spPr>
          <a:xfrm>
            <a:off x="9144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13BCEB-CC4F-422C-84E1-AB16D25C97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B032C-C6DD-427D-8131-887583549C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9D2FE2-7E42-4602-A96F-E39A1919DC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8" name="Group 14"/>
          <p:cNvGrpSpPr>
            <a:grpSpLocks/>
          </p:cNvGrpSpPr>
          <p:nvPr/>
        </p:nvGrpSpPr>
        <p:grpSpPr bwMode="auto">
          <a:xfrm>
            <a:off x="304800" y="762000"/>
            <a:ext cx="8610600" cy="415925"/>
            <a:chOff x="192" y="480"/>
            <a:chExt cx="5424" cy="262"/>
          </a:xfrm>
        </p:grpSpPr>
        <p:pic>
          <p:nvPicPr>
            <p:cNvPr id="1035" name="Picture 11" descr="leaf"/>
            <p:cNvPicPr>
              <a:picLocks noChangeAspect="1" noChangeArrowheads="1"/>
            </p:cNvPicPr>
            <p:nvPr userDrawn="1"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5232" y="480"/>
              <a:ext cx="384" cy="262"/>
            </a:xfrm>
            <a:prstGeom prst="rect">
              <a:avLst/>
            </a:prstGeom>
            <a:noFill/>
          </p:spPr>
        </p:pic>
        <p:sp>
          <p:nvSpPr>
            <p:cNvPr id="1036" name="Line 12"/>
            <p:cNvSpPr>
              <a:spLocks noChangeShapeType="1"/>
            </p:cNvSpPr>
            <p:nvPr userDrawn="1"/>
          </p:nvSpPr>
          <p:spPr bwMode="auto">
            <a:xfrm>
              <a:off x="192" y="611"/>
              <a:ext cx="4944" cy="0"/>
            </a:xfrm>
            <a:prstGeom prst="line">
              <a:avLst/>
            </a:prstGeom>
            <a:noFill/>
            <a:ln w="12700" cap="sq">
              <a:solidFill>
                <a:schemeClr val="accent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ZA"/>
            </a:p>
          </p:txBody>
        </p:sp>
      </p:grp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457200"/>
            <a:ext cx="670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1295400"/>
            <a:ext cx="6781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40" name="Picture 16" descr="US_Horizontal RGB 300dpi"/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6792"/>
          <a:stretch>
            <a:fillRect/>
          </a:stretch>
        </p:blipFill>
        <p:spPr bwMode="auto">
          <a:xfrm>
            <a:off x="457200" y="284163"/>
            <a:ext cx="533400" cy="614362"/>
          </a:xfrm>
          <a:prstGeom prst="rect">
            <a:avLst/>
          </a:prstGeom>
          <a:noFill/>
        </p:spPr>
      </p:pic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855663" y="6210300"/>
            <a:ext cx="68405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  <a:alpha val="74998"/>
              </a:schemeClr>
            </a:prstShdw>
          </a:effec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sz="1200" dirty="0"/>
              <a:t>Programme to Support Pro-Poor Policy Development</a:t>
            </a:r>
          </a:p>
          <a:p>
            <a:pPr algn="ctr" eaLnBrk="1" hangingPunct="1"/>
            <a:r>
              <a:rPr lang="en-GB" sz="1200" dirty="0"/>
              <a:t>A partnership between the Presidency, Republic of South Africa and the European Union</a:t>
            </a:r>
            <a:endParaRPr lang="en-US" sz="1200" dirty="0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092825"/>
            <a:ext cx="460375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Object 2"/>
          <p:cNvGraphicFramePr>
            <a:graphicFrameLocks noChangeAspect="1"/>
          </p:cNvGraphicFramePr>
          <p:nvPr/>
        </p:nvGraphicFramePr>
        <p:xfrm>
          <a:off x="7812088" y="6165850"/>
          <a:ext cx="935037" cy="569913"/>
        </p:xfrm>
        <a:graphic>
          <a:graphicData uri="http://schemas.openxmlformats.org/presentationml/2006/ole">
            <p:oleObj spid="_x0000_s1027" r:id="rId22" imgW="2879725" imgH="1920875" progId="">
              <p:embed/>
            </p:oleObj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Microsoft_Office_Excel_97-2003_Worksheet1.xls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Microsoft_Office_Excel_97-2003_Worksheet2.xls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Microsoft_Office_Excel_Chart3.xls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1143000" y="1714488"/>
            <a:ext cx="7215214" cy="1138448"/>
          </a:xfrm>
        </p:spPr>
        <p:txBody>
          <a:bodyPr>
            <a:normAutofit fontScale="90000"/>
          </a:bodyPr>
          <a:lstStyle/>
          <a:p>
            <a:r>
              <a:rPr lang="en-ZA" dirty="0" smtClean="0"/>
              <a:t>Towards identifying policies </a:t>
            </a:r>
            <a:r>
              <a:rPr lang="en-ZA" dirty="0" smtClean="0"/>
              <a:t>to address educational quality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1331640" y="3423280"/>
            <a:ext cx="6750050" cy="1434480"/>
          </a:xfrm>
        </p:spPr>
        <p:txBody>
          <a:bodyPr>
            <a:normAutofit/>
          </a:bodyPr>
          <a:lstStyle/>
          <a:p>
            <a:r>
              <a:rPr lang="en-US" dirty="0" smtClean="0"/>
              <a:t>Servaas van der Berg</a:t>
            </a:r>
          </a:p>
          <a:p>
            <a:r>
              <a:rPr lang="en-US" dirty="0" smtClean="0"/>
              <a:t>Department of Economics, Stellenbosch University</a:t>
            </a:r>
          </a:p>
          <a:p>
            <a:r>
              <a:rPr lang="en-US" dirty="0" smtClean="0"/>
              <a:t>PSPPD </a:t>
            </a:r>
            <a:r>
              <a:rPr lang="en-US" dirty="0" smtClean="0"/>
              <a:t>Project – 28 March 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Questions posed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908720"/>
            <a:ext cx="7992888" cy="5184576"/>
          </a:xfrm>
        </p:spPr>
        <p:txBody>
          <a:bodyPr/>
          <a:lstStyle/>
          <a:p>
            <a:pPr marL="457200" indent="-457200">
              <a:spcBef>
                <a:spcPts val="0"/>
              </a:spcBef>
              <a:buSzPct val="150000"/>
              <a:buFont typeface="Arial" pitchFamily="34" charset="0"/>
              <a:buChar char="•"/>
            </a:pPr>
            <a:r>
              <a:rPr lang="en-ZA" dirty="0" smtClean="0"/>
              <a:t>What are major fault-lines in our education and skills development system? </a:t>
            </a:r>
          </a:p>
          <a:p>
            <a:pPr marL="457200" indent="-457200">
              <a:spcBef>
                <a:spcPts val="0"/>
              </a:spcBef>
              <a:buSzPct val="150000"/>
              <a:buFont typeface="Arial" pitchFamily="34" charset="0"/>
              <a:buChar char="•"/>
            </a:pPr>
            <a:r>
              <a:rPr lang="en-ZA" dirty="0" smtClean="0"/>
              <a:t>What is extent of underperformance of SA school system? </a:t>
            </a:r>
          </a:p>
          <a:p>
            <a:pPr marL="457200" indent="-457200">
              <a:spcBef>
                <a:spcPts val="0"/>
              </a:spcBef>
              <a:buSzPct val="150000"/>
              <a:buFont typeface="Arial" pitchFamily="34" charset="0"/>
              <a:buChar char="•"/>
            </a:pPr>
            <a:r>
              <a:rPr lang="en-ZA" dirty="0" smtClean="0"/>
              <a:t>What factors drive underperformance of SA school system? </a:t>
            </a:r>
          </a:p>
          <a:p>
            <a:pPr marL="457200" indent="-457200">
              <a:spcBef>
                <a:spcPts val="0"/>
              </a:spcBef>
              <a:buSzPct val="150000"/>
              <a:buFont typeface="Arial" pitchFamily="34" charset="0"/>
              <a:buChar char="•"/>
            </a:pPr>
            <a:r>
              <a:rPr lang="en-ZA" dirty="0" smtClean="0"/>
              <a:t>How can flow from school to post-school be improved, and scale &amp; quality of post-school learning be expanded? </a:t>
            </a:r>
          </a:p>
          <a:p>
            <a:pPr marL="457200" indent="-457200">
              <a:spcBef>
                <a:spcPts val="0"/>
              </a:spcBef>
              <a:buSzPct val="150000"/>
              <a:buFont typeface="Arial" pitchFamily="34" charset="0"/>
              <a:buChar char="•"/>
            </a:pPr>
            <a:r>
              <a:rPr lang="en-ZA" dirty="0" smtClean="0"/>
              <a:t>Outcome targets: Actual for 2014, potential for  2025? </a:t>
            </a:r>
          </a:p>
          <a:p>
            <a:pPr marL="457200" indent="-457200">
              <a:spcBef>
                <a:spcPts val="0"/>
              </a:spcBef>
              <a:buSzPct val="150000"/>
              <a:buFont typeface="Arial" pitchFamily="34" charset="0"/>
              <a:buChar char="•"/>
            </a:pPr>
            <a:r>
              <a:rPr lang="en-ZA" dirty="0" smtClean="0"/>
              <a:t>What are the ten most effective interventions to improve education outcomes by 2020-2025?  </a:t>
            </a:r>
          </a:p>
          <a:p>
            <a:pPr marL="457200" indent="-457200">
              <a:spcBef>
                <a:spcPts val="0"/>
              </a:spcBef>
              <a:buSzPct val="150000"/>
              <a:buFont typeface="Arial" pitchFamily="34" charset="0"/>
              <a:buChar char="•"/>
            </a:pPr>
            <a:r>
              <a:rPr lang="en-ZA" dirty="0" smtClean="0"/>
              <a:t>How have countries facing similar problems turned their education systems around? </a:t>
            </a:r>
            <a:endParaRPr lang="en-ZA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Issues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28670"/>
            <a:ext cx="9144000" cy="5143536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SA school performance in perspective:</a:t>
            </a:r>
          </a:p>
          <a:p>
            <a:pPr>
              <a:spcBef>
                <a:spcPts val="0"/>
              </a:spcBef>
            </a:pPr>
            <a:r>
              <a:rPr lang="en-US" sz="2000" dirty="0" smtClean="0">
                <a:solidFill>
                  <a:srgbClr val="FF0000"/>
                </a:solidFill>
              </a:rPr>
              <a:t>Schools and the </a:t>
            </a:r>
            <a:r>
              <a:rPr lang="en-US" sz="2000" dirty="0" err="1" smtClean="0">
                <a:solidFill>
                  <a:srgbClr val="FF0000"/>
                </a:solidFill>
              </a:rPr>
              <a:t>labour</a:t>
            </a:r>
            <a:r>
              <a:rPr lang="en-US" sz="2000" dirty="0" smtClean="0">
                <a:solidFill>
                  <a:srgbClr val="FF0000"/>
                </a:solidFill>
              </a:rPr>
              <a:t> market</a:t>
            </a:r>
          </a:p>
          <a:p>
            <a:pPr>
              <a:spcBef>
                <a:spcPts val="0"/>
              </a:spcBef>
            </a:pPr>
            <a:r>
              <a:rPr lang="en-US" sz="2000" dirty="0" smtClean="0">
                <a:solidFill>
                  <a:srgbClr val="FF0000"/>
                </a:solidFill>
              </a:rPr>
              <a:t>Weak performance, even in African context</a:t>
            </a:r>
          </a:p>
          <a:p>
            <a:pPr>
              <a:spcBef>
                <a:spcPts val="0"/>
              </a:spcBef>
            </a:pPr>
            <a:r>
              <a:rPr lang="en-US" sz="2000" dirty="0" smtClean="0">
                <a:solidFill>
                  <a:srgbClr val="FF0000"/>
                </a:solidFill>
              </a:rPr>
              <a:t>Poverty cannot explain this – SA’s poor </a:t>
            </a:r>
            <a:r>
              <a:rPr lang="en-US" sz="2000" dirty="0" smtClean="0">
                <a:solidFill>
                  <a:srgbClr val="FF0000"/>
                </a:solidFill>
              </a:rPr>
              <a:t>fare </a:t>
            </a:r>
            <a:r>
              <a:rPr lang="en-US" sz="2000" dirty="0" smtClean="0">
                <a:solidFill>
                  <a:srgbClr val="FF0000"/>
                </a:solidFill>
              </a:rPr>
              <a:t>worse than Africa’s poor</a:t>
            </a:r>
          </a:p>
          <a:p>
            <a:pPr>
              <a:spcBef>
                <a:spcPts val="0"/>
              </a:spcBef>
            </a:pPr>
            <a:r>
              <a:rPr lang="en-US" sz="2000" dirty="0" smtClean="0">
                <a:solidFill>
                  <a:srgbClr val="FF0000"/>
                </a:solidFill>
              </a:rPr>
              <a:t>The school system </a:t>
            </a:r>
            <a:r>
              <a:rPr lang="en-US" sz="2000" dirty="0" smtClean="0">
                <a:solidFill>
                  <a:srgbClr val="FF0000"/>
                </a:solidFill>
              </a:rPr>
              <a:t>has two </a:t>
            </a:r>
            <a:r>
              <a:rPr lang="en-US" sz="2000" dirty="0" smtClean="0">
                <a:solidFill>
                  <a:srgbClr val="FF0000"/>
                </a:solidFill>
              </a:rPr>
              <a:t>parts, one functioning fairly well, the other extremely weakly</a:t>
            </a:r>
          </a:p>
          <a:p>
            <a:pPr>
              <a:spcBef>
                <a:spcPts val="0"/>
              </a:spcBef>
            </a:pPr>
            <a:r>
              <a:rPr lang="en-US" sz="2000" dirty="0" smtClean="0">
                <a:solidFill>
                  <a:srgbClr val="FF0000"/>
                </a:solidFill>
              </a:rPr>
              <a:t>Resources bring little improvement in </a:t>
            </a:r>
            <a:r>
              <a:rPr lang="en-US" sz="2000" dirty="0" smtClean="0">
                <a:solidFill>
                  <a:srgbClr val="FF0000"/>
                </a:solidFill>
              </a:rPr>
              <a:t>weak schools</a:t>
            </a:r>
            <a:r>
              <a:rPr lang="en-US" sz="2000" dirty="0" smtClean="0">
                <a:solidFill>
                  <a:srgbClr val="FF0000"/>
                </a:solidFill>
              </a:rPr>
              <a:t>, </a:t>
            </a:r>
            <a:r>
              <a:rPr lang="en-US" sz="2000" dirty="0" smtClean="0">
                <a:solidFill>
                  <a:srgbClr val="FF0000"/>
                </a:solidFill>
              </a:rPr>
              <a:t>due </a:t>
            </a:r>
            <a:r>
              <a:rPr lang="en-US" sz="2000" dirty="0" smtClean="0">
                <a:solidFill>
                  <a:srgbClr val="FF0000"/>
                </a:solidFill>
              </a:rPr>
              <a:t>to functionality issues</a:t>
            </a:r>
          </a:p>
          <a:p>
            <a:pPr>
              <a:buNone/>
            </a:pPr>
            <a:r>
              <a:rPr lang="en-US" b="1" dirty="0" smtClean="0"/>
              <a:t>Features of poorly functioning schools:</a:t>
            </a:r>
          </a:p>
          <a:p>
            <a:pPr fontAlgn="t">
              <a:spcBef>
                <a:spcPts val="0"/>
              </a:spcBef>
            </a:pPr>
            <a:r>
              <a:rPr lang="en-ZA" sz="2000" b="1" dirty="0" smtClean="0">
                <a:solidFill>
                  <a:srgbClr val="FF0000"/>
                </a:solidFill>
              </a:rPr>
              <a:t>Slow macro pacing, </a:t>
            </a:r>
            <a:r>
              <a:rPr lang="en-ZA" sz="2000" dirty="0" smtClean="0">
                <a:solidFill>
                  <a:srgbClr val="FF0000"/>
                </a:solidFill>
              </a:rPr>
              <a:t>poor use of instructional time, </a:t>
            </a:r>
            <a:r>
              <a:rPr lang="en-ZA" sz="2000" b="1" dirty="0" smtClean="0">
                <a:solidFill>
                  <a:srgbClr val="FF0000"/>
                </a:solidFill>
              </a:rPr>
              <a:t>low curriculum coverage</a:t>
            </a:r>
            <a:endParaRPr lang="en-ZA" sz="2000" b="1" dirty="0" smtClean="0">
              <a:solidFill>
                <a:srgbClr val="FF0000"/>
              </a:solidFill>
            </a:endParaRPr>
          </a:p>
          <a:p>
            <a:pPr fontAlgn="t">
              <a:spcBef>
                <a:spcPts val="0"/>
              </a:spcBef>
            </a:pPr>
            <a:r>
              <a:rPr lang="en-ZA" sz="2000" b="1" dirty="0" smtClean="0">
                <a:solidFill>
                  <a:srgbClr val="FF0000"/>
                </a:solidFill>
              </a:rPr>
              <a:t>Low cognitive demand, weak assessment, </a:t>
            </a:r>
            <a:r>
              <a:rPr lang="en-ZA" sz="2000" dirty="0" smtClean="0">
                <a:solidFill>
                  <a:srgbClr val="FF0000"/>
                </a:solidFill>
              </a:rPr>
              <a:t>little </a:t>
            </a:r>
            <a:r>
              <a:rPr lang="en-ZA" sz="2000" dirty="0" smtClean="0">
                <a:solidFill>
                  <a:srgbClr val="FF0000"/>
                </a:solidFill>
              </a:rPr>
              <a:t>feedback</a:t>
            </a:r>
            <a:endParaRPr lang="en-ZA" sz="2000" dirty="0" smtClean="0">
              <a:solidFill>
                <a:srgbClr val="FF0000"/>
              </a:solidFill>
            </a:endParaRPr>
          </a:p>
          <a:p>
            <a:pPr fontAlgn="t">
              <a:spcBef>
                <a:spcPts val="0"/>
              </a:spcBef>
            </a:pPr>
            <a:r>
              <a:rPr lang="en-ZA" sz="2000" b="1" dirty="0" smtClean="0">
                <a:solidFill>
                  <a:srgbClr val="FF0000"/>
                </a:solidFill>
              </a:rPr>
              <a:t>Lack of textbooks/workbooks/reading material </a:t>
            </a:r>
            <a:r>
              <a:rPr lang="en-ZA" sz="2000" dirty="0" smtClean="0">
                <a:solidFill>
                  <a:srgbClr val="FF0000"/>
                </a:solidFill>
              </a:rPr>
              <a:t>(some teachers think textbooks and workbooks are ‘not applicable’ in FP; libraries seldom function)</a:t>
            </a:r>
          </a:p>
          <a:p>
            <a:pPr fontAlgn="t">
              <a:spcBef>
                <a:spcPts val="0"/>
              </a:spcBef>
            </a:pPr>
            <a:r>
              <a:rPr lang="en-ZA" sz="2000" dirty="0" smtClean="0">
                <a:solidFill>
                  <a:srgbClr val="FF0000"/>
                </a:solidFill>
              </a:rPr>
              <a:t>Problems with </a:t>
            </a:r>
            <a:r>
              <a:rPr lang="en-ZA" sz="2000" b="1" dirty="0" smtClean="0">
                <a:solidFill>
                  <a:srgbClr val="FF0000"/>
                </a:solidFill>
              </a:rPr>
              <a:t>second language </a:t>
            </a:r>
            <a:r>
              <a:rPr lang="en-ZA" sz="2000" dirty="0" smtClean="0">
                <a:solidFill>
                  <a:srgbClr val="FF0000"/>
                </a:solidFill>
              </a:rPr>
              <a:t>teaching and </a:t>
            </a:r>
            <a:r>
              <a:rPr lang="en-ZA" sz="2000" dirty="0" smtClean="0">
                <a:solidFill>
                  <a:srgbClr val="FF0000"/>
                </a:solidFill>
              </a:rPr>
              <a:t>learning</a:t>
            </a:r>
          </a:p>
          <a:p>
            <a:pPr fontAlgn="t">
              <a:spcBef>
                <a:spcPts val="0"/>
              </a:spcBef>
              <a:buNone/>
            </a:pPr>
            <a:r>
              <a:rPr lang="en-ZA" b="1" dirty="0" smtClean="0"/>
              <a:t>Policy </a:t>
            </a:r>
            <a:r>
              <a:rPr lang="en-ZA" b="1" dirty="0" smtClean="0"/>
              <a:t>directions</a:t>
            </a:r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8680"/>
          </a:xfrm>
        </p:spPr>
        <p:txBody>
          <a:bodyPr>
            <a:noAutofit/>
          </a:bodyPr>
          <a:lstStyle/>
          <a:p>
            <a:r>
              <a:rPr lang="en-ZA" b="1" noProof="0" dirty="0" err="1" smtClean="0"/>
              <a:t>SA’s</a:t>
            </a:r>
            <a:r>
              <a:rPr lang="en-ZA" b="1" noProof="0" dirty="0" smtClean="0"/>
              <a:t> dualistic school system and labour market</a:t>
            </a:r>
            <a:endParaRPr lang="en-ZA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" y="548680"/>
            <a:ext cx="4258816" cy="2160240"/>
          </a:xfrm>
          <a:ln w="50800">
            <a:solidFill>
              <a:schemeClr val="accent1">
                <a:lumMod val="50000"/>
              </a:schemeClr>
            </a:solidFill>
          </a:ln>
        </p:spPr>
        <p:txBody>
          <a:bodyPr lIns="72000">
            <a:normAutofit fontScale="77500" lnSpcReduction="20000"/>
          </a:bodyPr>
          <a:lstStyle/>
          <a:p>
            <a:pPr algn="ctr">
              <a:buNone/>
            </a:pPr>
            <a:r>
              <a:rPr lang="en-ZA" sz="3600" b="1" noProof="0" dirty="0" smtClean="0">
                <a:solidFill>
                  <a:srgbClr val="002060"/>
                </a:solidFill>
              </a:rPr>
              <a:t>High productivity jobs &amp; incomes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±10% of </a:t>
            </a:r>
            <a:r>
              <a:rPr lang="en-US" dirty="0" err="1" smtClean="0">
                <a:solidFill>
                  <a:srgbClr val="002060"/>
                </a:solidFill>
              </a:rPr>
              <a:t>labour</a:t>
            </a:r>
            <a:r>
              <a:rPr lang="en-US" dirty="0" smtClean="0">
                <a:solidFill>
                  <a:srgbClr val="002060"/>
                </a:solidFill>
              </a:rPr>
              <a:t> force – mainly p</a:t>
            </a:r>
            <a:r>
              <a:rPr lang="en-ZA" noProof="0" dirty="0" err="1" smtClean="0">
                <a:solidFill>
                  <a:srgbClr val="002060"/>
                </a:solidFill>
              </a:rPr>
              <a:t>rofessional</a:t>
            </a:r>
            <a:r>
              <a:rPr lang="en-ZA" noProof="0" dirty="0" smtClean="0">
                <a:solidFill>
                  <a:srgbClr val="002060"/>
                </a:solidFill>
              </a:rPr>
              <a:t>, managerial &amp; skilled jobs </a:t>
            </a:r>
          </a:p>
          <a:p>
            <a:r>
              <a:rPr lang="en-ZA" noProof="0" dirty="0" smtClean="0">
                <a:solidFill>
                  <a:srgbClr val="002060"/>
                </a:solidFill>
              </a:rPr>
              <a:t>Requires graduates, good quality  matric, or good vocational</a:t>
            </a:r>
            <a:r>
              <a:rPr lang="en-ZA" dirty="0" smtClean="0">
                <a:solidFill>
                  <a:srgbClr val="002060"/>
                </a:solidFill>
              </a:rPr>
              <a:t> </a:t>
            </a:r>
            <a:r>
              <a:rPr lang="en-ZA" noProof="0" dirty="0" smtClean="0">
                <a:solidFill>
                  <a:srgbClr val="002060"/>
                </a:solidFill>
              </a:rPr>
              <a:t>skills </a:t>
            </a:r>
          </a:p>
          <a:p>
            <a:r>
              <a:rPr lang="en-ZA" noProof="0" dirty="0" smtClean="0">
                <a:solidFill>
                  <a:srgbClr val="002060"/>
                </a:solidFill>
              </a:rPr>
              <a:t>Historically mainly whites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4365104"/>
            <a:ext cx="4258816" cy="2492896"/>
          </a:xfrm>
          <a:prstGeom prst="rect">
            <a:avLst/>
          </a:prstGeom>
          <a:ln w="50800">
            <a:solidFill>
              <a:srgbClr val="FF0000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fontAlgn="auto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000" b="1" dirty="0" smtClean="0">
                <a:solidFill>
                  <a:srgbClr val="FF3300"/>
                </a:solidFill>
              </a:rPr>
              <a:t>Low  productivity jobs &amp; incomes</a:t>
            </a:r>
            <a:endParaRPr lang="en-ZA" sz="2000" b="1" dirty="0" smtClean="0">
              <a:solidFill>
                <a:srgbClr val="FF3300"/>
              </a:solidFill>
            </a:endParaRPr>
          </a:p>
          <a:p>
            <a:pPr marL="342900" marR="0" lvl="0" indent="-342900" fontAlgn="auto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000" dirty="0" smtClean="0">
                <a:solidFill>
                  <a:srgbClr val="FF3300"/>
                </a:solidFill>
              </a:rPr>
              <a:t>Often manual or low skill jobs</a:t>
            </a:r>
          </a:p>
          <a:p>
            <a:pPr marL="342900" marR="0" lvl="0" indent="-342900" fontAlgn="auto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000" dirty="0" smtClean="0">
                <a:solidFill>
                  <a:srgbClr val="FF3300"/>
                </a:solidFill>
              </a:rPr>
              <a:t>Limited or low quality education </a:t>
            </a:r>
          </a:p>
          <a:p>
            <a:pPr marL="342900" marR="0" lvl="0" indent="-342900" fontAlgn="auto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000" dirty="0" smtClean="0">
                <a:solidFill>
                  <a:srgbClr val="FF3300"/>
                </a:solidFill>
              </a:rPr>
              <a:t>Minimum wage can exceed their productivity 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885184" y="548680"/>
            <a:ext cx="4258816" cy="2160240"/>
          </a:xfrm>
          <a:prstGeom prst="rect">
            <a:avLst/>
          </a:prstGeom>
          <a:ln w="50800">
            <a:solidFill>
              <a:schemeClr val="accent1">
                <a:lumMod val="50000"/>
              </a:schemeClr>
            </a:solidFill>
          </a:ln>
        </p:spPr>
        <p:txBody>
          <a:bodyPr vert="horz" lIns="72000" tIns="45720" rIns="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High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2000" b="1" dirty="0" smtClean="0">
                <a:solidFill>
                  <a:srgbClr val="002060"/>
                </a:solidFill>
              </a:rPr>
              <a:t>quality schools</a:t>
            </a:r>
            <a:endParaRPr kumimoji="0" lang="en-ZA" sz="2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</a:rPr>
              <a:t>±10% of schools, mainly ex-white, but racial composition changed</a:t>
            </a:r>
          </a:p>
          <a:p>
            <a:pPr marL="342900" lvl="0" indent="-34290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</a:rPr>
              <a:t>Produce strong cognitive skills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</a:rPr>
              <a:t>Teachers well qualified, schools function well, good assessment, parents involved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849688" y="4365104"/>
            <a:ext cx="4294312" cy="2492896"/>
          </a:xfrm>
          <a:prstGeom prst="rect">
            <a:avLst/>
          </a:prstGeom>
          <a:ln w="50800">
            <a:solidFill>
              <a:srgbClr val="FF0000"/>
            </a:solidFill>
          </a:ln>
        </p:spPr>
        <p:txBody>
          <a:bodyPr vert="horz" lIns="91440" tIns="45720" rIns="91440" bIns="45720" rtlCol="0">
            <a:normAutofit fontScale="92500"/>
          </a:bodyPr>
          <a:lstStyle/>
          <a:p>
            <a:pPr marL="342900" marR="0" lvl="0" indent="-342900" algn="ctr" fontAlgn="auto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200" b="1" dirty="0" smtClean="0">
                <a:solidFill>
                  <a:srgbClr val="FF3300"/>
                </a:solidFill>
              </a:rPr>
              <a:t>Low quality schools</a:t>
            </a:r>
            <a:endParaRPr lang="en-ZA" sz="2200" b="1" dirty="0" smtClean="0">
              <a:solidFill>
                <a:srgbClr val="FF3300"/>
              </a:solidFill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FF3300"/>
                </a:solidFill>
              </a:rPr>
              <a:t>Produce very weak cognitive skills</a:t>
            </a:r>
          </a:p>
          <a:p>
            <a:pPr marL="342900" marR="0" lvl="0" indent="-342900" fontAlgn="auto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200" dirty="0" smtClean="0">
                <a:solidFill>
                  <a:srgbClr val="FF3300"/>
                </a:solidFill>
              </a:rPr>
              <a:t>Teachers less qualified, de-</a:t>
            </a:r>
            <a:r>
              <a:rPr lang="en-US" sz="2200" dirty="0" err="1" smtClean="0">
                <a:solidFill>
                  <a:srgbClr val="FF3300"/>
                </a:solidFill>
              </a:rPr>
              <a:t>motiva</a:t>
            </a:r>
            <a:r>
              <a:rPr lang="en-US" sz="2200" dirty="0" smtClean="0">
                <a:solidFill>
                  <a:srgbClr val="FF3300"/>
                </a:solidFill>
              </a:rPr>
              <a:t>-ted, many schools dysfunctional, weak assessment, little parental involvement, strong union presence</a:t>
            </a:r>
          </a:p>
          <a:p>
            <a:pPr marL="342900" marR="0" lvl="0" indent="-342900" fontAlgn="auto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200" dirty="0" smtClean="0">
                <a:solidFill>
                  <a:srgbClr val="FF3300"/>
                </a:solidFill>
              </a:rPr>
              <a:t>Mainly former black (DET) schools</a:t>
            </a:r>
          </a:p>
        </p:txBody>
      </p:sp>
      <p:sp>
        <p:nvSpPr>
          <p:cNvPr id="8" name="Left Arrow 7"/>
          <p:cNvSpPr/>
          <p:nvPr/>
        </p:nvSpPr>
        <p:spPr>
          <a:xfrm>
            <a:off x="4283968" y="1268760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" name="Left Arrow 8"/>
          <p:cNvSpPr/>
          <p:nvPr/>
        </p:nvSpPr>
        <p:spPr>
          <a:xfrm>
            <a:off x="4283968" y="5157192"/>
            <a:ext cx="576064" cy="504056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3" name="Up Arrow 12"/>
          <p:cNvSpPr/>
          <p:nvPr/>
        </p:nvSpPr>
        <p:spPr>
          <a:xfrm>
            <a:off x="3786182" y="2428868"/>
            <a:ext cx="576000" cy="2160240"/>
          </a:xfrm>
          <a:prstGeom prst="upArrow">
            <a:avLst>
              <a:gd name="adj1" fmla="val 50000"/>
              <a:gd name="adj2" fmla="val 51890"/>
            </a:avLst>
          </a:prstGeom>
          <a:solidFill>
            <a:srgbClr val="7030A0"/>
          </a:solidFill>
          <a:ln w="38100">
            <a:solidFill>
              <a:srgbClr val="7030A0"/>
            </a:solidFill>
          </a:ln>
          <a:scene3d>
            <a:camera prst="orthographicFront">
              <a:rot lat="0" lon="1200000" rev="30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4" name="Up Arrow 13"/>
          <p:cNvSpPr/>
          <p:nvPr/>
        </p:nvSpPr>
        <p:spPr>
          <a:xfrm>
            <a:off x="6660232" y="2780928"/>
            <a:ext cx="576064" cy="1512168"/>
          </a:xfrm>
          <a:prstGeom prst="upArrow">
            <a:avLst>
              <a:gd name="adj1" fmla="val 50000"/>
              <a:gd name="adj2" fmla="val 51890"/>
            </a:avLst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>
              <a:rot lat="0" lon="12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5" name="Up Arrow 14"/>
          <p:cNvSpPr/>
          <p:nvPr/>
        </p:nvSpPr>
        <p:spPr>
          <a:xfrm>
            <a:off x="611560" y="2780928"/>
            <a:ext cx="576064" cy="1512168"/>
          </a:xfrm>
          <a:prstGeom prst="upArrow">
            <a:avLst>
              <a:gd name="adj1" fmla="val 50000"/>
              <a:gd name="adj2" fmla="val 51890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>
              <a:rot lat="0" lon="12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6" name="TextBox 15"/>
          <p:cNvSpPr txBox="1"/>
          <p:nvPr/>
        </p:nvSpPr>
        <p:spPr>
          <a:xfrm>
            <a:off x="7164288" y="2780928"/>
            <a:ext cx="197971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B050"/>
                </a:solidFill>
              </a:rPr>
              <a:t>Big demand for good schools, despite fees</a:t>
            </a: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B050"/>
                </a:solidFill>
              </a:rPr>
              <a:t>A few schools  cross the divide</a:t>
            </a:r>
            <a:endParaRPr lang="en-ZA" sz="2000" b="1" dirty="0">
              <a:solidFill>
                <a:srgbClr val="00B05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87624" y="2996952"/>
            <a:ext cx="20882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Vocational training</a:t>
            </a: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Affirmative action </a:t>
            </a:r>
            <a:endParaRPr lang="en-ZA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67944" y="2780928"/>
            <a:ext cx="20882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7030A0"/>
                </a:solidFill>
              </a:rPr>
              <a:t>Some talented, motivated or lucky students manage the transition</a:t>
            </a:r>
            <a:endParaRPr lang="en-ZA" sz="2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build="allAtOnce" animBg="1"/>
      <p:bldP spid="6" grpId="0" build="allAtOnce" animBg="1"/>
      <p:bldP spid="7" grpId="0" build="allAtOnce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976" y="457200"/>
            <a:ext cx="7786742" cy="457200"/>
          </a:xfrm>
        </p:spPr>
        <p:txBody>
          <a:bodyPr/>
          <a:lstStyle/>
          <a:p>
            <a:r>
              <a:rPr lang="en-ZA" sz="2800" b="1" dirty="0" smtClean="0"/>
              <a:t>Education affects labour market outcomes</a:t>
            </a:r>
            <a:endParaRPr lang="en-ZA" sz="2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5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0" y="3500438"/>
          <a:ext cx="4214810" cy="27765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0" y="1000108"/>
          <a:ext cx="4214810" cy="2500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85786" y="1119830"/>
            <a:ext cx="2428892" cy="52322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ZA" sz="1400" dirty="0" smtClean="0"/>
              <a:t>Employment probability, 2005</a:t>
            </a:r>
          </a:p>
          <a:p>
            <a:pPr algn="ctr"/>
            <a:r>
              <a:rPr lang="en-ZA" sz="1400" dirty="0" smtClean="0"/>
              <a:t>(conditional)</a:t>
            </a:r>
            <a:endParaRPr lang="en-ZA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4214810" y="1000108"/>
            <a:ext cx="492919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ZA" dirty="0" smtClean="0"/>
              <a:t> Good education provides access to </a:t>
            </a:r>
            <a:r>
              <a:rPr lang="en-ZA" b="1" dirty="0" smtClean="0"/>
              <a:t>top end of labour market </a:t>
            </a:r>
            <a:r>
              <a:rPr lang="en-ZA" dirty="0" smtClean="0"/>
              <a:t>– (better) jobs, higher wages</a:t>
            </a:r>
          </a:p>
          <a:p>
            <a:pPr>
              <a:buFont typeface="Arial" pitchFamily="34" charset="0"/>
              <a:buChar char="•"/>
            </a:pPr>
            <a:r>
              <a:rPr lang="en-ZA" dirty="0" smtClean="0"/>
              <a:t> </a:t>
            </a:r>
            <a:r>
              <a:rPr lang="en-ZA" b="1" dirty="0" smtClean="0"/>
              <a:t>Skills shortage </a:t>
            </a:r>
            <a:r>
              <a:rPr lang="en-ZA" dirty="0" smtClean="0"/>
              <a:t>at top end causes a wage premium</a:t>
            </a:r>
          </a:p>
          <a:p>
            <a:pPr>
              <a:buFont typeface="Arial" pitchFamily="34" charset="0"/>
              <a:buChar char="•"/>
            </a:pPr>
            <a:r>
              <a:rPr lang="en-ZA" dirty="0" smtClean="0"/>
              <a:t> Oversupply of unskilled workers depresses wages at bottom end</a:t>
            </a:r>
          </a:p>
          <a:p>
            <a:pPr>
              <a:buFont typeface="Arial" pitchFamily="34" charset="0"/>
              <a:buChar char="•"/>
            </a:pPr>
            <a:r>
              <a:rPr lang="en-ZA" dirty="0" smtClean="0"/>
              <a:t> </a:t>
            </a:r>
            <a:r>
              <a:rPr lang="en-ZA" b="1" dirty="0" smtClean="0"/>
              <a:t>Race between demand and supply of skills</a:t>
            </a:r>
            <a:r>
              <a:rPr lang="en-ZA" dirty="0" smtClean="0"/>
              <a:t> will determine skills premium</a:t>
            </a:r>
          </a:p>
          <a:p>
            <a:pPr>
              <a:buFont typeface="Arial" pitchFamily="34" charset="0"/>
              <a:buChar char="•"/>
            </a:pPr>
            <a:r>
              <a:rPr lang="en-ZA" dirty="0" smtClean="0"/>
              <a:t> </a:t>
            </a:r>
            <a:r>
              <a:rPr lang="en-ZA" dirty="0" smtClean="0"/>
              <a:t>This premium and the distribution of educational attainment are currently </a:t>
            </a:r>
            <a:r>
              <a:rPr lang="en-ZA" b="1" dirty="0" smtClean="0"/>
              <a:t>central to SA income inequality</a:t>
            </a:r>
          </a:p>
          <a:p>
            <a:endParaRPr lang="en-ZA" dirty="0" smtClean="0"/>
          </a:p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6" grpId="0">
        <p:bldAsOne/>
      </p:bldGraphic>
      <p:bldP spid="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1538" y="-27384"/>
            <a:ext cx="8072462" cy="956054"/>
          </a:xfrm>
        </p:spPr>
        <p:txBody>
          <a:bodyPr>
            <a:noAutofit/>
          </a:bodyPr>
          <a:lstStyle/>
          <a:p>
            <a:r>
              <a:rPr lang="en-ZA" sz="2400" b="1" noProof="0" dirty="0" smtClean="0"/>
              <a:t>Education also </a:t>
            </a:r>
            <a:r>
              <a:rPr lang="en-ZA" sz="2400" b="1" dirty="0" smtClean="0"/>
              <a:t>determines individual prospects – with a potential v</a:t>
            </a:r>
            <a:r>
              <a:rPr lang="en-ZA" sz="2400" b="1" noProof="0" dirty="0" err="1" smtClean="0"/>
              <a:t>icious</a:t>
            </a:r>
            <a:r>
              <a:rPr lang="en-ZA" sz="2400" b="1" noProof="0" dirty="0" smtClean="0"/>
              <a:t> </a:t>
            </a:r>
            <a:r>
              <a:rPr lang="en-ZA" sz="2400" b="1" noProof="0" dirty="0" smtClean="0"/>
              <a:t>circle of </a:t>
            </a:r>
            <a:r>
              <a:rPr lang="en-ZA" sz="2400" b="1" noProof="0" dirty="0" smtClean="0"/>
              <a:t>weak education </a:t>
            </a:r>
            <a:r>
              <a:rPr lang="en-ZA" sz="2400" b="1" noProof="0" dirty="0" smtClean="0"/>
              <a:t>and poverty</a:t>
            </a:r>
            <a:endParaRPr lang="en-ZA" sz="2400" b="1" noProof="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57158" y="1000108"/>
          <a:ext cx="8286808" cy="5214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1000101" y="0"/>
            <a:ext cx="7893074" cy="920727"/>
          </a:xfrm>
        </p:spPr>
        <p:txBody>
          <a:bodyPr/>
          <a:lstStyle/>
          <a:p>
            <a:pPr algn="ctr" eaLnBrk="1" hangingPunct="1"/>
            <a:r>
              <a:rPr lang="en-ZA" sz="3600" b="1" dirty="0" smtClean="0">
                <a:latin typeface="+mn-lt"/>
              </a:rPr>
              <a:t>Black matriculants, </a:t>
            </a:r>
            <a:r>
              <a:rPr lang="en-ZA" sz="3600" b="1" dirty="0" smtClean="0">
                <a:latin typeface="+mn-lt"/>
              </a:rPr>
              <a:t>1982-2007 </a:t>
            </a:r>
            <a:r>
              <a:rPr lang="en-ZA" b="1" dirty="0" smtClean="0">
                <a:latin typeface="+mn-lt"/>
              </a:rPr>
              <a:t>(’000)</a:t>
            </a:r>
          </a:p>
        </p:txBody>
      </p:sp>
      <p:graphicFrame>
        <p:nvGraphicFramePr>
          <p:cNvPr id="439340" name="Group 44"/>
          <p:cNvGraphicFramePr>
            <a:graphicFrameLocks noGrp="1"/>
          </p:cNvGraphicFramePr>
          <p:nvPr/>
        </p:nvGraphicFramePr>
        <p:xfrm>
          <a:off x="428628" y="1040550"/>
          <a:ext cx="8572528" cy="4404810"/>
        </p:xfrm>
        <a:graphic>
          <a:graphicData uri="http://schemas.openxmlformats.org/drawingml/2006/table">
            <a:tbl>
              <a:tblPr/>
              <a:tblGrid>
                <a:gridCol w="2695412"/>
                <a:gridCol w="2466661"/>
                <a:gridCol w="1972369"/>
                <a:gridCol w="1438086"/>
              </a:tblGrid>
              <a:tr h="1357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Endorsements (University  exemptions)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Other matric passes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Total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7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1982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5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1992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65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2007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241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292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59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  <a:t>Growth rate p.a. 1982-1992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  <a:t>17.1%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  <a:t>15.8%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  <a:t>16.1%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59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  <a:t>Growth rate p.a. 1992-2007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  <a:t>2.7%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  <a:t>4.9%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  <a:t>4.5%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9337" name="Oval 41"/>
          <p:cNvSpPr>
            <a:spLocks noChangeArrowheads="1"/>
          </p:cNvSpPr>
          <p:nvPr/>
        </p:nvSpPr>
        <p:spPr bwMode="auto">
          <a:xfrm>
            <a:off x="3849689" y="4643446"/>
            <a:ext cx="1008063" cy="720725"/>
          </a:xfrm>
          <a:prstGeom prst="ellipse">
            <a:avLst/>
          </a:prstGeom>
          <a:noFill/>
          <a:ln w="444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ZA"/>
          </a:p>
        </p:txBody>
      </p:sp>
      <p:sp>
        <p:nvSpPr>
          <p:cNvPr id="439338" name="Text Box 42"/>
          <p:cNvSpPr txBox="1">
            <a:spLocks noChangeArrowheads="1"/>
          </p:cNvSpPr>
          <p:nvPr/>
        </p:nvSpPr>
        <p:spPr bwMode="auto">
          <a:xfrm>
            <a:off x="714348" y="5500702"/>
            <a:ext cx="8286808" cy="461665"/>
          </a:xfrm>
          <a:prstGeom prst="rect">
            <a:avLst/>
          </a:prstGeom>
          <a:solidFill>
            <a:srgbClr val="FFCC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Potentially holds back economic growth and black social mobility</a:t>
            </a:r>
          </a:p>
        </p:txBody>
      </p:sp>
      <p:sp>
        <p:nvSpPr>
          <p:cNvPr id="439341" name="Line 45"/>
          <p:cNvSpPr>
            <a:spLocks noChangeShapeType="1"/>
          </p:cNvSpPr>
          <p:nvPr/>
        </p:nvSpPr>
        <p:spPr bwMode="auto">
          <a:xfrm>
            <a:off x="4786314" y="5214950"/>
            <a:ext cx="642942" cy="28575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Z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9337" grpId="0" animBg="1"/>
      <p:bldP spid="439338" grpId="0" animBg="1"/>
      <p:bldP spid="43934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6"/>
          <p:cNvSpPr>
            <a:spLocks noGrp="1" noChangeArrowheads="1"/>
          </p:cNvSpPr>
          <p:nvPr>
            <p:ph type="title"/>
          </p:nvPr>
        </p:nvSpPr>
        <p:spPr>
          <a:xfrm>
            <a:off x="1115616" y="260648"/>
            <a:ext cx="7571184" cy="620415"/>
          </a:xfrm>
        </p:spPr>
        <p:txBody>
          <a:bodyPr/>
          <a:lstStyle/>
          <a:p>
            <a:pPr eaLnBrk="1" hangingPunct="1"/>
            <a:r>
              <a:rPr lang="en-ZA" b="1" dirty="0" smtClean="0">
                <a:solidFill>
                  <a:schemeClr val="accent2"/>
                </a:solidFill>
                <a:latin typeface="Calibri" pitchFamily="34" charset="0"/>
              </a:rPr>
              <a:t>Literacy score in PIRLS 2006</a:t>
            </a:r>
          </a:p>
        </p:txBody>
      </p:sp>
      <p:graphicFrame>
        <p:nvGraphicFramePr>
          <p:cNvPr id="3074" name="Object 3"/>
          <p:cNvGraphicFramePr>
            <a:graphicFrameLocks noChangeAspect="1"/>
          </p:cNvGraphicFramePr>
          <p:nvPr>
            <p:ph idx="4294967295"/>
          </p:nvPr>
        </p:nvGraphicFramePr>
        <p:xfrm>
          <a:off x="0" y="1090538"/>
          <a:ext cx="9144000" cy="5434806"/>
        </p:xfrm>
        <a:graphic>
          <a:graphicData uri="http://schemas.openxmlformats.org/presentationml/2006/ole">
            <p:oleObj spid="_x0000_s7170" name="Worksheet" r:id="rId4" imgW="6657832" imgH="4114800" progId="Excel.Sheet.8">
              <p:embed followColorScheme="textAndBackground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1115616" y="0"/>
            <a:ext cx="8028384" cy="881063"/>
          </a:xfrm>
        </p:spPr>
        <p:txBody>
          <a:bodyPr/>
          <a:lstStyle/>
          <a:p>
            <a:pPr eaLnBrk="1" hangingPunct="1"/>
            <a:r>
              <a:rPr lang="en-ZA" sz="2800" b="1" dirty="0" smtClean="0"/>
              <a:t>% below low international benchmark (400) in PIRLS 2006 (Gr.4; in SA Gr.5)</a:t>
            </a:r>
          </a:p>
        </p:txBody>
      </p:sp>
      <p:graphicFrame>
        <p:nvGraphicFramePr>
          <p:cNvPr id="4098" name="Object 3"/>
          <p:cNvGraphicFramePr>
            <a:graphicFrameLocks noChangeAspect="1"/>
          </p:cNvGraphicFramePr>
          <p:nvPr>
            <p:ph idx="4294967295"/>
          </p:nvPr>
        </p:nvGraphicFramePr>
        <p:xfrm>
          <a:off x="0" y="1071563"/>
          <a:ext cx="9144000" cy="5715000"/>
        </p:xfrm>
        <a:graphic>
          <a:graphicData uri="http://schemas.openxmlformats.org/presentationml/2006/ole">
            <p:oleObj spid="_x0000_s8194" name="Worksheet" r:id="rId4" imgW="6677120" imgH="4162377" progId="Excel.Sheet.8">
              <p:embed followColorScheme="textAndBackground"/>
            </p:oleObj>
          </a:graphicData>
        </a:graphic>
      </p:graphicFrame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642938" y="1285875"/>
            <a:ext cx="5030787" cy="1323975"/>
          </a:xfrm>
          <a:prstGeom prst="rect">
            <a:avLst/>
          </a:prstGeom>
          <a:solidFill>
            <a:srgbClr val="FFCC00"/>
          </a:solidFill>
          <a:ln w="4445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</a:rPr>
              <a:t>These are “very low reading achievers”, “at serious risk of not learning how to read” (</a:t>
            </a:r>
            <a:r>
              <a:rPr lang="en-US" sz="2000" b="1" dirty="0" err="1">
                <a:solidFill>
                  <a:schemeClr val="accent2"/>
                </a:solidFill>
              </a:rPr>
              <a:t>Trong</a:t>
            </a:r>
            <a:r>
              <a:rPr lang="en-US" sz="2000" b="1" dirty="0">
                <a:solidFill>
                  <a:schemeClr val="accent2"/>
                </a:solidFill>
              </a:rPr>
              <a:t> 2009) –  </a:t>
            </a:r>
            <a:r>
              <a:rPr lang="en-US" sz="2000" dirty="0">
                <a:solidFill>
                  <a:schemeClr val="accent2"/>
                </a:solidFill>
              </a:rPr>
              <a:t>yet </a:t>
            </a:r>
            <a:r>
              <a:rPr lang="en-US" sz="2000" dirty="0" smtClean="0">
                <a:solidFill>
                  <a:schemeClr val="accent2"/>
                </a:solidFill>
              </a:rPr>
              <a:t>quite a number of them eventually pass </a:t>
            </a:r>
            <a:r>
              <a:rPr lang="en-US" sz="2000" dirty="0">
                <a:solidFill>
                  <a:schemeClr val="accent2"/>
                </a:solidFill>
              </a:rPr>
              <a:t>matric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1" y="0"/>
            <a:ext cx="7704981" cy="908050"/>
          </a:xfrm>
        </p:spPr>
        <p:txBody>
          <a:bodyPr/>
          <a:lstStyle/>
          <a:p>
            <a:r>
              <a:rPr lang="en-ZA" b="1" dirty="0" smtClean="0"/>
              <a:t>Mean Maths score in TIMMS 2003</a:t>
            </a:r>
          </a:p>
        </p:txBody>
      </p:sp>
      <p:graphicFrame>
        <p:nvGraphicFramePr>
          <p:cNvPr id="310275" name="Object 3"/>
          <p:cNvGraphicFramePr>
            <a:graphicFrameLocks noChangeAspect="1"/>
          </p:cNvGraphicFramePr>
          <p:nvPr>
            <p:ph type="chart" idx="1"/>
          </p:nvPr>
        </p:nvGraphicFramePr>
        <p:xfrm>
          <a:off x="0" y="857232"/>
          <a:ext cx="9144000" cy="5307032"/>
        </p:xfrm>
        <a:graphic>
          <a:graphicData uri="http://schemas.openxmlformats.org/presentationml/2006/ole">
            <p:oleObj spid="_x0000_s10242" name="Chart" r:id="rId4" imgW="7762827" imgH="4114800" progId="MSGraph.Chart.8">
              <p:embed followColorScheme="full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275">
                                            <p:oleChartEl type="gridLegend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275">
                                            <p:oleChartEl type="series" lvl="1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310275" grpId="0" bld="series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4"/>
          <p:cNvSpPr>
            <a:spLocks noGrp="1" noChangeArrowheads="1"/>
          </p:cNvSpPr>
          <p:nvPr>
            <p:ph type="title"/>
          </p:nvPr>
        </p:nvSpPr>
        <p:spPr>
          <a:xfrm>
            <a:off x="1142976" y="1"/>
            <a:ext cx="7858180" cy="928670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en-US" sz="2400" b="1" dirty="0" smtClean="0">
                <a:latin typeface="+mn-lt"/>
              </a:rPr>
              <a:t>% of SA students exceeding performance at 75th percentile of developed </a:t>
            </a:r>
            <a:r>
              <a:rPr lang="en-US" sz="2400" b="1" dirty="0" smtClean="0">
                <a:latin typeface="+mn-lt"/>
              </a:rPr>
              <a:t>countries</a:t>
            </a:r>
            <a:br>
              <a:rPr lang="en-US" sz="2400" b="1" dirty="0" smtClean="0">
                <a:latin typeface="+mn-lt"/>
              </a:rPr>
            </a:br>
            <a:r>
              <a:rPr lang="en-US" sz="2400" b="1" dirty="0" smtClean="0">
                <a:latin typeface="+mn-lt"/>
              </a:rPr>
              <a:t> </a:t>
            </a:r>
            <a:r>
              <a:rPr lang="en-US" sz="2000" b="1" dirty="0" smtClean="0">
                <a:latin typeface="+mn-lt"/>
              </a:rPr>
              <a:t>(“</a:t>
            </a:r>
            <a:r>
              <a:rPr lang="en-US" sz="2000" b="1" dirty="0" smtClean="0">
                <a:latin typeface="+mn-lt"/>
              </a:rPr>
              <a:t>who would ‘make it’ economically in developed countries")</a:t>
            </a:r>
            <a:endParaRPr lang="en-US" sz="2400" b="1" dirty="0" smtClean="0">
              <a:latin typeface="+mn-lt"/>
            </a:endParaRPr>
          </a:p>
        </p:txBody>
      </p:sp>
      <p:graphicFrame>
        <p:nvGraphicFramePr>
          <p:cNvPr id="9218" name="Object 5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122238" y="1000108"/>
          <a:ext cx="8863012" cy="5143537"/>
        </p:xfrm>
        <a:graphic>
          <a:graphicData uri="http://schemas.openxmlformats.org/presentationml/2006/ole">
            <p:oleObj spid="_x0000_s59394" r:id="rId4" imgW="8864352" imgH="5011346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57200"/>
            <a:ext cx="7160840" cy="457200"/>
          </a:xfrm>
        </p:spPr>
        <p:txBody>
          <a:bodyPr/>
          <a:lstStyle/>
          <a:p>
            <a:r>
              <a:rPr lang="en-ZA" b="1" dirty="0" smtClean="0"/>
              <a:t>Mean Reading scores (SACMEQ III)</a:t>
            </a:r>
            <a:endParaRPr lang="en-ZA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251520" y="1124744"/>
          <a:ext cx="8424936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57200"/>
            <a:ext cx="7772400" cy="457200"/>
          </a:xfrm>
        </p:spPr>
        <p:txBody>
          <a:bodyPr/>
          <a:lstStyle/>
          <a:p>
            <a:r>
              <a:rPr lang="en-ZA" sz="2800" b="1" dirty="0" smtClean="0"/>
              <a:t>Mean Reading score for poorest 25% </a:t>
            </a:r>
            <a:r>
              <a:rPr lang="en-ZA" sz="2000" dirty="0" smtClean="0"/>
              <a:t>(SACMEQ III)</a:t>
            </a:r>
            <a:endParaRPr lang="en-ZA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13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251520" y="1052736"/>
          <a:ext cx="8424936" cy="5043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67544" y="1052736"/>
            <a:ext cx="2951931" cy="5073427"/>
          </a:xfrm>
        </p:spPr>
        <p:txBody>
          <a:bodyPr/>
          <a:lstStyle/>
          <a:p>
            <a:pPr>
              <a:buFontTx/>
              <a:buNone/>
            </a:pPr>
            <a:r>
              <a:rPr lang="en-US" sz="3600" b="1" dirty="0" smtClean="0">
                <a:solidFill>
                  <a:srgbClr val="000066"/>
                </a:solidFill>
                <a:latin typeface="Calibri" pitchFamily="34" charset="0"/>
              </a:rPr>
              <a:t>Lowess regression on schools’ average </a:t>
            </a:r>
            <a:r>
              <a:rPr lang="en-US" sz="3600" b="1" dirty="0" err="1" smtClean="0">
                <a:solidFill>
                  <a:srgbClr val="000066"/>
                </a:solidFill>
                <a:latin typeface="Calibri" pitchFamily="34" charset="0"/>
              </a:rPr>
              <a:t>maths</a:t>
            </a:r>
            <a:r>
              <a:rPr lang="en-US" sz="3600" b="1" dirty="0" smtClean="0">
                <a:solidFill>
                  <a:srgbClr val="000066"/>
                </a:solidFill>
                <a:latin typeface="Calibri" pitchFamily="34" charset="0"/>
              </a:rPr>
              <a:t> score, SA &amp; other SACMEQ countries</a:t>
            </a:r>
          </a:p>
        </p:txBody>
      </p:sp>
      <p:pic>
        <p:nvPicPr>
          <p:cNvPr id="23555" name="Picture 3" descr="3"/>
          <p:cNvPicPr>
            <a:picLocks noGrp="1" noChangeArrowheads="1"/>
          </p:cNvPicPr>
          <p:nvPr>
            <p:ph sz="quarter" idx="2"/>
          </p:nvPr>
        </p:nvPicPr>
        <p:blipFill>
          <a:blip r:embed="rId3" cstate="print"/>
          <a:srcRect b="12126"/>
          <a:stretch>
            <a:fillRect/>
          </a:stretch>
        </p:blipFill>
        <p:spPr>
          <a:xfrm>
            <a:off x="3635249" y="-1"/>
            <a:ext cx="5400000" cy="3060000"/>
          </a:xfrm>
          <a:ln>
            <a:solidFill>
              <a:srgbClr val="000000"/>
            </a:solidFill>
          </a:ln>
        </p:spPr>
      </p:pic>
      <p:pic>
        <p:nvPicPr>
          <p:cNvPr id="23556" name="Picture 4" descr="4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 b="13138"/>
          <a:stretch>
            <a:fillRect/>
          </a:stretch>
        </p:blipFill>
        <p:spPr>
          <a:xfrm>
            <a:off x="3644416" y="2996953"/>
            <a:ext cx="5400000" cy="3064495"/>
          </a:xfrm>
          <a:ln>
            <a:solidFill>
              <a:srgbClr val="000000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0"/>
            <a:ext cx="7128793" cy="1052513"/>
          </a:xfrm>
        </p:spPr>
        <p:txBody>
          <a:bodyPr/>
          <a:lstStyle/>
          <a:p>
            <a:r>
              <a:rPr lang="en-US" sz="2800" b="1" dirty="0" smtClean="0">
                <a:solidFill>
                  <a:srgbClr val="000066"/>
                </a:solidFill>
              </a:rPr>
              <a:t>Schools’ average </a:t>
            </a:r>
            <a:r>
              <a:rPr lang="en-US" sz="2800" b="1" dirty="0" err="1" smtClean="0">
                <a:solidFill>
                  <a:srgbClr val="000066"/>
                </a:solidFill>
              </a:rPr>
              <a:t>maths</a:t>
            </a:r>
            <a:r>
              <a:rPr lang="en-US" sz="2800" b="1" dirty="0" smtClean="0">
                <a:solidFill>
                  <a:srgbClr val="000066"/>
                </a:solidFill>
              </a:rPr>
              <a:t> score, SA vs. other SACMEQII countries</a:t>
            </a:r>
            <a:endParaRPr lang="en-US" sz="4400" b="1" dirty="0" smtClean="0">
              <a:solidFill>
                <a:srgbClr val="000066"/>
              </a:solidFill>
            </a:endParaRPr>
          </a:p>
        </p:txBody>
      </p:sp>
      <p:pic>
        <p:nvPicPr>
          <p:cNvPr id="24579" name="Picture 3" descr="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11561" y="1124744"/>
            <a:ext cx="7920880" cy="4841912"/>
          </a:xfrm>
          <a:ln>
            <a:solidFill>
              <a:srgbClr val="000000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539552" y="1196752"/>
          <a:ext cx="8064896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96144" y="0"/>
            <a:ext cx="7812360" cy="914400"/>
          </a:xfrm>
        </p:spPr>
        <p:txBody>
          <a:bodyPr/>
          <a:lstStyle/>
          <a:p>
            <a:pPr algn="ctr"/>
            <a:r>
              <a:rPr lang="en-ZA" sz="2800" b="1" dirty="0" smtClean="0"/>
              <a:t>Kernel density curves of matric average by race, 2005</a:t>
            </a:r>
            <a:endParaRPr lang="en-Z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6328"/>
            <a:ext cx="6944816" cy="914400"/>
          </a:xfrm>
        </p:spPr>
        <p:txBody>
          <a:bodyPr/>
          <a:lstStyle/>
          <a:p>
            <a:r>
              <a:rPr lang="en-ZA" sz="2900" b="1" dirty="0" smtClean="0"/>
              <a:t>PIRLS reading scores by school type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000108"/>
            <a:ext cx="7072362" cy="4949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332656"/>
            <a:ext cx="7848872" cy="581744"/>
          </a:xfrm>
        </p:spPr>
        <p:txBody>
          <a:bodyPr/>
          <a:lstStyle/>
          <a:p>
            <a:r>
              <a:rPr lang="en-US" b="1" dirty="0" smtClean="0"/>
              <a:t>Gr.6 reading test scores by SES quintile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l="24664" t="5948" r="146"/>
          <a:stretch>
            <a:fillRect/>
          </a:stretch>
        </p:blipFill>
        <p:spPr bwMode="auto">
          <a:xfrm>
            <a:off x="467544" y="980729"/>
            <a:ext cx="7949751" cy="5169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4889" t="16237" r="3517" b="10839"/>
          <a:stretch>
            <a:fillRect/>
          </a:stretch>
        </p:blipFill>
        <p:spPr bwMode="auto">
          <a:xfrm>
            <a:off x="539552" y="1052735"/>
            <a:ext cx="7741834" cy="4896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87624" y="0"/>
            <a:ext cx="7776864" cy="980728"/>
          </a:xfrm>
        </p:spPr>
        <p:txBody>
          <a:bodyPr/>
          <a:lstStyle/>
          <a:p>
            <a:pPr algn="ctr"/>
            <a:r>
              <a:rPr lang="en-US" sz="2800" b="1" dirty="0" smtClean="0"/>
              <a:t>Numeracy score by former dept &amp; home language, NSES</a:t>
            </a:r>
            <a:endParaRPr lang="en-ZA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0"/>
            <a:ext cx="8028384" cy="980728"/>
          </a:xfrm>
        </p:spPr>
        <p:txBody>
          <a:bodyPr>
            <a:noAutofit/>
          </a:bodyPr>
          <a:lstStyle/>
          <a:p>
            <a:pPr algn="ctr"/>
            <a:r>
              <a:rPr lang="en-ZA" b="1" dirty="0" smtClean="0"/>
              <a:t>Literacy achievement by former department and grade, NSES</a:t>
            </a:r>
            <a:endParaRPr lang="en-ZA" b="1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4" cstate="print"/>
          <a:srcRect l="10626" t="4962" r="2751" b="5730"/>
          <a:stretch>
            <a:fillRect/>
          </a:stretch>
        </p:blipFill>
        <p:spPr bwMode="auto">
          <a:xfrm>
            <a:off x="539552" y="980728"/>
            <a:ext cx="7776864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4337" t="14641" r="32" b="5877"/>
          <a:stretch>
            <a:fillRect/>
          </a:stretch>
        </p:blipFill>
        <p:spPr bwMode="auto">
          <a:xfrm>
            <a:off x="755576" y="1205950"/>
            <a:ext cx="7704856" cy="4819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 Box 97"/>
          <p:cNvSpPr txBox="1">
            <a:spLocks noChangeArrowheads="1"/>
          </p:cNvSpPr>
          <p:nvPr/>
        </p:nvSpPr>
        <p:spPr bwMode="auto">
          <a:xfrm>
            <a:off x="5724128" y="2132856"/>
            <a:ext cx="3419872" cy="830997"/>
          </a:xfrm>
          <a:prstGeom prst="rect">
            <a:avLst/>
          </a:prstGeom>
          <a:solidFill>
            <a:srgbClr val="FFCC00"/>
          </a:solidFill>
          <a:ln w="44450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>
                <a:latin typeface="Calibri" pitchFamily="34" charset="0"/>
              </a:rPr>
              <a:t>Gap </a:t>
            </a:r>
            <a:r>
              <a:rPr lang="en-US" sz="2400" dirty="0">
                <a:latin typeface="Calibri" pitchFamily="34" charset="0"/>
              </a:rPr>
              <a:t>explains middle class </a:t>
            </a:r>
            <a:r>
              <a:rPr lang="en-US" sz="2400" dirty="0" smtClean="0">
                <a:latin typeface="Calibri" pitchFamily="34" charset="0"/>
              </a:rPr>
              <a:t>flight </a:t>
            </a:r>
            <a:r>
              <a:rPr lang="en-US" sz="2400" dirty="0">
                <a:latin typeface="Calibri" pitchFamily="34" charset="0"/>
              </a:rPr>
              <a:t>to </a:t>
            </a:r>
            <a:r>
              <a:rPr lang="en-US" sz="2400" dirty="0" smtClean="0">
                <a:latin typeface="Calibri" pitchFamily="34" charset="0"/>
              </a:rPr>
              <a:t>ex-white </a:t>
            </a:r>
            <a:r>
              <a:rPr lang="en-US" sz="2400" dirty="0">
                <a:latin typeface="Calibri" pitchFamily="34" charset="0"/>
              </a:rPr>
              <a:t>schools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357290" y="0"/>
            <a:ext cx="7319166" cy="908894"/>
          </a:xfrm>
        </p:spPr>
        <p:txBody>
          <a:bodyPr>
            <a:normAutofit fontScale="90000"/>
          </a:bodyPr>
          <a:lstStyle/>
          <a:p>
            <a:pPr algn="ctr"/>
            <a:r>
              <a:rPr lang="en-ZA" b="1" dirty="0" smtClean="0"/>
              <a:t>Numeracy score by SES, former dept and home language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14" y="0"/>
            <a:ext cx="7643866" cy="914400"/>
          </a:xfrm>
        </p:spPr>
        <p:txBody>
          <a:bodyPr/>
          <a:lstStyle/>
          <a:p>
            <a:pPr algn="ctr"/>
            <a:r>
              <a:rPr lang="en-ZA" sz="2800" b="1" dirty="0" smtClean="0"/>
              <a:t>School &amp; individual SES &amp; Maths score, SACMEQIII</a:t>
            </a:r>
            <a:endParaRPr lang="en-ZA" sz="2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583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2755" t="3957" r="12469" b="12272"/>
          <a:stretch>
            <a:fillRect/>
          </a:stretch>
        </p:blipFill>
        <p:spPr bwMode="auto">
          <a:xfrm>
            <a:off x="1000100" y="1020200"/>
            <a:ext cx="7286676" cy="5123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Results from NSES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80728"/>
            <a:ext cx="8892480" cy="5234354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Macro-pacing:</a:t>
            </a:r>
            <a:endParaRPr lang="en-ZA" b="1" dirty="0" smtClean="0"/>
          </a:p>
          <a:p>
            <a:r>
              <a:rPr lang="en-ZA" sz="2000" b="1" dirty="0" smtClean="0"/>
              <a:t>Maths topics covered: </a:t>
            </a:r>
            <a:r>
              <a:rPr lang="en-ZA" sz="2000" dirty="0" smtClean="0"/>
              <a:t>75% of HOA but just 26% of DET learners </a:t>
            </a:r>
            <a:r>
              <a:rPr lang="en-ZA" sz="2000" dirty="0" smtClean="0"/>
              <a:t>were </a:t>
            </a:r>
            <a:r>
              <a:rPr lang="en-ZA" sz="2000" dirty="0" smtClean="0"/>
              <a:t>in schools where more than 25 different maths topics were covered </a:t>
            </a:r>
          </a:p>
          <a:p>
            <a:r>
              <a:rPr lang="en-ZA" sz="2000" b="1" dirty="0" smtClean="0"/>
              <a:t>Literacy/language exercises</a:t>
            </a:r>
            <a:r>
              <a:rPr lang="en-ZA" sz="2000" dirty="0" smtClean="0"/>
              <a:t>: 33 in  DET schools, 75 in </a:t>
            </a:r>
            <a:r>
              <a:rPr lang="en-ZA" sz="2000" dirty="0" err="1" smtClean="0"/>
              <a:t>HoA</a:t>
            </a:r>
            <a:r>
              <a:rPr lang="en-ZA" sz="2000" dirty="0" smtClean="0"/>
              <a:t> schools </a:t>
            </a:r>
          </a:p>
          <a:p>
            <a:pPr lvl="1"/>
            <a:r>
              <a:rPr lang="en-ZA" sz="1800" dirty="0" smtClean="0"/>
              <a:t>Some teachers may cover new topics slowly to accommodate prior learning deficits</a:t>
            </a:r>
          </a:p>
          <a:p>
            <a:pPr lvl="1"/>
            <a:r>
              <a:rPr lang="en-ZA" sz="1800" dirty="0" smtClean="0"/>
              <a:t>However</a:t>
            </a:r>
            <a:r>
              <a:rPr lang="en-ZA" sz="1800" b="1" dirty="0" smtClean="0"/>
              <a:t>, insufficient curriculum coverage a major </a:t>
            </a:r>
            <a:r>
              <a:rPr lang="en-ZA" sz="1800" b="1" u="sng" dirty="0" smtClean="0"/>
              <a:t>indicator of inefficiency</a:t>
            </a:r>
          </a:p>
          <a:p>
            <a:pPr>
              <a:spcBef>
                <a:spcPts val="0"/>
              </a:spcBef>
              <a:buNone/>
            </a:pPr>
            <a:r>
              <a:rPr lang="en-ZA" b="1" dirty="0" smtClean="0"/>
              <a:t>Resources: </a:t>
            </a:r>
            <a:r>
              <a:rPr lang="en-ZA" sz="2000" dirty="0" smtClean="0"/>
              <a:t>Only weak evidence that pupil-teacher ratios, class sizes, teacher knowledge and access to textbooks and information technology improve outcomes</a:t>
            </a:r>
          </a:p>
          <a:p>
            <a:pPr>
              <a:spcBef>
                <a:spcPts val="0"/>
              </a:spcBef>
              <a:buNone/>
            </a:pPr>
            <a:r>
              <a:rPr lang="en-ZA" b="1" dirty="0" smtClean="0"/>
              <a:t>Teacher and management “efficiency” </a:t>
            </a:r>
            <a:r>
              <a:rPr lang="en-ZA" sz="2000" dirty="0" smtClean="0"/>
              <a:t>variables have a significant positive effect on learner performance, e.g. </a:t>
            </a:r>
          </a:p>
          <a:p>
            <a:pPr lvl="1">
              <a:spcBef>
                <a:spcPts val="0"/>
              </a:spcBef>
            </a:pPr>
            <a:r>
              <a:rPr lang="en-ZA" sz="1800" dirty="0" smtClean="0"/>
              <a:t>Existence of curriculum planning for a full year</a:t>
            </a:r>
          </a:p>
          <a:p>
            <a:pPr lvl="1">
              <a:spcBef>
                <a:spcPts val="0"/>
              </a:spcBef>
            </a:pPr>
            <a:r>
              <a:rPr lang="en-ZA" sz="1800" dirty="0" smtClean="0"/>
              <a:t>A functional timetable</a:t>
            </a:r>
          </a:p>
          <a:p>
            <a:pPr lvl="1">
              <a:spcBef>
                <a:spcPts val="0"/>
              </a:spcBef>
            </a:pPr>
            <a:r>
              <a:rPr lang="en-ZA" sz="1800" dirty="0" smtClean="0"/>
              <a:t>Good-quality inventories for learning and teaching support materials (LTSM)</a:t>
            </a:r>
          </a:p>
          <a:p>
            <a:pPr lvl="1">
              <a:spcBef>
                <a:spcPts val="0"/>
              </a:spcBef>
            </a:pPr>
            <a:r>
              <a:rPr lang="en-ZA" sz="1800" dirty="0" smtClean="0"/>
              <a:t>Low teacher absenteeism, up-to-date assessment records </a:t>
            </a:r>
          </a:p>
          <a:p>
            <a:pPr lvl="1">
              <a:spcBef>
                <a:spcPts val="0"/>
              </a:spcBef>
            </a:pPr>
            <a:r>
              <a:rPr lang="en-ZA" sz="1800" dirty="0" smtClean="0"/>
              <a:t>Various measures of curriculum </a:t>
            </a:r>
            <a:r>
              <a:rPr lang="en-ZA" sz="1800" dirty="0" smtClean="0"/>
              <a:t>coverage</a:t>
            </a:r>
            <a:endParaRPr lang="en-ZA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476672"/>
            <a:ext cx="7560840" cy="457200"/>
          </a:xfrm>
        </p:spPr>
        <p:txBody>
          <a:bodyPr/>
          <a:lstStyle/>
          <a:p>
            <a:r>
              <a:rPr lang="en-US" sz="2800" b="1" dirty="0" smtClean="0"/>
              <a:t>Some findings from WCED Grade 3 project</a:t>
            </a:r>
            <a:endParaRPr lang="en-ZA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980728"/>
            <a:ext cx="8568952" cy="5877272"/>
          </a:xfrm>
        </p:spPr>
        <p:txBody>
          <a:bodyPr/>
          <a:lstStyle/>
          <a:p>
            <a:pPr fontAlgn="t">
              <a:spcBef>
                <a:spcPts val="0"/>
              </a:spcBef>
              <a:buNone/>
            </a:pPr>
            <a:r>
              <a:rPr lang="en-ZA" sz="2800" b="1" dirty="0" smtClean="0"/>
              <a:t>Low cognitive demand: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Teachers, principals, curriculum advisors &amp; parents are oblivious of the level of under-achievement</a:t>
            </a:r>
          </a:p>
          <a:p>
            <a:pPr lvl="1">
              <a:spcBef>
                <a:spcPts val="0"/>
              </a:spcBef>
            </a:pPr>
            <a:r>
              <a:rPr lang="en-US" b="1" dirty="0" smtClean="0"/>
              <a:t>To correct their </a:t>
            </a:r>
            <a:r>
              <a:rPr lang="en-US" b="1" dirty="0" err="1" smtClean="0"/>
              <a:t>behaviour</a:t>
            </a:r>
            <a:r>
              <a:rPr lang="en-US" b="1" dirty="0" smtClean="0"/>
              <a:t>, teachers must first </a:t>
            </a:r>
            <a:r>
              <a:rPr lang="en-US" b="1" dirty="0" err="1" smtClean="0"/>
              <a:t>realise</a:t>
            </a:r>
            <a:r>
              <a:rPr lang="en-US" b="1" dirty="0" smtClean="0"/>
              <a:t> there is something </a:t>
            </a:r>
            <a:r>
              <a:rPr lang="en-US" b="1" dirty="0" smtClean="0"/>
              <a:t>to correct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Setting incentives/structures to ensure appropriate assessment practices </a:t>
            </a:r>
            <a:r>
              <a:rPr lang="en-US" dirty="0" smtClean="0"/>
              <a:t>is thus </a:t>
            </a:r>
            <a:r>
              <a:rPr lang="en-US" dirty="0" smtClean="0"/>
              <a:t>crucial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Few </a:t>
            </a:r>
            <a:r>
              <a:rPr lang="en-US" dirty="0" smtClean="0"/>
              <a:t>principals </a:t>
            </a:r>
            <a:r>
              <a:rPr lang="en-US" dirty="0" smtClean="0"/>
              <a:t>take </a:t>
            </a:r>
            <a:r>
              <a:rPr lang="en-US" b="1" dirty="0" smtClean="0"/>
              <a:t>instructional leadership </a:t>
            </a:r>
            <a:r>
              <a:rPr lang="en-US" dirty="0" smtClean="0"/>
              <a:t>in FP seriously</a:t>
            </a:r>
          </a:p>
          <a:p>
            <a:pPr>
              <a:spcBef>
                <a:spcPts val="0"/>
              </a:spcBef>
              <a:buNone/>
            </a:pPr>
            <a:r>
              <a:rPr lang="en-US" sz="2800" b="1" dirty="0" smtClean="0"/>
              <a:t>Curriculum advisors: </a:t>
            </a:r>
            <a:endParaRPr lang="en-ZA" sz="2800" b="1" dirty="0" smtClean="0"/>
          </a:p>
          <a:p>
            <a:pPr fontAlgn="t">
              <a:spcBef>
                <a:spcPts val="0"/>
              </a:spcBef>
            </a:pPr>
            <a:r>
              <a:rPr lang="en-ZA" dirty="0" smtClean="0"/>
              <a:t>Do not observe classrooms &amp; teaching</a:t>
            </a:r>
          </a:p>
          <a:p>
            <a:pPr fontAlgn="t">
              <a:spcBef>
                <a:spcPts val="0"/>
              </a:spcBef>
            </a:pPr>
            <a:r>
              <a:rPr lang="en-ZA" dirty="0" smtClean="0"/>
              <a:t>Focus on teaching methods (form) rather than content and coverage (substance)</a:t>
            </a:r>
          </a:p>
          <a:p>
            <a:pPr fontAlgn="t">
              <a:spcBef>
                <a:spcPts val="0"/>
              </a:spcBef>
              <a:buNone/>
            </a:pPr>
            <a:r>
              <a:rPr lang="en-ZA" sz="2800" dirty="0" smtClean="0">
                <a:ea typeface="+mn-ea"/>
                <a:cs typeface="+mn-cs"/>
              </a:rPr>
              <a:t>Teachers confused about </a:t>
            </a:r>
            <a:r>
              <a:rPr lang="en-ZA" sz="2800" b="1" dirty="0" smtClean="0">
                <a:ea typeface="+mn-ea"/>
                <a:cs typeface="+mn-cs"/>
              </a:rPr>
              <a:t>curriculum documents </a:t>
            </a:r>
            <a:r>
              <a:rPr lang="en-ZA" sz="2800" dirty="0" smtClean="0">
                <a:ea typeface="+mn-ea"/>
                <a:cs typeface="+mn-cs"/>
              </a:rPr>
              <a:t>to use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457200"/>
            <a:ext cx="7920880" cy="457200"/>
          </a:xfrm>
        </p:spPr>
        <p:txBody>
          <a:bodyPr/>
          <a:lstStyle/>
          <a:p>
            <a:pPr lvl="0" fontAlgn="t"/>
            <a:r>
              <a:rPr lang="en-ZA" sz="2800" b="1" dirty="0" smtClean="0"/>
              <a:t>Classroom observations: Literacy &amp; numeracy</a:t>
            </a:r>
            <a:endParaRPr lang="en-ZA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980728"/>
            <a:ext cx="8568952" cy="5115272"/>
          </a:xfrm>
        </p:spPr>
        <p:txBody>
          <a:bodyPr/>
          <a:lstStyle/>
          <a:p>
            <a:pPr fontAlgn="t">
              <a:spcBef>
                <a:spcPts val="0"/>
              </a:spcBef>
              <a:buNone/>
            </a:pPr>
            <a:r>
              <a:rPr lang="en-ZA" b="1" dirty="0" smtClean="0"/>
              <a:t>Literacy</a:t>
            </a:r>
            <a:endParaRPr lang="en-ZA" dirty="0" smtClean="0"/>
          </a:p>
          <a:p>
            <a:pPr fontAlgn="t">
              <a:spcBef>
                <a:spcPts val="0"/>
              </a:spcBef>
            </a:pPr>
            <a:r>
              <a:rPr lang="en-ZA" dirty="0" smtClean="0"/>
              <a:t>Limited opportunities to handle books</a:t>
            </a:r>
          </a:p>
          <a:p>
            <a:pPr fontAlgn="t">
              <a:spcBef>
                <a:spcPts val="0"/>
              </a:spcBef>
            </a:pPr>
            <a:r>
              <a:rPr lang="en-ZA" dirty="0" smtClean="0"/>
              <a:t>Limited teaching of reading and writing</a:t>
            </a:r>
          </a:p>
          <a:p>
            <a:pPr fontAlgn="t">
              <a:spcBef>
                <a:spcPts val="0"/>
              </a:spcBef>
            </a:pPr>
            <a:r>
              <a:rPr lang="en-ZA" dirty="0" smtClean="0"/>
              <a:t>Read and write mainly isolated words</a:t>
            </a:r>
          </a:p>
          <a:p>
            <a:pPr fontAlgn="t">
              <a:spcBef>
                <a:spcPts val="0"/>
              </a:spcBef>
            </a:pPr>
            <a:r>
              <a:rPr lang="en-ZA" dirty="0" smtClean="0"/>
              <a:t>Little emphasis on comprehension of text</a:t>
            </a:r>
          </a:p>
          <a:p>
            <a:pPr fontAlgn="t">
              <a:spcBef>
                <a:spcPts val="0"/>
              </a:spcBef>
            </a:pPr>
            <a:r>
              <a:rPr lang="en-ZA" dirty="0" smtClean="0"/>
              <a:t>Little elaboration on learner responses </a:t>
            </a:r>
          </a:p>
          <a:p>
            <a:pPr fontAlgn="t">
              <a:spcBef>
                <a:spcPts val="0"/>
              </a:spcBef>
            </a:pPr>
            <a:r>
              <a:rPr lang="en-ZA" dirty="0" smtClean="0"/>
              <a:t>Reading largely collectivised</a:t>
            </a:r>
          </a:p>
          <a:p>
            <a:pPr fontAlgn="t">
              <a:spcBef>
                <a:spcPts val="0"/>
              </a:spcBef>
            </a:pPr>
            <a:r>
              <a:rPr lang="en-ZA" dirty="0" smtClean="0"/>
              <a:t>Little vocabulary &amp; spelling development or teaching of phonics</a:t>
            </a:r>
          </a:p>
          <a:p>
            <a:pPr fontAlgn="t">
              <a:spcBef>
                <a:spcPts val="0"/>
              </a:spcBef>
              <a:buNone/>
            </a:pPr>
            <a:r>
              <a:rPr lang="en-US" b="1" dirty="0" smtClean="0"/>
              <a:t>Numeracy</a:t>
            </a:r>
            <a:endParaRPr lang="en-ZA" b="1" dirty="0" smtClean="0"/>
          </a:p>
          <a:p>
            <a:pPr fontAlgn="t">
              <a:spcBef>
                <a:spcPts val="0"/>
              </a:spcBef>
            </a:pPr>
            <a:r>
              <a:rPr lang="en-ZA" dirty="0" smtClean="0"/>
              <a:t>Teachers lack theory of how children develop number concepts</a:t>
            </a:r>
          </a:p>
          <a:p>
            <a:pPr fontAlgn="t">
              <a:spcBef>
                <a:spcPts val="0"/>
              </a:spcBef>
            </a:pPr>
            <a:r>
              <a:rPr lang="en-ZA" dirty="0" smtClean="0"/>
              <a:t>Use mainly concrete methods for solving problems</a:t>
            </a:r>
          </a:p>
          <a:p>
            <a:pPr fontAlgn="t">
              <a:spcBef>
                <a:spcPts val="0"/>
              </a:spcBef>
            </a:pPr>
            <a:r>
              <a:rPr lang="en-ZA" dirty="0" smtClean="0"/>
              <a:t>Everyday knowledge obscures learning of mathematics</a:t>
            </a:r>
          </a:p>
          <a:p>
            <a:pPr fontAlgn="t">
              <a:spcBef>
                <a:spcPts val="0"/>
              </a:spcBef>
            </a:pPr>
            <a:r>
              <a:rPr lang="en-ZA" dirty="0" smtClean="0"/>
              <a:t>Extremely slow pace</a:t>
            </a:r>
          </a:p>
          <a:p>
            <a:pPr fontAlgn="t">
              <a:spcBef>
                <a:spcPts val="0"/>
              </a:spcBef>
            </a:pPr>
            <a:r>
              <a:rPr lang="en-ZA" dirty="0" smtClean="0"/>
              <a:t>Low conceptual level of </a:t>
            </a:r>
            <a:r>
              <a:rPr lang="en-ZA" dirty="0" smtClean="0"/>
              <a:t>instruction</a:t>
            </a:r>
            <a:endParaRPr lang="en-Z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0"/>
            <a:ext cx="7956376" cy="980728"/>
          </a:xfrm>
        </p:spPr>
        <p:txBody>
          <a:bodyPr>
            <a:noAutofit/>
          </a:bodyPr>
          <a:lstStyle/>
          <a:p>
            <a:r>
              <a:rPr lang="en-ZA" sz="2800" b="1" noProof="0" dirty="0" smtClean="0">
                <a:solidFill>
                  <a:srgbClr val="002060"/>
                </a:solidFill>
                <a:latin typeface="+mn-lt"/>
              </a:rPr>
              <a:t>WCED study: % of Gr. 3 learners who could verbally answer questions below </a:t>
            </a:r>
            <a:r>
              <a:rPr lang="en-ZA" sz="1600" b="1" noProof="0" dirty="0" smtClean="0">
                <a:solidFill>
                  <a:srgbClr val="002060"/>
                </a:solidFill>
                <a:latin typeface="+mn-lt"/>
              </a:rPr>
              <a:t>(in home language)</a:t>
            </a:r>
            <a:endParaRPr lang="en-ZA" sz="2800" b="1" noProof="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4725144"/>
            <a:ext cx="9144000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2000" b="1" dirty="0" smtClean="0">
                <a:latin typeface="+mj-lt"/>
                <a:ea typeface="+mj-ea"/>
                <a:cs typeface="+mj-cs"/>
              </a:rPr>
              <a:t>But ¾ of Gr.3 teachers said they covered times tables 3+ days per week</a:t>
            </a:r>
            <a:endParaRPr lang="en-ZA" sz="2000" b="1" dirty="0" smtClean="0"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smtClean="0">
                <a:latin typeface="+mj-lt"/>
                <a:ea typeface="+mj-ea"/>
                <a:cs typeface="+mj-cs"/>
              </a:rPr>
              <a:t>Yet</a:t>
            </a:r>
            <a:r>
              <a:rPr kumimoji="0" lang="en-US" sz="2000" b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000" b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barely half of teachers were confident that most of their learners could correctly answer “2 times 4”</a:t>
            </a:r>
            <a:r>
              <a:rPr lang="en-US" sz="2000" b="1" dirty="0" smtClean="0"/>
              <a:t> </a:t>
            </a:r>
            <a:endParaRPr lang="en-ZA" sz="2000" b="1" dirty="0" smtClean="0"/>
          </a:p>
        </p:txBody>
      </p:sp>
      <p:graphicFrame>
        <p:nvGraphicFramePr>
          <p:cNvPr id="8" name="Chart 7"/>
          <p:cNvGraphicFramePr/>
          <p:nvPr/>
        </p:nvGraphicFramePr>
        <p:xfrm>
          <a:off x="0" y="908721"/>
          <a:ext cx="8964488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4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5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6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7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8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9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Graphic spid="8" grpId="0">
        <p:bldSub>
          <a:bldChart bld="seriesEl"/>
        </p:bldSub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976" y="0"/>
            <a:ext cx="7358114" cy="928670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Teacher views on % of class at appropriate level in Numeracy for grade at beginning and end of year</a:t>
            </a:r>
            <a:endParaRPr lang="en-ZA" sz="2800" dirty="0"/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0" y="980727"/>
          <a:ext cx="9144000" cy="58772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series"/>
        </p:bldSub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1071538" y="0"/>
            <a:ext cx="8072462" cy="928670"/>
          </a:xfrm>
        </p:spPr>
        <p:txBody>
          <a:bodyPr/>
          <a:lstStyle/>
          <a:p>
            <a:pPr algn="ctr"/>
            <a:r>
              <a:rPr lang="en-ZA" sz="2800" b="1" dirty="0" smtClean="0">
                <a:latin typeface="+mn-lt"/>
              </a:rPr>
              <a:t>School level CASS and exam marks for Maths HG </a:t>
            </a:r>
            <a:r>
              <a:rPr lang="en-ZA" sz="2800" b="1" dirty="0" smtClean="0">
                <a:latin typeface="+mn-lt"/>
              </a:rPr>
              <a:t>2005, </a:t>
            </a:r>
            <a:r>
              <a:rPr lang="en-ZA" sz="2800" b="1" dirty="0" smtClean="0">
                <a:latin typeface="+mn-lt"/>
              </a:rPr>
              <a:t>and trend line</a:t>
            </a:r>
            <a:r>
              <a:rPr lang="en-ZA" b="1" dirty="0" smtClean="0">
                <a:latin typeface="+mn-lt"/>
              </a:rPr>
              <a:t> </a:t>
            </a:r>
            <a:endParaRPr lang="en-US" b="1" dirty="0" smtClean="0">
              <a:latin typeface="+mn-lt"/>
            </a:endParaRPr>
          </a:p>
        </p:txBody>
      </p:sp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142984"/>
            <a:ext cx="8143933" cy="4795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2" name="Text Box 7"/>
          <p:cNvSpPr txBox="1">
            <a:spLocks noChangeArrowheads="1"/>
          </p:cNvSpPr>
          <p:nvPr/>
        </p:nvSpPr>
        <p:spPr bwMode="auto">
          <a:xfrm>
            <a:off x="1908175" y="1628775"/>
            <a:ext cx="30956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PIRLS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052736"/>
            <a:ext cx="8136904" cy="5043264"/>
          </a:xfrm>
        </p:spPr>
        <p:txBody>
          <a:bodyPr/>
          <a:lstStyle/>
          <a:p>
            <a:pPr>
              <a:buNone/>
            </a:pPr>
            <a:r>
              <a:rPr lang="en-ZA" b="1" dirty="0" smtClean="0"/>
              <a:t>Classroom practices &amp; homework frequency </a:t>
            </a:r>
          </a:p>
          <a:p>
            <a:r>
              <a:rPr lang="en-ZA" dirty="0" smtClean="0"/>
              <a:t>Different classroom practices may bring different benefits in low-SES schools: </a:t>
            </a:r>
          </a:p>
          <a:p>
            <a:pPr lvl="1"/>
            <a:r>
              <a:rPr lang="en-ZA" dirty="0" smtClean="0"/>
              <a:t>In African-language schools, regular classroom </a:t>
            </a:r>
            <a:r>
              <a:rPr lang="en-ZA" b="1" dirty="0" smtClean="0"/>
              <a:t>exercises</a:t>
            </a:r>
            <a:r>
              <a:rPr lang="en-ZA" dirty="0" smtClean="0"/>
              <a:t> as well as diagnostic </a:t>
            </a:r>
            <a:r>
              <a:rPr lang="en-ZA" b="1" dirty="0" smtClean="0"/>
              <a:t>testing</a:t>
            </a:r>
            <a:r>
              <a:rPr lang="en-ZA" dirty="0" smtClean="0"/>
              <a:t> </a:t>
            </a:r>
            <a:r>
              <a:rPr lang="en-ZA" dirty="0" smtClean="0"/>
              <a:t>had positive and significant impacts on reading</a:t>
            </a:r>
          </a:p>
          <a:p>
            <a:pPr lvl="1"/>
            <a:r>
              <a:rPr lang="en-ZA" dirty="0" smtClean="0"/>
              <a:t>A limited </a:t>
            </a:r>
            <a:r>
              <a:rPr lang="en-ZA" b="1" dirty="0" smtClean="0"/>
              <a:t>homework</a:t>
            </a:r>
            <a:r>
              <a:rPr lang="en-ZA" dirty="0" smtClean="0"/>
              <a:t> impact is found for African-language schools </a:t>
            </a:r>
            <a:r>
              <a:rPr lang="en-ZA" sz="1800" dirty="0" smtClean="0"/>
              <a:t>(though individuals who spend more time on reading homework of their own accord perform better)</a:t>
            </a:r>
            <a:endParaRPr lang="en-ZA" dirty="0" smtClean="0"/>
          </a:p>
          <a:p>
            <a:pPr lvl="1"/>
            <a:r>
              <a:rPr lang="en-ZA" b="1" dirty="0" smtClean="0"/>
              <a:t>Extended learning </a:t>
            </a:r>
            <a:r>
              <a:rPr lang="en-ZA" dirty="0" smtClean="0"/>
              <a:t>time is not common in </a:t>
            </a:r>
            <a:r>
              <a:rPr lang="en-ZA" dirty="0" smtClean="0"/>
              <a:t>African-language </a:t>
            </a:r>
            <a:r>
              <a:rPr lang="en-ZA" dirty="0" smtClean="0"/>
              <a:t>schools (fewer than 40% provide this facility). However, if it is provided  and if more than 75% of learners take part in it, then there is a significant, positive impact on test </a:t>
            </a:r>
            <a:r>
              <a:rPr lang="en-ZA" dirty="0" smtClean="0"/>
              <a:t>performance</a:t>
            </a:r>
            <a:endParaRPr lang="en-Z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None/>
            </a:pPr>
            <a:r>
              <a:rPr lang="en-ZA" b="1" dirty="0" smtClean="0"/>
              <a:t>PIRLS: Parental involvement 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24744"/>
            <a:ext cx="8352928" cy="4971256"/>
          </a:xfrm>
        </p:spPr>
        <p:txBody>
          <a:bodyPr/>
          <a:lstStyle/>
          <a:p>
            <a:pPr>
              <a:buNone/>
            </a:pPr>
            <a:r>
              <a:rPr lang="en-ZA" dirty="0" smtClean="0"/>
              <a:t>At household level, positive effects on reading scores come from: </a:t>
            </a:r>
          </a:p>
          <a:p>
            <a:pPr lvl="1"/>
            <a:r>
              <a:rPr lang="en-ZA" dirty="0" smtClean="0"/>
              <a:t>Help with homework</a:t>
            </a:r>
          </a:p>
          <a:p>
            <a:pPr lvl="1"/>
            <a:r>
              <a:rPr lang="en-ZA" dirty="0" smtClean="0"/>
              <a:t>Parents’ education</a:t>
            </a:r>
          </a:p>
          <a:p>
            <a:pPr lvl="1"/>
            <a:r>
              <a:rPr lang="en-ZA" dirty="0" smtClean="0"/>
              <a:t>Regular joint reading activities at home</a:t>
            </a:r>
          </a:p>
          <a:p>
            <a:pPr lvl="1"/>
            <a:r>
              <a:rPr lang="en-ZA" dirty="0" smtClean="0"/>
              <a:t>Parent-child communication in language of test</a:t>
            </a:r>
          </a:p>
          <a:p>
            <a:pPr>
              <a:buNone/>
            </a:pPr>
            <a:r>
              <a:rPr lang="en-ZA" dirty="0" smtClean="0"/>
              <a:t>School SES may affect the nature, quality and impact of parent involvement:</a:t>
            </a:r>
          </a:p>
          <a:p>
            <a:pPr lvl="1"/>
            <a:r>
              <a:rPr lang="en-ZA" dirty="0" smtClean="0"/>
              <a:t>If parents doubt their own ability to make useful contributions they are less likely to become involved, or their involvement may not be of sufficient depth</a:t>
            </a:r>
          </a:p>
          <a:p>
            <a:pPr lvl="1"/>
            <a:r>
              <a:rPr lang="en-ZA" dirty="0" smtClean="0"/>
              <a:t>This may explain the minor impact of parental involvement in poorer schools 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457200"/>
            <a:ext cx="7448872" cy="457200"/>
          </a:xfrm>
        </p:spPr>
        <p:txBody>
          <a:bodyPr/>
          <a:lstStyle/>
          <a:p>
            <a:r>
              <a:rPr lang="en-US" b="1" dirty="0" smtClean="0"/>
              <a:t>SACMEQ results &amp; policy conclusions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5786" y="980728"/>
            <a:ext cx="7786742" cy="5115272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ZA" sz="2800" b="0" dirty="0" smtClean="0"/>
              <a:t>At least </a:t>
            </a:r>
            <a:r>
              <a:rPr lang="en-ZA" sz="2800" dirty="0" smtClean="0"/>
              <a:t>one </a:t>
            </a:r>
            <a:r>
              <a:rPr lang="en-ZA" sz="2800" b="0" dirty="0" smtClean="0"/>
              <a:t>year </a:t>
            </a:r>
            <a:r>
              <a:rPr lang="en-ZA" sz="2800" b="0" dirty="0" smtClean="0"/>
              <a:t>of quality pre-school education will </a:t>
            </a:r>
            <a:r>
              <a:rPr lang="en-ZA" sz="2800" b="0" dirty="0" smtClean="0"/>
              <a:t>assist </a:t>
            </a:r>
            <a:r>
              <a:rPr lang="en-ZA" sz="2800" dirty="0" smtClean="0"/>
              <a:t>poorer learners especially </a:t>
            </a:r>
            <a:endParaRPr lang="en-ZA" sz="2800" b="0" dirty="0" smtClean="0"/>
          </a:p>
          <a:p>
            <a:pPr>
              <a:spcBef>
                <a:spcPts val="0"/>
              </a:spcBef>
            </a:pPr>
            <a:r>
              <a:rPr lang="en-ZA" sz="2800" b="0" dirty="0" smtClean="0"/>
              <a:t>Poor</a:t>
            </a:r>
            <a:r>
              <a:rPr lang="en-ZA" sz="2800" b="0" baseline="0" dirty="0" smtClean="0"/>
              <a:t> l</a:t>
            </a:r>
            <a:r>
              <a:rPr lang="en-ZA" sz="2800" b="0" dirty="0" smtClean="0"/>
              <a:t>earners </a:t>
            </a:r>
            <a:r>
              <a:rPr lang="en-ZA" sz="2800" b="0" dirty="0" smtClean="0"/>
              <a:t>have less access </a:t>
            </a:r>
            <a:r>
              <a:rPr lang="en-ZA" sz="2800" b="0" dirty="0" smtClean="0"/>
              <a:t>to </a:t>
            </a:r>
            <a:r>
              <a:rPr lang="en-ZA" sz="2800" b="0" dirty="0" smtClean="0"/>
              <a:t>textbooks</a:t>
            </a:r>
            <a:r>
              <a:rPr lang="en-ZA" sz="2800" dirty="0" smtClean="0"/>
              <a:t> </a:t>
            </a:r>
            <a:r>
              <a:rPr lang="en-ZA" sz="2800" b="0" dirty="0" smtClean="0"/>
              <a:t>– evidence shows more </a:t>
            </a:r>
            <a:r>
              <a:rPr lang="en-ZA" sz="2800" b="0" dirty="0" smtClean="0"/>
              <a:t>textbooks </a:t>
            </a:r>
            <a:r>
              <a:rPr lang="en-ZA" sz="2800" b="0" dirty="0" smtClean="0"/>
              <a:t>can </a:t>
            </a:r>
            <a:r>
              <a:rPr lang="en-ZA" sz="2800" dirty="0" smtClean="0"/>
              <a:t>improve </a:t>
            </a:r>
            <a:r>
              <a:rPr lang="en-ZA" sz="2800" dirty="0" smtClean="0"/>
              <a:t>reading performance </a:t>
            </a:r>
            <a:endParaRPr lang="en-ZA" sz="2800" b="0" dirty="0" smtClean="0"/>
          </a:p>
          <a:p>
            <a:pPr>
              <a:spcBef>
                <a:spcPts val="0"/>
              </a:spcBef>
            </a:pPr>
            <a:r>
              <a:rPr lang="en-ZA" sz="2800" b="0" dirty="0" smtClean="0"/>
              <a:t>Practical policies </a:t>
            </a:r>
            <a:r>
              <a:rPr lang="en-ZA" sz="2800" dirty="0" smtClean="0"/>
              <a:t>should be explored </a:t>
            </a:r>
            <a:r>
              <a:rPr lang="en-ZA" sz="2800" b="0" dirty="0" smtClean="0"/>
              <a:t>that encourage teachers to prescribe homework and enable learners to complete </a:t>
            </a:r>
            <a:r>
              <a:rPr lang="en-ZA" sz="2800" b="0" dirty="0" smtClean="0"/>
              <a:t>it</a:t>
            </a:r>
            <a:endParaRPr lang="en-ZA" sz="2800" b="0" dirty="0" smtClean="0"/>
          </a:p>
          <a:p>
            <a:pPr>
              <a:spcBef>
                <a:spcPts val="0"/>
              </a:spcBef>
            </a:pPr>
            <a:r>
              <a:rPr lang="en-ZA" sz="2800" b="0" dirty="0" smtClean="0"/>
              <a:t>Teachers’ subject expertise has </a:t>
            </a:r>
            <a:r>
              <a:rPr lang="en-ZA" sz="2800" b="0" dirty="0" smtClean="0"/>
              <a:t>only a </a:t>
            </a:r>
            <a:r>
              <a:rPr lang="en-ZA" sz="2800" b="0" dirty="0" smtClean="0"/>
              <a:t>small positive </a:t>
            </a:r>
            <a:r>
              <a:rPr lang="en-ZA" sz="2800" b="0" dirty="0" smtClean="0"/>
              <a:t>impact</a:t>
            </a:r>
          </a:p>
          <a:p>
            <a:pPr lvl="1">
              <a:spcBef>
                <a:spcPts val="0"/>
              </a:spcBef>
            </a:pPr>
            <a:r>
              <a:rPr lang="en-ZA" sz="2400" b="0" dirty="0" smtClean="0"/>
              <a:t>At </a:t>
            </a:r>
            <a:r>
              <a:rPr lang="en-ZA" sz="2400" b="0" dirty="0" smtClean="0"/>
              <a:t>Grade 6 level policy should perhaps </a:t>
            </a:r>
            <a:r>
              <a:rPr lang="en-ZA" sz="2400" dirty="0" smtClean="0"/>
              <a:t>rather </a:t>
            </a:r>
            <a:r>
              <a:rPr lang="en-ZA" sz="2400" b="0" dirty="0" smtClean="0"/>
              <a:t>focus on helping teachers to convey subject </a:t>
            </a:r>
            <a:r>
              <a:rPr lang="en-ZA" sz="2400" b="0" dirty="0" smtClean="0"/>
              <a:t>material</a:t>
            </a:r>
            <a:endParaRPr lang="en-ZA" sz="24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Areas of policy to consider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000108"/>
            <a:ext cx="7272808" cy="5095892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en-US" b="1" dirty="0" smtClean="0"/>
              <a:t>Teacher quality: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Subject </a:t>
            </a:r>
            <a:r>
              <a:rPr lang="en-US" dirty="0" smtClean="0"/>
              <a:t>knowledge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No great effect shown on outcomes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But this may reflect </a:t>
            </a:r>
            <a:r>
              <a:rPr lang="en-US" dirty="0" err="1" smtClean="0"/>
              <a:t>dysfunctionality</a:t>
            </a:r>
            <a:r>
              <a:rPr lang="en-US" dirty="0" smtClean="0"/>
              <a:t> of schools</a:t>
            </a: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Incentives and </a:t>
            </a:r>
            <a:r>
              <a:rPr lang="en-US" dirty="0" smtClean="0"/>
              <a:t>recruitment into </a:t>
            </a:r>
            <a:r>
              <a:rPr lang="en-US" dirty="0" smtClean="0"/>
              <a:t>teaching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Experience mainly at one school</a:t>
            </a:r>
          </a:p>
          <a:p>
            <a:pPr>
              <a:spcBef>
                <a:spcPts val="600"/>
              </a:spcBef>
              <a:buNone/>
            </a:pPr>
            <a:r>
              <a:rPr lang="en-US" b="1" dirty="0" smtClean="0"/>
              <a:t>Quality of teaching:</a:t>
            </a:r>
          </a:p>
          <a:p>
            <a:pPr marL="342900" lvl="1" indent="-342900">
              <a:spcBef>
                <a:spcPts val="0"/>
              </a:spcBef>
            </a:pPr>
            <a:r>
              <a:rPr lang="en-US" sz="2400" dirty="0" smtClean="0">
                <a:ea typeface="+mn-ea"/>
                <a:cs typeface="+mn-cs"/>
              </a:rPr>
              <a:t>Assessment</a:t>
            </a:r>
          </a:p>
          <a:p>
            <a:pPr marL="342900" lvl="1" indent="-342900">
              <a:spcBef>
                <a:spcPts val="0"/>
              </a:spcBef>
            </a:pPr>
            <a:r>
              <a:rPr lang="en-US" sz="2400" dirty="0" smtClean="0">
                <a:ea typeface="+mn-ea"/>
                <a:cs typeface="+mn-cs"/>
              </a:rPr>
              <a:t>Pacing </a:t>
            </a:r>
            <a:r>
              <a:rPr lang="en-US" sz="2400" dirty="0" smtClean="0">
                <a:ea typeface="+mn-ea"/>
                <a:cs typeface="+mn-cs"/>
              </a:rPr>
              <a:t>(macro and micro)</a:t>
            </a:r>
            <a:endParaRPr lang="en-US" sz="2400" dirty="0" smtClean="0">
              <a:ea typeface="+mn-ea"/>
              <a:cs typeface="+mn-cs"/>
            </a:endParaRPr>
          </a:p>
          <a:p>
            <a:pPr>
              <a:spcBef>
                <a:spcPts val="600"/>
              </a:spcBef>
              <a:buNone/>
            </a:pPr>
            <a:r>
              <a:rPr lang="en-US" b="1" dirty="0" smtClean="0"/>
              <a:t>Parental involvement</a:t>
            </a:r>
          </a:p>
          <a:p>
            <a:pPr>
              <a:spcBef>
                <a:spcPts val="600"/>
              </a:spcBef>
              <a:buNone/>
            </a:pPr>
            <a:r>
              <a:rPr lang="en-US" b="1" dirty="0" smtClean="0"/>
              <a:t>School leadership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Experience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Managerial </a:t>
            </a:r>
            <a:r>
              <a:rPr lang="en-US" dirty="0" smtClean="0"/>
              <a:t>capacity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Appointment procedure</a:t>
            </a:r>
            <a:endParaRPr lang="en-US" dirty="0" smtClean="0"/>
          </a:p>
          <a:p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57200"/>
            <a:ext cx="7592888" cy="457200"/>
          </a:xfrm>
        </p:spPr>
        <p:txBody>
          <a:bodyPr/>
          <a:lstStyle/>
          <a:p>
            <a:r>
              <a:rPr lang="en-US" sz="2800" b="1" dirty="0" smtClean="0"/>
              <a:t>How weak is teacher subject knowledge?</a:t>
            </a:r>
            <a:endParaRPr lang="en-ZA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052736"/>
            <a:ext cx="7776864" cy="5043264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In SACMEQ III, </a:t>
            </a:r>
            <a:r>
              <a:rPr lang="en-US" sz="2000" dirty="0" err="1" smtClean="0"/>
              <a:t>Maths</a:t>
            </a:r>
            <a:r>
              <a:rPr lang="en-US" sz="2000" dirty="0" smtClean="0"/>
              <a:t> teachers participated in a </a:t>
            </a:r>
            <a:r>
              <a:rPr lang="en-US" sz="2000" dirty="0" err="1" smtClean="0"/>
              <a:t>Maths</a:t>
            </a:r>
            <a:r>
              <a:rPr lang="en-US" sz="2000" dirty="0" smtClean="0"/>
              <a:t> tests &amp; English teachers in a reading test</a:t>
            </a:r>
          </a:p>
          <a:p>
            <a:pPr marL="0" indent="0">
              <a:buNone/>
            </a:pPr>
            <a:r>
              <a:rPr lang="en-US" sz="2000" dirty="0" smtClean="0"/>
              <a:t>Example of one answer on a </a:t>
            </a:r>
            <a:r>
              <a:rPr lang="en-US" sz="2000" dirty="0" err="1" smtClean="0"/>
              <a:t>Maths</a:t>
            </a:r>
            <a:r>
              <a:rPr lang="en-US" sz="2000" dirty="0" smtClean="0"/>
              <a:t> test:  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ZA" sz="2000" dirty="0" smtClean="0"/>
          </a:p>
          <a:p>
            <a:endParaRPr lang="en-ZA" sz="2000" dirty="0" smtClean="0"/>
          </a:p>
          <a:p>
            <a:endParaRPr lang="en-ZA" sz="2000" dirty="0" smtClean="0"/>
          </a:p>
          <a:p>
            <a:r>
              <a:rPr lang="en-ZA" sz="2000" b="1" dirty="0" smtClean="0"/>
              <a:t>Most Grade 6 Maths teachers (57%) thought the answer was 15 percent </a:t>
            </a:r>
            <a:r>
              <a:rPr lang="en-ZA" sz="2000" dirty="0" smtClean="0"/>
              <a:t>(presumably they just calculated 75 minus 60 =15 !!!)</a:t>
            </a:r>
          </a:p>
          <a:p>
            <a:r>
              <a:rPr lang="en-ZA" sz="2000" dirty="0" smtClean="0"/>
              <a:t>Only 24% of Maths teachers got this right, i.e. answered 25%</a:t>
            </a:r>
            <a:endParaRPr lang="en-ZA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132856"/>
            <a:ext cx="6696744" cy="273630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Policy directions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80728"/>
            <a:ext cx="8712968" cy="5115272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Importance of accountability structures in public sector:</a:t>
            </a:r>
          </a:p>
          <a:p>
            <a:r>
              <a:rPr lang="en-US" dirty="0" smtClean="0"/>
              <a:t>In schools, accountability needs to focus on time, coverage, assessment</a:t>
            </a:r>
          </a:p>
          <a:p>
            <a:r>
              <a:rPr lang="en-US" dirty="0" smtClean="0"/>
              <a:t>Principals need to take instructional leadership seriously</a:t>
            </a:r>
          </a:p>
          <a:p>
            <a:pPr>
              <a:buNone/>
            </a:pPr>
            <a:r>
              <a:rPr lang="en-US" b="1" dirty="0" smtClean="0"/>
              <a:t>Importance of information:</a:t>
            </a:r>
          </a:p>
          <a:p>
            <a:r>
              <a:rPr lang="en-US" dirty="0" smtClean="0"/>
              <a:t>Teachers </a:t>
            </a:r>
            <a:r>
              <a:rPr lang="en-US" dirty="0" smtClean="0"/>
              <a:t>must know </a:t>
            </a:r>
          </a:p>
          <a:p>
            <a:pPr lvl="1"/>
            <a:r>
              <a:rPr lang="en-US" dirty="0" smtClean="0"/>
              <a:t>Appropriate </a:t>
            </a:r>
            <a:r>
              <a:rPr lang="en-US" dirty="0" smtClean="0"/>
              <a:t>level of cognitive </a:t>
            </a:r>
            <a:r>
              <a:rPr lang="en-US" dirty="0" smtClean="0"/>
              <a:t>demand</a:t>
            </a:r>
          </a:p>
          <a:p>
            <a:pPr lvl="1"/>
            <a:r>
              <a:rPr lang="en-US" dirty="0" smtClean="0"/>
              <a:t>Required level and pace of coverage are</a:t>
            </a:r>
            <a:endParaRPr lang="en-US" dirty="0" smtClean="0"/>
          </a:p>
          <a:p>
            <a:r>
              <a:rPr lang="en-US" dirty="0" smtClean="0"/>
              <a:t>Parents/children need to know how they perform</a:t>
            </a:r>
          </a:p>
          <a:p>
            <a:r>
              <a:rPr lang="en-US" dirty="0" smtClean="0"/>
              <a:t>Testing and information flows are thus crucial</a:t>
            </a:r>
          </a:p>
          <a:p>
            <a:pPr lvl="1"/>
            <a:r>
              <a:rPr lang="en-US" dirty="0" smtClean="0"/>
              <a:t>Feedback is crucial – to convert data into information, to allow </a:t>
            </a:r>
            <a:r>
              <a:rPr lang="en-US" dirty="0" smtClean="0"/>
              <a:t>accountability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None/>
            </a:pPr>
            <a:r>
              <a:rPr lang="en-US" sz="3200" b="1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Policy directions </a:t>
            </a:r>
            <a:r>
              <a:rPr lang="en-US" sz="1800" b="1" dirty="0" smtClean="0"/>
              <a:t>(cont.)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1000108"/>
            <a:ext cx="8143932" cy="5143536"/>
          </a:xfrm>
        </p:spPr>
        <p:txBody>
          <a:bodyPr/>
          <a:lstStyle/>
          <a:p>
            <a:pPr>
              <a:buNone/>
            </a:pPr>
            <a:r>
              <a:rPr lang="en-US" sz="2400" b="1" dirty="0" smtClean="0"/>
              <a:t>Specific interventions:</a:t>
            </a:r>
          </a:p>
          <a:p>
            <a:r>
              <a:rPr lang="en-US" sz="2400" dirty="0" smtClean="0"/>
              <a:t>Quality pre-schools</a:t>
            </a:r>
          </a:p>
          <a:p>
            <a:r>
              <a:rPr lang="en-US" sz="2400" dirty="0" smtClean="0"/>
              <a:t>Books (textbooks, workbooks, readers, library books) from early grades</a:t>
            </a:r>
          </a:p>
          <a:p>
            <a:pPr lvl="1"/>
            <a:r>
              <a:rPr lang="en-US" sz="2000" dirty="0" smtClean="0"/>
              <a:t>But library model of provision within schools has collapsed – alternative models need attention</a:t>
            </a:r>
          </a:p>
          <a:p>
            <a:r>
              <a:rPr lang="en-US" sz="2400" dirty="0" smtClean="0"/>
              <a:t>Homework</a:t>
            </a:r>
          </a:p>
          <a:p>
            <a:r>
              <a:rPr lang="en-US" dirty="0" smtClean="0"/>
              <a:t>Assessment practices – cross-marking, etc.</a:t>
            </a:r>
          </a:p>
          <a:p>
            <a:r>
              <a:rPr lang="en-US" sz="2400" dirty="0" smtClean="0"/>
              <a:t>Teacher subject knowledge – long term issue (recruitment, entry requirements)</a:t>
            </a:r>
          </a:p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Tx/>
              <a:buChar char="•"/>
              <a:tabLst/>
              <a:defRPr/>
            </a:pPr>
            <a:r>
              <a:rPr lang="en-US" sz="2400" dirty="0" smtClean="0"/>
              <a:t>Appointment and contracts of principals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pPr lvl="1"/>
            <a:endParaRPr lang="en-US" sz="1600" dirty="0" smtClean="0"/>
          </a:p>
          <a:p>
            <a:endParaRPr lang="en-US" sz="2200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57200"/>
            <a:ext cx="7772400" cy="457200"/>
          </a:xfrm>
        </p:spPr>
        <p:txBody>
          <a:bodyPr/>
          <a:lstStyle/>
          <a:p>
            <a:r>
              <a:rPr lang="en-ZA" b="1" dirty="0" smtClean="0"/>
              <a:t>Taking library books home from school </a:t>
            </a:r>
            <a:endParaRPr lang="en-ZA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07506" y="1295400"/>
          <a:ext cx="8928990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4"/>
                <a:gridCol w="2412268"/>
                <a:gridCol w="2412268"/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endParaRPr lang="en-ZA" sz="28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kern="1200" dirty="0" smtClean="0"/>
                        <a:t>SACMEQII</a:t>
                      </a:r>
                    </a:p>
                    <a:p>
                      <a:pPr algn="ctr" fontAlgn="b"/>
                      <a:r>
                        <a:rPr lang="en-US" sz="2800" u="none" strike="noStrike" kern="1200" dirty="0" smtClean="0"/>
                        <a:t>2000</a:t>
                      </a:r>
                      <a:endParaRPr lang="en-ZA" sz="2800" b="1" u="none" strike="noStrike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kern="1200" dirty="0" smtClean="0"/>
                        <a:t>SACMEQIII</a:t>
                      </a:r>
                    </a:p>
                    <a:p>
                      <a:pPr algn="ctr" fontAlgn="b"/>
                      <a:r>
                        <a:rPr lang="en-US" sz="2800" u="none" strike="noStrike" kern="1200" dirty="0" smtClean="0"/>
                        <a:t>2007</a:t>
                      </a:r>
                      <a:endParaRPr lang="en-ZA" sz="2800" b="1" u="none" strike="noStrike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solidFill>
                      <a:srgbClr val="99CC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ZA" sz="2800" b="1" u="none" strike="noStrike" dirty="0"/>
                        <a:t>Yes</a:t>
                      </a:r>
                      <a:endParaRPr lang="en-ZA" sz="2800" b="1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2800" b="1" u="none" strike="noStrike" dirty="0" smtClean="0"/>
                        <a:t>49%</a:t>
                      </a:r>
                      <a:endParaRPr lang="en-ZA" sz="2800" b="1" i="0" u="none" strike="noStrike" dirty="0">
                        <a:solidFill>
                          <a:srgbClr val="FF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2800" b="1" u="none" strike="noStrike" dirty="0" smtClean="0"/>
                        <a:t>32%</a:t>
                      </a:r>
                      <a:endParaRPr lang="en-ZA" sz="2800" b="1" i="0" u="none" strike="noStrike" dirty="0">
                        <a:solidFill>
                          <a:srgbClr val="FF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solidFill>
                      <a:srgbClr val="99CC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ZA" sz="2800" u="none" strike="noStrike" dirty="0"/>
                        <a:t>No</a:t>
                      </a:r>
                      <a:endParaRPr lang="en-ZA" sz="28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2800" u="none" strike="noStrike" dirty="0" smtClean="0"/>
                        <a:t>32%</a:t>
                      </a:r>
                      <a:endParaRPr lang="en-ZA" sz="2800" b="1" i="0" u="none" strike="noStrike" dirty="0">
                        <a:solidFill>
                          <a:srgbClr val="FF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2800" u="none" strike="noStrike" dirty="0" smtClean="0"/>
                        <a:t>9%</a:t>
                      </a:r>
                      <a:endParaRPr lang="en-ZA" sz="2800" b="0" i="0" u="none" strike="noStrike" dirty="0"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99CC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ZA" sz="2800" u="none" strike="noStrike" dirty="0"/>
                        <a:t>No library books available</a:t>
                      </a:r>
                      <a:endParaRPr lang="en-ZA" sz="28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2800" u="none" strike="noStrike" dirty="0" smtClean="0"/>
                        <a:t>18%</a:t>
                      </a:r>
                      <a:endParaRPr lang="en-ZA" sz="2800" b="1" i="0" u="none" strike="noStrike" dirty="0">
                        <a:solidFill>
                          <a:srgbClr val="FF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2800" u="none" strike="noStrike" dirty="0" smtClean="0"/>
                        <a:t>59</a:t>
                      </a:r>
                      <a:r>
                        <a:rPr lang="en-ZA" sz="2800" u="none" strike="noStrike" dirty="0"/>
                        <a:t>%</a:t>
                      </a:r>
                      <a:endParaRPr lang="en-ZA" sz="2800" b="1" i="0" u="none" strike="noStrike" dirty="0">
                        <a:solidFill>
                          <a:srgbClr val="FF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346DD-55B4-488B-BCDB-2FA77FE7F069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HOTSPOTTYPE" val="None"/>
  <p:tag name="BRANCHTO" val="264"/>
</p:tagLst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FFFFFF"/>
      </a:dk2>
      <a:lt2>
        <a:srgbClr val="75263D"/>
      </a:lt2>
      <a:accent1>
        <a:srgbClr val="8C969C"/>
      </a:accent1>
      <a:accent2>
        <a:srgbClr val="967140"/>
      </a:accent2>
      <a:accent3>
        <a:srgbClr val="FFFFFF"/>
      </a:accent3>
      <a:accent4>
        <a:srgbClr val="000000"/>
      </a:accent4>
      <a:accent5>
        <a:srgbClr val="C5C9CB"/>
      </a:accent5>
      <a:accent6>
        <a:srgbClr val="876639"/>
      </a:accent6>
      <a:hlink>
        <a:srgbClr val="004086"/>
      </a:hlink>
      <a:folHlink>
        <a:srgbClr val="000000"/>
      </a:folHlink>
    </a:clrScheme>
    <a:fontScheme name="Default Design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336699"/>
        </a:lt1>
        <a:dk2>
          <a:srgbClr val="FFFFFF"/>
        </a:dk2>
        <a:lt2>
          <a:srgbClr val="6F9FCF"/>
        </a:lt2>
        <a:accent1>
          <a:srgbClr val="336633"/>
        </a:accent1>
        <a:accent2>
          <a:srgbClr val="00FFFF"/>
        </a:accent2>
        <a:accent3>
          <a:srgbClr val="ADB8CA"/>
        </a:accent3>
        <a:accent4>
          <a:srgbClr val="000000"/>
        </a:accent4>
        <a:accent5>
          <a:srgbClr val="ADB8AD"/>
        </a:accent5>
        <a:accent6>
          <a:srgbClr val="00E7E7"/>
        </a:accent6>
        <a:hlink>
          <a:srgbClr val="009999"/>
        </a:hlink>
        <a:folHlink>
          <a:srgbClr val="9CBCD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1844</Words>
  <Application>Microsoft Office PowerPoint</Application>
  <PresentationFormat>On-screen Show (4:3)</PresentationFormat>
  <Paragraphs>309</Paragraphs>
  <Slides>36</Slides>
  <Notes>36</Notes>
  <HiddenSlides>2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Default Design</vt:lpstr>
      <vt:lpstr>Worksheet</vt:lpstr>
      <vt:lpstr>Chart</vt:lpstr>
      <vt:lpstr>Microsoft Office Excel Chart</vt:lpstr>
      <vt:lpstr>Towards identifying policies to address educational quality  </vt:lpstr>
      <vt:lpstr>Questions posed</vt:lpstr>
      <vt:lpstr>Issues</vt:lpstr>
      <vt:lpstr>SA’s dualistic school system and labour market</vt:lpstr>
      <vt:lpstr>Education affects labour market outcomes</vt:lpstr>
      <vt:lpstr>Education also determines individual prospects – with a potential vicious circle of weak education and poverty</vt:lpstr>
      <vt:lpstr>Black matriculants, 1982-2007 (’000)</vt:lpstr>
      <vt:lpstr>Literacy score in PIRLS 2006</vt:lpstr>
      <vt:lpstr>% below low international benchmark (400) in PIRLS 2006 (Gr.4; in SA Gr.5)</vt:lpstr>
      <vt:lpstr>Mean Maths score in TIMMS 2003</vt:lpstr>
      <vt:lpstr>% of SA students exceeding performance at 75th percentile of developed countries  (“who would ‘make it’ economically in developed countries")</vt:lpstr>
      <vt:lpstr>Mean Reading scores (SACMEQ III)</vt:lpstr>
      <vt:lpstr>Mean Reading score for poorest 25% (SACMEQ III)</vt:lpstr>
      <vt:lpstr>Slide 14</vt:lpstr>
      <vt:lpstr>Schools’ average maths score, SA vs. other SACMEQII countries</vt:lpstr>
      <vt:lpstr>Kernel density curves of matric average by race, 2005</vt:lpstr>
      <vt:lpstr>PIRLS reading scores by school type</vt:lpstr>
      <vt:lpstr>Gr.6 reading test scores by SES quintile</vt:lpstr>
      <vt:lpstr>Numeracy score by former dept &amp; home language, NSES</vt:lpstr>
      <vt:lpstr>Literacy achievement by former department and grade, NSES</vt:lpstr>
      <vt:lpstr>Numeracy score by SES, former dept and home language</vt:lpstr>
      <vt:lpstr>School &amp; individual SES &amp; Maths score, SACMEQIII</vt:lpstr>
      <vt:lpstr>Results from NSES</vt:lpstr>
      <vt:lpstr>Some findings from WCED Grade 3 project</vt:lpstr>
      <vt:lpstr>Classroom observations: Literacy &amp; numeracy</vt:lpstr>
      <vt:lpstr>WCED study: % of Gr. 3 learners who could verbally answer questions below (in home language)</vt:lpstr>
      <vt:lpstr>Teacher views on % of class at appropriate level in Numeracy for grade at beginning and end of year</vt:lpstr>
      <vt:lpstr>School level CASS and exam marks for Maths HG 2005, and trend line </vt:lpstr>
      <vt:lpstr>PIRLS</vt:lpstr>
      <vt:lpstr>PIRLS: Parental involvement </vt:lpstr>
      <vt:lpstr>SACMEQ results &amp; policy conclusions</vt:lpstr>
      <vt:lpstr>Areas of policy to consider</vt:lpstr>
      <vt:lpstr>How weak is teacher subject knowledge?</vt:lpstr>
      <vt:lpstr>Policy directions</vt:lpstr>
      <vt:lpstr>Policy directions (cont.)</vt:lpstr>
      <vt:lpstr>Taking library books home from school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2011-03-14T16:41:08Z</dcterms:created>
  <dcterms:modified xsi:type="dcterms:W3CDTF">2011-03-27T21:46:15Z</dcterms:modified>
</cp:coreProperties>
</file>