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58" r:id="rId4"/>
    <p:sldId id="259" r:id="rId5"/>
    <p:sldId id="260" r:id="rId6"/>
    <p:sldId id="275" r:id="rId7"/>
    <p:sldId id="276" r:id="rId8"/>
    <p:sldId id="277" r:id="rId9"/>
    <p:sldId id="278" r:id="rId10"/>
    <p:sldId id="279" r:id="rId11"/>
    <p:sldId id="280" r:id="rId12"/>
    <p:sldId id="282" r:id="rId13"/>
    <p:sldId id="281" r:id="rId14"/>
    <p:sldId id="283" r:id="rId15"/>
    <p:sldId id="284" r:id="rId16"/>
    <p:sldId id="285" r:id="rId17"/>
    <p:sldId id="287" r:id="rId18"/>
    <p:sldId id="286" r:id="rId19"/>
    <p:sldId id="288" r:id="rId20"/>
    <p:sldId id="289" r:id="rId21"/>
    <p:sldId id="269" r:id="rId22"/>
    <p:sldId id="290" r:id="rId23"/>
  </p:sldIdLst>
  <p:sldSz cx="9144000" cy="6858000" type="screen4x3"/>
  <p:notesSz cx="7315200" cy="9601200"/>
  <p:custDataLst>
    <p:tags r:id="rId2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086"/>
    <a:srgbClr val="DD3F32"/>
    <a:srgbClr val="FFFFFF"/>
    <a:srgbClr val="006666"/>
    <a:srgbClr val="967140"/>
    <a:srgbClr val="60223B"/>
    <a:srgbClr val="8C979A"/>
    <a:srgbClr val="8B7D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599" autoAdjust="0"/>
  </p:normalViewPr>
  <p:slideViewPr>
    <p:cSldViewPr>
      <p:cViewPr>
        <p:scale>
          <a:sx n="123" d="100"/>
          <a:sy n="123" d="100"/>
        </p:scale>
        <p:origin x="-1284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machine\Documents\NSES%20wave%203%20work\some%20descriptive%20sta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ysClr val="windowText" lastClr="000000">
                <a:lumMod val="75000"/>
                <a:lumOff val="25000"/>
              </a:sys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Sheet2!$B$2:$B$6</c:f>
              <c:strCache>
                <c:ptCount val="5"/>
                <c:pt idx="0">
                  <c:v>No exercises with paragraphs</c:v>
                </c:pt>
                <c:pt idx="1">
                  <c:v>1 or 2 exercises with paragraphs</c:v>
                </c:pt>
                <c:pt idx="2">
                  <c:v>3 to 9 exercises with paragraphs</c:v>
                </c:pt>
                <c:pt idx="3">
                  <c:v>More than 10 exercises with paragraphs</c:v>
                </c:pt>
                <c:pt idx="4">
                  <c:v>Unspecified</c:v>
                </c:pt>
              </c:strCache>
            </c:strRef>
          </c:cat>
          <c:val>
            <c:numRef>
              <c:f>Sheet2!$C$2:$C$6</c:f>
              <c:numCache>
                <c:formatCode>General</c:formatCode>
                <c:ptCount val="5"/>
                <c:pt idx="0">
                  <c:v>85</c:v>
                </c:pt>
                <c:pt idx="1">
                  <c:v>70</c:v>
                </c:pt>
                <c:pt idx="2">
                  <c:v>88</c:v>
                </c:pt>
                <c:pt idx="3">
                  <c:v>19</c:v>
                </c:pt>
                <c:pt idx="4">
                  <c:v>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5391104"/>
        <c:axId val="155392640"/>
      </c:barChart>
      <c:catAx>
        <c:axId val="155391104"/>
        <c:scaling>
          <c:orientation val="minMax"/>
        </c:scaling>
        <c:delete val="0"/>
        <c:axPos val="b"/>
        <c:majorTickMark val="out"/>
        <c:minorTickMark val="none"/>
        <c:tickLblPos val="nextTo"/>
        <c:crossAx val="155392640"/>
        <c:crosses val="autoZero"/>
        <c:auto val="1"/>
        <c:lblAlgn val="ctr"/>
        <c:lblOffset val="100"/>
        <c:noMultiLvlLbl val="0"/>
      </c:catAx>
      <c:valAx>
        <c:axId val="15539264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Number of English classes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553911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33725" cy="4651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703" tIns="47352" rIns="94703" bIns="47352" numCol="1" anchor="t" anchorCtr="0" compatLnSpc="1">
            <a:prstTxWarp prst="textNoShape">
              <a:avLst/>
            </a:prstTxWarp>
          </a:bodyPr>
          <a:lstStyle>
            <a:lvl1pPr defTabSz="947738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81475" y="0"/>
            <a:ext cx="3133725" cy="4651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703" tIns="47352" rIns="94703" bIns="47352" numCol="1" anchor="t" anchorCtr="0" compatLnSpc="1">
            <a:prstTxWarp prst="textNoShape">
              <a:avLst/>
            </a:prstTxWarp>
          </a:bodyPr>
          <a:lstStyle>
            <a:lvl1pPr algn="r" defTabSz="947738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07488"/>
            <a:ext cx="3133725" cy="4683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703" tIns="47352" rIns="94703" bIns="47352" numCol="1" anchor="b" anchorCtr="0" compatLnSpc="1">
            <a:prstTxWarp prst="textNoShape">
              <a:avLst/>
            </a:prstTxWarp>
          </a:bodyPr>
          <a:lstStyle>
            <a:lvl1pPr defTabSz="947738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81475" y="9107488"/>
            <a:ext cx="3133725" cy="4683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703" tIns="47352" rIns="94703" bIns="47352" numCol="1" anchor="b" anchorCtr="0" compatLnSpc="1">
            <a:prstTxWarp prst="textNoShape">
              <a:avLst/>
            </a:prstTxWarp>
          </a:bodyPr>
          <a:lstStyle>
            <a:lvl1pPr algn="r" defTabSz="947738" eaLnBrk="0" hangingPunct="0">
              <a:defRPr sz="1200"/>
            </a:lvl1pPr>
          </a:lstStyle>
          <a:p>
            <a:fld id="{A3872574-8406-4A48-BDD3-3B40A8A9C12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1385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439" tIns="48219" rIns="96439" bIns="48219" numCol="1" anchor="t" anchorCtr="0" compatLnSpc="1">
            <a:prstTxWarp prst="textNoShape">
              <a:avLst/>
            </a:prstTxWarp>
          </a:bodyPr>
          <a:lstStyle>
            <a:lvl1pPr defTabSz="9636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9699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4146550" y="0"/>
            <a:ext cx="3168650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439" tIns="48219" rIns="96439" bIns="48219" numCol="1" anchor="t" anchorCtr="0" compatLnSpc="1">
            <a:prstTxWarp prst="textNoShape">
              <a:avLst/>
            </a:prstTxWarp>
          </a:bodyPr>
          <a:lstStyle>
            <a:lvl1pPr algn="r" defTabSz="9636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9700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65238" y="715963"/>
            <a:ext cx="4784725" cy="3587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9701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41838"/>
            <a:ext cx="5365750" cy="4303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439" tIns="48219" rIns="96439" bIns="482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9702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085263"/>
            <a:ext cx="3168650" cy="4778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439" tIns="48219" rIns="96439" bIns="48219" numCol="1" anchor="b" anchorCtr="0" compatLnSpc="1">
            <a:prstTxWarp prst="textNoShape">
              <a:avLst/>
            </a:prstTxWarp>
          </a:bodyPr>
          <a:lstStyle>
            <a:lvl1pPr defTabSz="9636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9703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6550" y="9085263"/>
            <a:ext cx="3168650" cy="4778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439" tIns="48219" rIns="96439" bIns="48219" numCol="1" anchor="b" anchorCtr="0" compatLnSpc="1">
            <a:prstTxWarp prst="textNoShape">
              <a:avLst/>
            </a:prstTxWarp>
          </a:bodyPr>
          <a:lstStyle>
            <a:lvl1pPr algn="r" defTabSz="963613" eaLnBrk="0" hangingPunct="0">
              <a:defRPr sz="1200"/>
            </a:lvl1pPr>
          </a:lstStyle>
          <a:p>
            <a:fld id="{79341BB5-1A06-4CBA-9935-2ADB7A43C6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61963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23925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87475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49438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133600"/>
            <a:ext cx="6858000" cy="609600"/>
          </a:xfrm>
        </p:spPr>
        <p:txBody>
          <a:bodyPr anchor="t"/>
          <a:lstStyle>
            <a:lvl1pPr algn="ctr">
              <a:lnSpc>
                <a:spcPct val="130000"/>
              </a:lnSpc>
              <a:defRPr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96975" y="4191000"/>
            <a:ext cx="675005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3101" name="Picture 29" descr="US_Stacked RGB 300dp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152400"/>
            <a:ext cx="3810000" cy="1247775"/>
          </a:xfrm>
          <a:prstGeom prst="rect">
            <a:avLst/>
          </a:prstGeom>
          <a:noFill/>
        </p:spPr>
      </p:pic>
      <p:sp>
        <p:nvSpPr>
          <p:cNvPr id="11" name="Text Box 8"/>
          <p:cNvSpPr txBox="1">
            <a:spLocks noChangeArrowheads="1"/>
          </p:cNvSpPr>
          <p:nvPr userDrawn="1"/>
        </p:nvSpPr>
        <p:spPr bwMode="auto">
          <a:xfrm>
            <a:off x="855663" y="6210300"/>
            <a:ext cx="68405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  <a:alpha val="74998"/>
              </a:schemeClr>
            </a:prstShdw>
          </a:effec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sz="1200" dirty="0"/>
              <a:t>Programme to Support Pro-Poor Policy Development</a:t>
            </a:r>
          </a:p>
          <a:p>
            <a:pPr algn="ctr" eaLnBrk="1" hangingPunct="1"/>
            <a:r>
              <a:rPr lang="en-GB" sz="1200" dirty="0"/>
              <a:t>A partnership between the Presidency, Republic of South Africa and the European Union</a:t>
            </a:r>
            <a:endParaRPr lang="en-US" sz="1200" dirty="0"/>
          </a:p>
        </p:txBody>
      </p:sp>
      <p:pic>
        <p:nvPicPr>
          <p:cNvPr id="12" name="Picture 4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092825"/>
            <a:ext cx="460375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Object 2"/>
          <p:cNvGraphicFramePr>
            <a:graphicFrameLocks noChangeAspect="1"/>
          </p:cNvGraphicFramePr>
          <p:nvPr userDrawn="1"/>
        </p:nvGraphicFramePr>
        <p:xfrm>
          <a:off x="7812088" y="6165850"/>
          <a:ext cx="935037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r:id="rId5" imgW="2879725" imgH="1920875" progId="">
                  <p:embed/>
                </p:oleObj>
              </mc:Choice>
              <mc:Fallback>
                <p:oleObj r:id="rId5" imgW="2879725" imgH="1920875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2088" y="6165850"/>
                        <a:ext cx="935037" cy="569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1F346DD-55B4-488B-BCDB-2FA77FE7F0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5145E08-F669-4FD1-9C11-B5F83E1FB6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1295400"/>
            <a:ext cx="33147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295400"/>
            <a:ext cx="33147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0BB42F0-7FAC-456F-AECD-6D56AFD4BA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3E34A84-5B64-45B4-B2B9-15E3FEB087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E4100C4-85F1-4073-BB56-E50653A688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B427A78-BC31-472A-B763-397D28BB0A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5087713-5D8A-4844-B74C-2C01E51B56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79BE9CA-64CA-4A24-A735-327BE66255C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6BA3406-1F70-4208-92A2-5667C733795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7950" y="457200"/>
            <a:ext cx="169545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457200"/>
            <a:ext cx="493395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B6CC231-0AE8-4A8F-BB5E-9A60D05869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57200"/>
            <a:ext cx="67056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1295400"/>
            <a:ext cx="6781800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600" y="3771900"/>
            <a:ext cx="6781800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EBA12F4-42F8-4AB6-8CB5-6312BA5CAC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2813" y="1905000"/>
            <a:ext cx="8110537" cy="4191000"/>
          </a:xfrm>
        </p:spPr>
        <p:txBody>
          <a:bodyPr/>
          <a:lstStyle/>
          <a:p>
            <a:pPr lvl="0"/>
            <a:endParaRPr lang="en-ZA" noProof="0" smtClean="0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ftr" sz="quarter" idx="10"/>
          </p:nvPr>
        </p:nvSpPr>
        <p:spPr>
          <a:xfrm>
            <a:off x="9144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20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19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8" name="Group 14"/>
          <p:cNvGrpSpPr>
            <a:grpSpLocks/>
          </p:cNvGrpSpPr>
          <p:nvPr/>
        </p:nvGrpSpPr>
        <p:grpSpPr bwMode="auto">
          <a:xfrm>
            <a:off x="304800" y="762000"/>
            <a:ext cx="8610600" cy="415925"/>
            <a:chOff x="192" y="480"/>
            <a:chExt cx="5424" cy="262"/>
          </a:xfrm>
        </p:grpSpPr>
        <p:pic>
          <p:nvPicPr>
            <p:cNvPr id="1035" name="Picture 11" descr="leaf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5232" y="480"/>
              <a:ext cx="384" cy="262"/>
            </a:xfrm>
            <a:prstGeom prst="rect">
              <a:avLst/>
            </a:prstGeom>
            <a:noFill/>
          </p:spPr>
        </p:pic>
        <p:sp>
          <p:nvSpPr>
            <p:cNvPr id="1036" name="Line 12"/>
            <p:cNvSpPr>
              <a:spLocks noChangeShapeType="1"/>
            </p:cNvSpPr>
            <p:nvPr userDrawn="1"/>
          </p:nvSpPr>
          <p:spPr bwMode="auto">
            <a:xfrm>
              <a:off x="192" y="611"/>
              <a:ext cx="4944" cy="0"/>
            </a:xfrm>
            <a:prstGeom prst="line">
              <a:avLst/>
            </a:prstGeom>
            <a:noFill/>
            <a:ln w="12700" cap="sq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ZA"/>
            </a:p>
          </p:txBody>
        </p:sp>
      </p:grp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457200"/>
            <a:ext cx="670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1295400"/>
            <a:ext cx="6781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40" name="Picture 16" descr="US_Horizontal RGB 300dpi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6792"/>
          <a:stretch>
            <a:fillRect/>
          </a:stretch>
        </p:blipFill>
        <p:spPr bwMode="auto">
          <a:xfrm>
            <a:off x="457200" y="284163"/>
            <a:ext cx="533400" cy="614362"/>
          </a:xfrm>
          <a:prstGeom prst="rect">
            <a:avLst/>
          </a:prstGeom>
          <a:noFill/>
        </p:spPr>
      </p:pic>
      <p:sp>
        <p:nvSpPr>
          <p:cNvPr id="9" name="Text Box 8"/>
          <p:cNvSpPr txBox="1">
            <a:spLocks noChangeArrowheads="1"/>
          </p:cNvSpPr>
          <p:nvPr userDrawn="1"/>
        </p:nvSpPr>
        <p:spPr bwMode="auto">
          <a:xfrm>
            <a:off x="855663" y="6210300"/>
            <a:ext cx="68405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  <a:alpha val="74998"/>
              </a:schemeClr>
            </a:prstShdw>
          </a:effec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sz="1200" dirty="0"/>
              <a:t>Programme to Support Pro-Poor Policy Development</a:t>
            </a:r>
          </a:p>
          <a:p>
            <a:pPr algn="ctr" eaLnBrk="1" hangingPunct="1"/>
            <a:r>
              <a:rPr lang="en-GB" sz="1200" dirty="0"/>
              <a:t>A partnership between the Presidency, Republic of South Africa and the European Union</a:t>
            </a:r>
            <a:endParaRPr lang="en-US" sz="1200" dirty="0"/>
          </a:p>
        </p:txBody>
      </p:sp>
      <p:pic>
        <p:nvPicPr>
          <p:cNvPr id="10" name="Picture 4"/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092825"/>
            <a:ext cx="460375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Object 2"/>
          <p:cNvGraphicFramePr>
            <a:graphicFrameLocks noChangeAspect="1"/>
          </p:cNvGraphicFramePr>
          <p:nvPr userDrawn="1"/>
        </p:nvGraphicFramePr>
        <p:xfrm>
          <a:off x="7812088" y="6165850"/>
          <a:ext cx="935037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r:id="rId19" imgW="2879725" imgH="1920875" progId="">
                  <p:embed/>
                </p:oleObj>
              </mc:Choice>
              <mc:Fallback>
                <p:oleObj r:id="rId19" imgW="2879725" imgH="1920875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2088" y="6165850"/>
                        <a:ext cx="935037" cy="569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Uncovering indicators of effective school management in South Africa using the National School Effectiveness Study</a:t>
            </a:r>
            <a:br>
              <a:rPr lang="en-ZA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1278334" y="4509120"/>
            <a:ext cx="6750050" cy="143448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Stephen Taylor</a:t>
            </a:r>
          </a:p>
          <a:p>
            <a:r>
              <a:rPr lang="en-US" dirty="0" smtClean="0"/>
              <a:t>Department of Economics, Stellenbosch University</a:t>
            </a:r>
          </a:p>
          <a:p>
            <a:r>
              <a:rPr lang="en-US" dirty="0" smtClean="0"/>
              <a:t>PSPPD Project – April 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 (the problem)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0100" y="1142984"/>
            <a:ext cx="7138990" cy="4714908"/>
          </a:xfrm>
        </p:spPr>
        <p:txBody>
          <a:bodyPr/>
          <a:lstStyle/>
          <a:p>
            <a:r>
              <a:rPr lang="en-US" dirty="0" smtClean="0"/>
              <a:t>Low quality education a poverty trap to many children in historically disadvantaged schools</a:t>
            </a:r>
          </a:p>
          <a:p>
            <a:r>
              <a:rPr lang="en-US" dirty="0" smtClean="0"/>
              <a:t>Question:  Poverty itself or the characteristics of schools in poor communities?</a:t>
            </a:r>
          </a:p>
          <a:p>
            <a:pPr lvl="1"/>
            <a:r>
              <a:rPr lang="en-US" dirty="0" smtClean="0"/>
              <a:t>SACMEQ II and III:</a:t>
            </a:r>
            <a:br>
              <a:rPr lang="en-US" dirty="0" smtClean="0"/>
            </a:br>
            <a:r>
              <a:rPr lang="en-US" dirty="0" smtClean="0"/>
              <a:t>Poor South African children performing worse than equally poor children in other African countries</a:t>
            </a:r>
          </a:p>
          <a:p>
            <a:r>
              <a:rPr lang="en-US" dirty="0" smtClean="0"/>
              <a:t>This despite substantial resource shifts to correct for apartheid inequalities</a:t>
            </a:r>
          </a:p>
          <a:p>
            <a:pPr lvl="1"/>
            <a:r>
              <a:rPr lang="en-US" dirty="0" smtClean="0"/>
              <a:t>Historically disadvantaged schools have been largely unresponsive to additional resources</a:t>
            </a:r>
          </a:p>
          <a:p>
            <a:pPr lvl="1"/>
            <a:r>
              <a:rPr lang="en-US" dirty="0" smtClean="0"/>
              <a:t>Consequence: Perpetuation of a “2 systems” system</a:t>
            </a:r>
          </a:p>
          <a:p>
            <a:r>
              <a:rPr lang="en-US" dirty="0" smtClean="0"/>
              <a:t>How does the literature explain this?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 (the literature)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0100" y="1295400"/>
            <a:ext cx="7153300" cy="4800600"/>
          </a:xfrm>
        </p:spPr>
        <p:txBody>
          <a:bodyPr>
            <a:normAutofit fontScale="92500" lnSpcReduction="10000"/>
          </a:bodyPr>
          <a:lstStyle/>
          <a:p>
            <a:r>
              <a:rPr lang="en-ZA" dirty="0" smtClean="0"/>
              <a:t>Resources do not </a:t>
            </a:r>
            <a:r>
              <a:rPr lang="en-ZA" i="1" dirty="0" smtClean="0"/>
              <a:t>necessarily</a:t>
            </a:r>
            <a:r>
              <a:rPr lang="en-ZA" dirty="0" smtClean="0"/>
              <a:t> make a difference:</a:t>
            </a:r>
          </a:p>
          <a:p>
            <a:pPr lvl="1"/>
            <a:r>
              <a:rPr lang="en-ZA" dirty="0" smtClean="0"/>
              <a:t>the ability of schools to convert resources into outcomes is the crucial factor (Van </a:t>
            </a:r>
            <a:r>
              <a:rPr lang="en-ZA" dirty="0" err="1" smtClean="0"/>
              <a:t>der</a:t>
            </a:r>
            <a:r>
              <a:rPr lang="en-ZA" dirty="0" smtClean="0"/>
              <a:t> Berg, 2008)</a:t>
            </a:r>
          </a:p>
          <a:p>
            <a:r>
              <a:rPr lang="en-ZA" dirty="0" smtClean="0"/>
              <a:t>Socio-economic status (SES) has a dominant impact on the distribution of achievement</a:t>
            </a:r>
          </a:p>
          <a:p>
            <a:r>
              <a:rPr lang="en-ZA" dirty="0" smtClean="0"/>
              <a:t>Studies based on large sample surveys have typically struggled to identify specific aspects of effective management and teaching practice that explain performance.</a:t>
            </a:r>
          </a:p>
          <a:p>
            <a:pPr lvl="1"/>
            <a:r>
              <a:rPr lang="en-ZA" dirty="0" smtClean="0"/>
              <a:t>Crouch and </a:t>
            </a:r>
            <a:r>
              <a:rPr lang="en-ZA" dirty="0" err="1" smtClean="0"/>
              <a:t>Mabogoane</a:t>
            </a:r>
            <a:r>
              <a:rPr lang="en-ZA" dirty="0" smtClean="0"/>
              <a:t> (1998):  50% of variance explained by “management efficiency”</a:t>
            </a:r>
          </a:p>
          <a:p>
            <a:pPr lvl="1"/>
            <a:r>
              <a:rPr lang="en-ZA" dirty="0" smtClean="0"/>
              <a:t>Van </a:t>
            </a:r>
            <a:r>
              <a:rPr lang="en-ZA" dirty="0" err="1" smtClean="0"/>
              <a:t>der</a:t>
            </a:r>
            <a:r>
              <a:rPr lang="en-ZA" dirty="0" smtClean="0"/>
              <a:t> Berg and Burger (2002): 2/3 variance explained by SES, racial composition &amp; school resources; remainder probably due to unobserved “management efficiency”.</a:t>
            </a:r>
          </a:p>
          <a:p>
            <a:r>
              <a:rPr lang="en-ZA" dirty="0" smtClean="0"/>
              <a:t>Largely due to data limitations most large surveys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National School Effectiveness Study (NSES)</a:t>
            </a:r>
          </a:p>
          <a:p>
            <a:pPr lvl="1"/>
            <a:r>
              <a:rPr lang="en-US" dirty="0" smtClean="0"/>
              <a:t>JET Education Services &amp; RNE</a:t>
            </a:r>
          </a:p>
          <a:p>
            <a:r>
              <a:rPr lang="en-US" dirty="0" smtClean="0"/>
              <a:t>Literacy and numeracy testing:</a:t>
            </a:r>
          </a:p>
          <a:p>
            <a:pPr lvl="1"/>
            <a:r>
              <a:rPr lang="en-US" dirty="0" smtClean="0"/>
              <a:t>Grade 3 (2007)</a:t>
            </a:r>
          </a:p>
          <a:p>
            <a:pPr lvl="1"/>
            <a:r>
              <a:rPr lang="en-US" dirty="0" smtClean="0"/>
              <a:t>Grade 4 (2008)</a:t>
            </a:r>
          </a:p>
          <a:p>
            <a:pPr lvl="1"/>
            <a:r>
              <a:rPr lang="en-US" dirty="0" smtClean="0"/>
              <a:t>Grade 5 (2009)</a:t>
            </a:r>
          </a:p>
          <a:p>
            <a:r>
              <a:rPr lang="en-US" dirty="0" smtClean="0"/>
              <a:t>Principal questionnaires (2007, 2008, 2009)</a:t>
            </a:r>
          </a:p>
          <a:p>
            <a:r>
              <a:rPr lang="en-US" dirty="0" smtClean="0"/>
              <a:t>Teacher instruments (2008, 2009)</a:t>
            </a:r>
          </a:p>
          <a:p>
            <a:pPr lvl="1"/>
            <a:r>
              <a:rPr lang="en-US" dirty="0" smtClean="0"/>
              <a:t>Teacher comprehension and </a:t>
            </a:r>
            <a:r>
              <a:rPr lang="en-US" dirty="0" err="1" smtClean="0"/>
              <a:t>maths</a:t>
            </a:r>
            <a:r>
              <a:rPr lang="en-US" dirty="0" smtClean="0"/>
              <a:t> test</a:t>
            </a:r>
          </a:p>
          <a:p>
            <a:pPr lvl="1"/>
            <a:r>
              <a:rPr lang="en-US" dirty="0" smtClean="0"/>
              <a:t>Extensive review of learner workbooks</a:t>
            </a:r>
          </a:p>
          <a:p>
            <a:r>
              <a:rPr lang="en-US" dirty="0" smtClean="0"/>
              <a:t>Greater potential to uncover indicators of effective management an teaching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Right Brace 4"/>
          <p:cNvSpPr/>
          <p:nvPr/>
        </p:nvSpPr>
        <p:spPr bwMode="auto">
          <a:xfrm>
            <a:off x="4071934" y="2643182"/>
            <a:ext cx="142876" cy="857256"/>
          </a:xfrm>
          <a:prstGeom prst="rightBrac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29124" y="2786058"/>
            <a:ext cx="2643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 smtClean="0"/>
              <a:t>same individuals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– overall scores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940" y="2071678"/>
            <a:ext cx="8102824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852" y="457200"/>
            <a:ext cx="7143800" cy="457200"/>
          </a:xfrm>
        </p:spPr>
        <p:txBody>
          <a:bodyPr/>
          <a:lstStyle/>
          <a:p>
            <a:r>
              <a:rPr lang="en-ZA" dirty="0" smtClean="0"/>
              <a:t>Results: Numeracy scores by province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14348" y="1071546"/>
            <a:ext cx="7643866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14" y="457200"/>
            <a:ext cx="7143800" cy="457200"/>
          </a:xfrm>
        </p:spPr>
        <p:txBody>
          <a:bodyPr/>
          <a:lstStyle/>
          <a:p>
            <a:r>
              <a:rPr lang="en-ZA" dirty="0" smtClean="0"/>
              <a:t>Results: Literacy achievement by SES 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57224" y="1071546"/>
            <a:ext cx="7429552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14" y="457200"/>
            <a:ext cx="7143800" cy="457200"/>
          </a:xfrm>
        </p:spPr>
        <p:txBody>
          <a:bodyPr/>
          <a:lstStyle/>
          <a:p>
            <a:r>
              <a:rPr lang="en-ZA" dirty="0" smtClean="0"/>
              <a:t>Results: Literacy achievement by SES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85786" y="1071546"/>
            <a:ext cx="7429552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28" y="571480"/>
            <a:ext cx="6705600" cy="457200"/>
          </a:xfrm>
        </p:spPr>
        <p:txBody>
          <a:bodyPr/>
          <a:lstStyle/>
          <a:p>
            <a:r>
              <a:rPr lang="en-ZA" dirty="0" smtClean="0"/>
              <a:t>Results: Numeracy achievement by 	      ex-department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85786" y="1071546"/>
            <a:ext cx="7500990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28" y="571480"/>
            <a:ext cx="6986614" cy="457200"/>
          </a:xfrm>
        </p:spPr>
        <p:txBody>
          <a:bodyPr/>
          <a:lstStyle/>
          <a:p>
            <a:r>
              <a:rPr lang="en-ZA" sz="2800" dirty="0" smtClean="0"/>
              <a:t>Results: Numeracy achievement of African language students by ex-department</a:t>
            </a:r>
            <a:endParaRPr lang="en-ZA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000100" y="1000108"/>
            <a:ext cx="7215238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28" y="571480"/>
            <a:ext cx="6705600" cy="457200"/>
          </a:xfrm>
        </p:spPr>
        <p:txBody>
          <a:bodyPr/>
          <a:lstStyle/>
          <a:p>
            <a:r>
              <a:rPr lang="en-ZA" dirty="0" smtClean="0"/>
              <a:t>Results: Indicators of effective management and teaching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71472" y="2643182"/>
            <a:ext cx="8215370" cy="3256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500166" y="1643050"/>
            <a:ext cx="6572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 smtClean="0">
                <a:solidFill>
                  <a:srgbClr val="FF0000"/>
                </a:solidFill>
              </a:rPr>
              <a:t>Percentage of students in schools where more than 25 maths topics were covered </a:t>
            </a:r>
            <a:endParaRPr lang="en-ZA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28" y="571480"/>
            <a:ext cx="6705600" cy="457200"/>
          </a:xfrm>
        </p:spPr>
        <p:txBody>
          <a:bodyPr/>
          <a:lstStyle/>
          <a:p>
            <a:r>
              <a:rPr lang="en-ZA" dirty="0" smtClean="0"/>
              <a:t>Results: Indicators of effective management and teaching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00166" y="1785926"/>
            <a:ext cx="6572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 smtClean="0">
                <a:solidFill>
                  <a:srgbClr val="FF0000"/>
                </a:solidFill>
              </a:rPr>
              <a:t>Mean number of literacy exercises found in the “best” learner’s book</a:t>
            </a:r>
            <a:endParaRPr lang="en-ZA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79613" y="2857496"/>
            <a:ext cx="8264353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Results: Extended writing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571472" y="1142984"/>
          <a:ext cx="7858180" cy="5072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Results: Maths teacher knowledge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78345" y="2285992"/>
            <a:ext cx="7365555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ounded Rectangle 5"/>
          <p:cNvSpPr/>
          <p:nvPr/>
        </p:nvSpPr>
        <p:spPr bwMode="auto">
          <a:xfrm>
            <a:off x="5715008" y="3571876"/>
            <a:ext cx="642942" cy="357190"/>
          </a:xfrm>
          <a:prstGeom prst="roundRect">
            <a:avLst/>
          </a:prstGeom>
          <a:noFill/>
          <a:ln w="25400" cap="sq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7072330" y="4572008"/>
            <a:ext cx="642942" cy="357190"/>
          </a:xfrm>
          <a:prstGeom prst="roundRect">
            <a:avLst/>
          </a:prstGeom>
          <a:noFill/>
          <a:ln w="25400" cap="sq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00100" y="1357298"/>
            <a:ext cx="671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 smtClean="0"/>
              <a:t>10 days 75 hours can be written as .... days .... hours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Results: Multivariate analysis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662" y="1357298"/>
            <a:ext cx="7439052" cy="4800600"/>
          </a:xfrm>
        </p:spPr>
        <p:txBody>
          <a:bodyPr/>
          <a:lstStyle/>
          <a:p>
            <a:r>
              <a:rPr lang="en-ZA" dirty="0" smtClean="0"/>
              <a:t>Are teachers with better subject knowledge located in more affluent schools?</a:t>
            </a:r>
          </a:p>
          <a:p>
            <a:r>
              <a:rPr lang="en-ZA" dirty="0" smtClean="0"/>
              <a:t>And is it this affluence driving the association of student achievement with teacher knowledge?</a:t>
            </a:r>
          </a:p>
          <a:p>
            <a:r>
              <a:rPr lang="en-ZA" dirty="0" smtClean="0"/>
              <a:t>The need for multivariate analysis to disentangle this.</a:t>
            </a:r>
          </a:p>
          <a:p>
            <a:r>
              <a:rPr lang="en-ZA" dirty="0" smtClean="0"/>
              <a:t>After accounting for the influence of SES, what school and teacher characteristics are associated with student achievement?</a:t>
            </a:r>
          </a:p>
          <a:p>
            <a:r>
              <a:rPr lang="en-ZA" dirty="0" smtClean="0"/>
              <a:t>What distinguishes better and worse-performing schools within poor communities?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Results: Multivariate analysis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2976" y="1785926"/>
            <a:ext cx="6781800" cy="4800600"/>
          </a:xfrm>
        </p:spPr>
        <p:txBody>
          <a:bodyPr/>
          <a:lstStyle/>
          <a:p>
            <a:r>
              <a:rPr lang="en-ZA" dirty="0" smtClean="0"/>
              <a:t>4 multivariate regression models estimated in the education production function tradition:</a:t>
            </a:r>
          </a:p>
          <a:p>
            <a:pPr lvl="1"/>
            <a:r>
              <a:rPr lang="en-ZA" dirty="0" smtClean="0"/>
              <a:t>OLS regression predicting Literacy achievement in grade 4</a:t>
            </a:r>
          </a:p>
          <a:p>
            <a:pPr lvl="1"/>
            <a:r>
              <a:rPr lang="en-ZA" dirty="0" smtClean="0"/>
              <a:t>OLS regression predicting Numeracy achievement in grade 4</a:t>
            </a:r>
          </a:p>
          <a:p>
            <a:pPr lvl="1"/>
            <a:r>
              <a:rPr lang="en-ZA" dirty="0" smtClean="0"/>
              <a:t>2 more sophisticated techniques to model gain scores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Results: Multivariate analysis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357290" y="1000108"/>
            <a:ext cx="6572295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Results: Multivariate analysis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7158" y="1295400"/>
            <a:ext cx="8643998" cy="2324100"/>
          </a:xfrm>
        </p:spPr>
        <p:txBody>
          <a:bodyPr/>
          <a:lstStyle/>
          <a:p>
            <a:r>
              <a:rPr lang="en-ZA" i="1" dirty="0" smtClean="0">
                <a:solidFill>
                  <a:schemeClr val="bg2"/>
                </a:solidFill>
              </a:rPr>
              <a:t>Literacy</a:t>
            </a:r>
            <a:r>
              <a:rPr lang="en-ZA" dirty="0" smtClean="0"/>
              <a:t> grade 4 (2008)</a:t>
            </a:r>
          </a:p>
          <a:p>
            <a:r>
              <a:rPr lang="en-ZA" dirty="0" smtClean="0"/>
              <a:t>Estimated effects of change in characteristics on the literacy national average (Original sample mean = 26.57%)</a:t>
            </a:r>
          </a:p>
          <a:p>
            <a:endParaRPr lang="en-ZA" dirty="0" smtClean="0"/>
          </a:p>
          <a:p>
            <a:endParaRPr lang="en-ZA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2857496"/>
            <a:ext cx="7359856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Results: Multivariate analysis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4282" y="1295400"/>
            <a:ext cx="8929718" cy="2324100"/>
          </a:xfrm>
        </p:spPr>
        <p:txBody>
          <a:bodyPr/>
          <a:lstStyle/>
          <a:p>
            <a:r>
              <a:rPr lang="en-ZA" i="1" dirty="0" smtClean="0">
                <a:solidFill>
                  <a:schemeClr val="bg2"/>
                </a:solidFill>
              </a:rPr>
              <a:t>Numeracy</a:t>
            </a:r>
            <a:r>
              <a:rPr lang="en-ZA" dirty="0" smtClean="0"/>
              <a:t> grade 4 (2008)</a:t>
            </a:r>
          </a:p>
          <a:p>
            <a:r>
              <a:rPr lang="en-ZA" dirty="0" smtClean="0"/>
              <a:t>Estimated effects of change in characteristics on the numeracy national average (Original sample mean = 34.21%)</a:t>
            </a:r>
          </a:p>
          <a:p>
            <a:endParaRPr lang="en-ZA" dirty="0" smtClean="0"/>
          </a:p>
          <a:p>
            <a:endParaRPr lang="en-ZA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2857496"/>
            <a:ext cx="7000924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071538" y="500042"/>
            <a:ext cx="7643866" cy="457200"/>
          </a:xfrm>
        </p:spPr>
        <p:txBody>
          <a:bodyPr/>
          <a:lstStyle/>
          <a:p>
            <a:r>
              <a:rPr lang="en-ZA" dirty="0" smtClean="0"/>
              <a:t>Results: Multivariate analysis:</a:t>
            </a:r>
            <a:br>
              <a:rPr lang="en-ZA" dirty="0" smtClean="0"/>
            </a:br>
            <a:r>
              <a:rPr lang="en-ZA" sz="2000" dirty="0" smtClean="0"/>
              <a:t>Modelling the literacy gain scores (</a:t>
            </a:r>
            <a:r>
              <a:rPr lang="en-ZA" sz="2000" dirty="0" smtClean="0">
                <a:solidFill>
                  <a:schemeClr val="bg2"/>
                </a:solidFill>
              </a:rPr>
              <a:t>Historically black schools only</a:t>
            </a:r>
            <a:r>
              <a:rPr lang="en-ZA" sz="2000" dirty="0" smtClean="0"/>
              <a:t>)</a:t>
            </a:r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A12F4-42F8-4AB6-8CB5-6312BA5CAC89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57224" y="1071546"/>
            <a:ext cx="7534194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and Policy 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786" y="1295400"/>
            <a:ext cx="7715304" cy="4800600"/>
          </a:xfrm>
        </p:spPr>
        <p:txBody>
          <a:bodyPr/>
          <a:lstStyle/>
          <a:p>
            <a:r>
              <a:rPr lang="en-ZA" dirty="0" smtClean="0"/>
              <a:t>Resource variables were not amongst the most important factors predicting achievement</a:t>
            </a:r>
          </a:p>
          <a:p>
            <a:r>
              <a:rPr lang="en-ZA" dirty="0" smtClean="0"/>
              <a:t>Several indicators of effective school management and teacher practice that are associated with student achievement have been identified</a:t>
            </a:r>
          </a:p>
          <a:p>
            <a:pPr lvl="1"/>
            <a:r>
              <a:rPr lang="en-ZA" dirty="0" smtClean="0"/>
              <a:t>even within the large historically disadvantaged section of the school system. </a:t>
            </a:r>
          </a:p>
          <a:p>
            <a:pPr lvl="1"/>
            <a:r>
              <a:rPr lang="en-ZA" dirty="0" smtClean="0"/>
              <a:t>This is an advance on earlier analyses</a:t>
            </a:r>
          </a:p>
          <a:p>
            <a:r>
              <a:rPr lang="en-ZA" dirty="0" smtClean="0"/>
              <a:t>An organised learning environment:</a:t>
            </a:r>
          </a:p>
          <a:p>
            <a:pPr lvl="1"/>
            <a:r>
              <a:rPr lang="en-ZA" dirty="0" smtClean="0"/>
              <a:t>curriculum planning for the full year, a functional timetable, good-quality inventories for LTSM, low teacher absenteeism and up-to-date assessment records</a:t>
            </a:r>
          </a:p>
          <a:p>
            <a:r>
              <a:rPr lang="en-ZA" dirty="0" smtClean="0"/>
              <a:t>Extensive coverage of curriculum and exercises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and Policy 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Policies should empower teachers to cover curriculum and administer exercises:</a:t>
            </a:r>
          </a:p>
          <a:p>
            <a:pPr lvl="1"/>
            <a:r>
              <a:rPr lang="en-US" dirty="0" smtClean="0"/>
              <a:t>At the top: clearly communicated curriculum requirements</a:t>
            </a:r>
          </a:p>
          <a:p>
            <a:pPr lvl="1"/>
            <a:r>
              <a:rPr lang="en-US" dirty="0" smtClean="0"/>
              <a:t>Also, textbooks and workbooks that make worked examples</a:t>
            </a:r>
            <a:r>
              <a:rPr lang="en-ZA" dirty="0" smtClean="0"/>
              <a:t> easier for both teachers and students to implement.</a:t>
            </a:r>
            <a:endParaRPr lang="en-US" dirty="0" smtClean="0"/>
          </a:p>
          <a:p>
            <a:r>
              <a:rPr lang="en-US" dirty="0" smtClean="0"/>
              <a:t>Command and control measures to enforce adherence to best practices?</a:t>
            </a:r>
          </a:p>
          <a:p>
            <a:pPr lvl="1"/>
            <a:r>
              <a:rPr lang="en-US" dirty="0" smtClean="0"/>
              <a:t>Probably not…</a:t>
            </a:r>
          </a:p>
          <a:p>
            <a:r>
              <a:rPr lang="en-ZA" dirty="0" smtClean="0"/>
              <a:t>Explore ways to attract, train and support better principals, and to replace those at the head of dysfunctional schools.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HOTSPOTTYPE" val="None"/>
  <p:tag name="BRANCHTO" val="264"/>
</p:tagLst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FFFFFF"/>
      </a:dk2>
      <a:lt2>
        <a:srgbClr val="75263D"/>
      </a:lt2>
      <a:accent1>
        <a:srgbClr val="8C969C"/>
      </a:accent1>
      <a:accent2>
        <a:srgbClr val="967140"/>
      </a:accent2>
      <a:accent3>
        <a:srgbClr val="FFFFFF"/>
      </a:accent3>
      <a:accent4>
        <a:srgbClr val="000000"/>
      </a:accent4>
      <a:accent5>
        <a:srgbClr val="C5C9CB"/>
      </a:accent5>
      <a:accent6>
        <a:srgbClr val="876639"/>
      </a:accent6>
      <a:hlink>
        <a:srgbClr val="004086"/>
      </a:hlink>
      <a:folHlink>
        <a:srgbClr val="000000"/>
      </a:folHlink>
    </a:clrScheme>
    <a:fontScheme name="Default Design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336699"/>
        </a:lt1>
        <a:dk2>
          <a:srgbClr val="FFFFFF"/>
        </a:dk2>
        <a:lt2>
          <a:srgbClr val="6F9FCF"/>
        </a:lt2>
        <a:accent1>
          <a:srgbClr val="336633"/>
        </a:accent1>
        <a:accent2>
          <a:srgbClr val="00FFFF"/>
        </a:accent2>
        <a:accent3>
          <a:srgbClr val="ADB8CA"/>
        </a:accent3>
        <a:accent4>
          <a:srgbClr val="000000"/>
        </a:accent4>
        <a:accent5>
          <a:srgbClr val="ADB8AD"/>
        </a:accent5>
        <a:accent6>
          <a:srgbClr val="00E7E7"/>
        </a:accent6>
        <a:hlink>
          <a:srgbClr val="009999"/>
        </a:hlink>
        <a:folHlink>
          <a:srgbClr val="9CBCD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742</Words>
  <Application>Microsoft Office PowerPoint</Application>
  <PresentationFormat>On-screen Show (4:3)</PresentationFormat>
  <Paragraphs>124</Paragraphs>
  <Slides>22</Slides>
  <Notes>22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Default Design</vt:lpstr>
      <vt:lpstr>Uncovering indicators of effective school management in South Africa using the National School Effectiveness Study  </vt:lpstr>
      <vt:lpstr>Motivation (the problem)</vt:lpstr>
      <vt:lpstr>Motivation (the literature)</vt:lpstr>
      <vt:lpstr>Data</vt:lpstr>
      <vt:lpstr>Results – overall scores</vt:lpstr>
      <vt:lpstr>Results: Numeracy scores by province</vt:lpstr>
      <vt:lpstr>Results: Literacy achievement by SES </vt:lpstr>
      <vt:lpstr>Results: Literacy achievement by SES</vt:lpstr>
      <vt:lpstr>Results: Numeracy achievement by        ex-department</vt:lpstr>
      <vt:lpstr>Results: Numeracy achievement of African language students by ex-department</vt:lpstr>
      <vt:lpstr>Results: Indicators of effective management and teaching</vt:lpstr>
      <vt:lpstr>Results: Indicators of effective management and teaching</vt:lpstr>
      <vt:lpstr>Results: Extended writing</vt:lpstr>
      <vt:lpstr>Results: Maths teacher knowledge</vt:lpstr>
      <vt:lpstr>Results: Multivariate analysis</vt:lpstr>
      <vt:lpstr>Results: Multivariate analysis</vt:lpstr>
      <vt:lpstr>Results: Multivariate analysis</vt:lpstr>
      <vt:lpstr>Results: Multivariate analysis</vt:lpstr>
      <vt:lpstr>Results: Multivariate analysis</vt:lpstr>
      <vt:lpstr>Results: Multivariate analysis: Modelling the literacy gain scores (Historically black schools only)</vt:lpstr>
      <vt:lpstr>Conclusions and Policy Implications</vt:lpstr>
      <vt:lpstr>Conclusions and Policy Implications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2011-03-14T16:41:08Z</dcterms:created>
  <dcterms:modified xsi:type="dcterms:W3CDTF">2011-03-29T09:05:37Z</dcterms:modified>
</cp:coreProperties>
</file>