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73" r:id="rId9"/>
    <p:sldId id="275" r:id="rId10"/>
    <p:sldId id="270" r:id="rId11"/>
    <p:sldId id="276" r:id="rId12"/>
  </p:sldIdLst>
  <p:sldSz cx="9144000" cy="6858000" type="screen4x3"/>
  <p:notesSz cx="7315200" cy="96012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086"/>
    <a:srgbClr val="DD3F32"/>
    <a:srgbClr val="FFFFFF"/>
    <a:srgbClr val="006666"/>
    <a:srgbClr val="967140"/>
    <a:srgbClr val="60223B"/>
    <a:srgbClr val="8C979A"/>
    <a:srgbClr val="8B7D5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33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824" y="-78"/>
      </p:cViewPr>
      <p:guideLst>
        <p:guide orient="horz" pos="3024"/>
        <p:guide pos="230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81475" y="0"/>
            <a:ext cx="31337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t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81475" y="9107488"/>
            <a:ext cx="3133725" cy="468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703" tIns="47352" rIns="94703" bIns="47352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/>
            </a:lvl1pPr>
          </a:lstStyle>
          <a:p>
            <a:fld id="{A3872574-8406-4A48-BDD3-3B40A8A9C1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5138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5238" y="715963"/>
            <a:ext cx="4784725" cy="3587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41838"/>
            <a:ext cx="5365750" cy="4303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defTabSz="9636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97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085263"/>
            <a:ext cx="3168650" cy="477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439" tIns="48219" rIns="96439" bIns="48219" numCol="1" anchor="b" anchorCtr="0" compatLnSpc="1">
            <a:prstTxWarp prst="textNoShape">
              <a:avLst/>
            </a:prstTxWarp>
          </a:bodyPr>
          <a:lstStyle>
            <a:lvl1pPr algn="r" defTabSz="963613" eaLnBrk="0" hangingPunct="0">
              <a:defRPr sz="1200"/>
            </a:lvl1pPr>
          </a:lstStyle>
          <a:p>
            <a:fld id="{79341BB5-1A06-4CBA-9935-2ADB7A43C6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133600"/>
            <a:ext cx="6858000" cy="609600"/>
          </a:xfrm>
        </p:spPr>
        <p:txBody>
          <a:bodyPr anchor="t"/>
          <a:lstStyle>
            <a:lvl1pPr algn="ctr">
              <a:lnSpc>
                <a:spcPct val="130000"/>
              </a:lnSpc>
              <a:defRPr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96975" y="4191000"/>
            <a:ext cx="675005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101" name="Picture 29" descr="US_Stacked RGB 30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52400"/>
            <a:ext cx="3810000" cy="1247775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p:oleObj spid="_x0000_s2051" r:id="rId5" imgW="2879725" imgH="192087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1F346DD-55B4-488B-BCDB-2FA77FE7F0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5145E08-F669-4FD1-9C11-B5F83E1FB6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295400"/>
            <a:ext cx="3314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BB42F0-7FAC-456F-AECD-6D56AFD4B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3E34A84-5B64-45B4-B2B9-15E3FEB08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4100C4-85F1-4073-BB56-E50653A688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427A78-BC31-472A-B763-397D28BB0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087713-5D8A-4844-B74C-2C01E51B5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9BE9CA-64CA-4A24-A735-327BE66255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BA3406-1F70-4208-92A2-5667C73379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457200"/>
            <a:ext cx="169545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57200"/>
            <a:ext cx="49339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6CC231-0AE8-4A8F-BB5E-9A60D0586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7056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771900"/>
            <a:ext cx="6781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572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BA12F4-42F8-4AB6-8CB5-6312BA5CAC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813" y="1905000"/>
            <a:ext cx="8110537" cy="4191000"/>
          </a:xfrm>
        </p:spPr>
        <p:txBody>
          <a:bodyPr/>
          <a:lstStyle/>
          <a:p>
            <a:pPr lvl="0"/>
            <a:endParaRPr lang="en-ZA" noProof="0" smtClean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0"/>
          </p:nvPr>
        </p:nvSpPr>
        <p:spPr>
          <a:xfrm>
            <a:off x="9144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304800" y="762000"/>
            <a:ext cx="8610600" cy="415925"/>
            <a:chOff x="192" y="480"/>
            <a:chExt cx="5424" cy="262"/>
          </a:xfrm>
        </p:grpSpPr>
        <p:pic>
          <p:nvPicPr>
            <p:cNvPr id="1035" name="Picture 11" descr="leaf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232" y="480"/>
              <a:ext cx="384" cy="262"/>
            </a:xfrm>
            <a:prstGeom prst="rect">
              <a:avLst/>
            </a:prstGeom>
            <a:noFill/>
          </p:spPr>
        </p:pic>
        <p:sp>
          <p:nvSpPr>
            <p:cNvPr id="1036" name="Line 12"/>
            <p:cNvSpPr>
              <a:spLocks noChangeShapeType="1"/>
            </p:cNvSpPr>
            <p:nvPr userDrawn="1"/>
          </p:nvSpPr>
          <p:spPr bwMode="auto">
            <a:xfrm>
              <a:off x="192" y="611"/>
              <a:ext cx="4944" cy="0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572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295400"/>
            <a:ext cx="678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40" name="Picture 16" descr="US_Horizontal RGB 300dpi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6792"/>
          <a:stretch>
            <a:fillRect/>
          </a:stretch>
        </p:blipFill>
        <p:spPr bwMode="auto">
          <a:xfrm>
            <a:off x="457200" y="284163"/>
            <a:ext cx="533400" cy="614362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855663" y="6210300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200" dirty="0"/>
              <a:t>Programme to Support Pro-Poor Policy Development</a:t>
            </a:r>
          </a:p>
          <a:p>
            <a:pPr algn="ctr" eaLnBrk="1" hangingPunct="1"/>
            <a:r>
              <a:rPr lang="en-GB" sz="1200" dirty="0"/>
              <a:t>A partnership between the Presidency, Republic of South Africa and the European Union</a:t>
            </a:r>
            <a:endParaRPr lang="en-US" sz="1200" dirty="0"/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p:oleObj spid="_x0000_s1027" r:id="rId19" imgW="2879725" imgH="1920875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87624" y="1556792"/>
            <a:ext cx="6858000" cy="1872208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Repetition, dropping out and </a:t>
            </a:r>
            <a:r>
              <a:rPr lang="en-ZA" dirty="0" err="1" smtClean="0"/>
              <a:t>Matric</a:t>
            </a:r>
            <a:r>
              <a:rPr lang="en-ZA" dirty="0" smtClean="0"/>
              <a:t> passes: Using NIDS, GHS and examinations data to inform policy*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259632" y="3573016"/>
            <a:ext cx="6750050" cy="1434480"/>
          </a:xfrm>
        </p:spPr>
        <p:txBody>
          <a:bodyPr>
            <a:normAutofit/>
          </a:bodyPr>
          <a:lstStyle/>
          <a:p>
            <a:r>
              <a:rPr lang="en-US" dirty="0" smtClean="0"/>
              <a:t>Martin Gustafsson</a:t>
            </a:r>
          </a:p>
          <a:p>
            <a:r>
              <a:rPr lang="en-US" dirty="0" smtClean="0"/>
              <a:t>Department of Economics, Stellenbosch University</a:t>
            </a:r>
          </a:p>
          <a:p>
            <a:r>
              <a:rPr lang="en-US" dirty="0" smtClean="0"/>
              <a:t>PSPPD Project – April 2011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1475656" y="5229200"/>
            <a:ext cx="6750050" cy="143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rmAutofit/>
          </a:bodyPr>
          <a:lstStyle/>
          <a:p>
            <a:pPr lvl="0" algn="ctr">
              <a:spcBef>
                <a:spcPct val="20000"/>
              </a:spcBef>
              <a:buClr>
                <a:schemeClr val="bg2"/>
              </a:buClr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*Full report is titled </a:t>
            </a: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when and how of leaving school:</a:t>
            </a:r>
            <a:r>
              <a:rPr kumimoji="0" lang="en-US" sz="1600" b="0" i="1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policy implications of new evidence on secondary schooling in South Africa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It </a:t>
            </a:r>
            <a:r>
              <a:rPr lang="en-US" sz="1600" kern="0" dirty="0" smtClean="0">
                <a:latin typeface="+mn-lt"/>
              </a:rPr>
              <a:t>is available at ideas.repec.org/p/</a:t>
            </a:r>
            <a:r>
              <a:rPr lang="en-US" sz="1600" kern="0" dirty="0" err="1" smtClean="0">
                <a:latin typeface="+mn-lt"/>
              </a:rPr>
              <a:t>sza</a:t>
            </a:r>
            <a:r>
              <a:rPr lang="en-US" sz="1600" kern="0" dirty="0" smtClean="0">
                <a:latin typeface="+mn-lt"/>
              </a:rPr>
              <a:t>/</a:t>
            </a:r>
            <a:r>
              <a:rPr lang="en-US" sz="1600" kern="0" dirty="0" err="1" smtClean="0">
                <a:latin typeface="+mn-lt"/>
              </a:rPr>
              <a:t>wpaper</a:t>
            </a:r>
            <a:r>
              <a:rPr lang="en-US" sz="1600" kern="0" dirty="0" smtClean="0">
                <a:latin typeface="+mn-lt"/>
              </a:rPr>
              <a:t>/wpapers137.html.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295400"/>
            <a:ext cx="7632848" cy="4800600"/>
          </a:xfrm>
        </p:spPr>
        <p:txBody>
          <a:bodyPr/>
          <a:lstStyle/>
          <a:p>
            <a:r>
              <a:rPr lang="en-US" dirty="0" smtClean="0"/>
              <a:t>A number of important </a:t>
            </a:r>
            <a:r>
              <a:rPr lang="en-US" u="sng" dirty="0" smtClean="0"/>
              <a:t>knowledge gaps</a:t>
            </a:r>
            <a:r>
              <a:rPr lang="en-US" dirty="0" smtClean="0"/>
              <a:t> and </a:t>
            </a:r>
            <a:r>
              <a:rPr lang="en-US" u="sng" dirty="0" smtClean="0"/>
              <a:t>peculiar perceptions</a:t>
            </a:r>
            <a:r>
              <a:rPr lang="en-US" dirty="0" smtClean="0"/>
              <a:t> in relation to secondary schooling:</a:t>
            </a:r>
          </a:p>
          <a:p>
            <a:pPr lvl="1"/>
            <a:r>
              <a:rPr lang="en-US" u="sng" dirty="0" smtClean="0"/>
              <a:t>Drop-out rates</a:t>
            </a:r>
            <a:r>
              <a:rPr lang="en-US" dirty="0" smtClean="0"/>
              <a:t> by grade not known. </a:t>
            </a:r>
          </a:p>
          <a:p>
            <a:pPr lvl="1"/>
            <a:r>
              <a:rPr lang="en-US" dirty="0" smtClean="0"/>
              <a:t>Uncertainty in relation to the </a:t>
            </a:r>
            <a:r>
              <a:rPr lang="en-US" u="sng" dirty="0" smtClean="0"/>
              <a:t>levels of grade repetition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Uncertainty in relation to the </a:t>
            </a:r>
            <a:r>
              <a:rPr lang="en-US" u="sng" dirty="0" smtClean="0"/>
              <a:t>percentage of youths obtaining a </a:t>
            </a:r>
            <a:r>
              <a:rPr lang="en-US" u="sng" dirty="0" err="1" smtClean="0"/>
              <a:t>Matric</a:t>
            </a:r>
            <a:r>
              <a:rPr lang="en-US" dirty="0" smtClean="0"/>
              <a:t>, largely due to data problems.</a:t>
            </a:r>
          </a:p>
          <a:p>
            <a:pPr lvl="1"/>
            <a:r>
              <a:rPr lang="en-US" dirty="0" smtClean="0"/>
              <a:t>Confusion around the </a:t>
            </a:r>
            <a:r>
              <a:rPr lang="en-US" u="sng" dirty="0" smtClean="0"/>
              <a:t>global rankings of South Africa’s secondary school enrolment indicators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Insufficient discussion and analysis around trade-offs between ‘</a:t>
            </a:r>
            <a:r>
              <a:rPr lang="en-US" dirty="0" err="1" smtClean="0"/>
              <a:t>aspirational</a:t>
            </a:r>
            <a:r>
              <a:rPr lang="en-US" dirty="0" smtClean="0"/>
              <a:t>’ and more rational </a:t>
            </a:r>
            <a:r>
              <a:rPr lang="en-US" u="sng" dirty="0" smtClean="0"/>
              <a:t>Grades 10 to 12 subject choices</a:t>
            </a:r>
            <a:r>
              <a:rPr lang="en-US" dirty="0" smtClean="0"/>
              <a:t>.</a:t>
            </a:r>
          </a:p>
          <a:p>
            <a:pPr lvl="1"/>
            <a:r>
              <a:rPr lang="en-US" u="sng" dirty="0" smtClean="0"/>
              <a:t>Insufficient high-level stocktaking</a:t>
            </a:r>
            <a:r>
              <a:rPr lang="en-US" dirty="0" smtClean="0"/>
              <a:t> of what we know about secondary schooling, from a policy perspective. </a:t>
            </a:r>
          </a:p>
          <a:p>
            <a:r>
              <a:rPr lang="en-US" dirty="0" smtClean="0"/>
              <a:t>This presentation tackles the above.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783960" y="6497960"/>
            <a:ext cx="360040" cy="360040"/>
          </a:xfrm>
        </p:spPr>
        <p:txBody>
          <a:bodyPr/>
          <a:lstStyle/>
          <a:p>
            <a:fld id="{61F346DD-55B4-488B-BCDB-2FA77FE7F069}" type="slidenum">
              <a:rPr lang="en-US" sz="1600" smtClean="0"/>
              <a:pPr/>
              <a:t>2</a:t>
            </a:fld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64704"/>
            <a:ext cx="7632848" cy="4800600"/>
          </a:xfrm>
        </p:spPr>
        <p:txBody>
          <a:bodyPr/>
          <a:lstStyle/>
          <a:p>
            <a:r>
              <a:rPr lang="en-US" dirty="0" smtClean="0"/>
              <a:t>National Income Dynamics Study (NIDS) dataset of 2008</a:t>
            </a:r>
          </a:p>
          <a:p>
            <a:pPr lvl="1"/>
            <a:r>
              <a:rPr lang="en-US" dirty="0" smtClean="0"/>
              <a:t>± 7,300/28,000 households/individuals. Includes hitherto unasked repetition, drop-out and ‘state of mind’ questions.</a:t>
            </a:r>
          </a:p>
          <a:p>
            <a:pPr lvl="1"/>
            <a:r>
              <a:rPr lang="en-US" dirty="0" smtClean="0"/>
              <a:t>Numeracy test (15 four-item MCQs at 4 different levels)  interesting, but non-random participation: 41% rate for age 12 to 20; 28% for age 21 to 30.  </a:t>
            </a:r>
          </a:p>
          <a:p>
            <a:r>
              <a:rPr lang="en-US" dirty="0" smtClean="0"/>
              <a:t>General Household Survey (GHS) dataset of 2009</a:t>
            </a:r>
          </a:p>
          <a:p>
            <a:pPr lvl="1"/>
            <a:r>
              <a:rPr lang="en-US" dirty="0" smtClean="0"/>
              <a:t>New and exciting additions on grade enrolment and repetition.</a:t>
            </a:r>
          </a:p>
          <a:p>
            <a:r>
              <a:rPr lang="en-US" dirty="0" smtClean="0"/>
              <a:t>National Senior Certificate (NCS) dataset of 2009 </a:t>
            </a:r>
          </a:p>
          <a:p>
            <a:pPr lvl="1"/>
            <a:r>
              <a:rPr lang="en-US" dirty="0" smtClean="0"/>
              <a:t>The obvious source for examining subject choices. Exceptional situation with regard to physical science should be kept in mind.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783960" y="6497960"/>
            <a:ext cx="360040" cy="360040"/>
          </a:xfrm>
        </p:spPr>
        <p:txBody>
          <a:bodyPr/>
          <a:lstStyle/>
          <a:p>
            <a:fld id="{61F346DD-55B4-488B-BCDB-2FA77FE7F069}" type="slidenum">
              <a:rPr lang="en-US" sz="1600" smtClean="0"/>
              <a:pPr/>
              <a:t>3</a:t>
            </a:fld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Dropping out and repetition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8258641" cy="28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5400000" flipH="1" flipV="1">
            <a:off x="7668344" y="4221088"/>
            <a:ext cx="648072" cy="504056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660232" y="4797152"/>
            <a:ext cx="1728192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64% of those who begin secondary school reach Grade 12.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4427984" y="4221088"/>
            <a:ext cx="864096" cy="57606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3923928" y="4797152"/>
            <a:ext cx="1728192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Much of this (arguably valuable) Grade 12 repetition occurs privately.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39952" y="1052736"/>
            <a:ext cx="1728192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trend is for dropping out to be higher the higher the grade.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rot="16200000" flipH="1">
            <a:off x="5832140" y="1952836"/>
            <a:ext cx="1512168" cy="144016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V="1">
            <a:off x="2771800" y="4437112"/>
            <a:ext cx="936104" cy="648072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539552" y="4653136"/>
            <a:ext cx="2232248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High repetition in Grades 10 to 11 worsens class size situation. Note it increases already in Grade 10.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>
          <a:xfrm>
            <a:off x="8783960" y="6497960"/>
            <a:ext cx="360040" cy="3600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346DD-55B4-488B-BCDB-2FA77FE7F069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060848"/>
            <a:ext cx="443268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Recent age/grade trends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4167927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87624" y="5157192"/>
            <a:ext cx="2448272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to answer the important question “What percentage of youths attain Grade X?”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5400000" flipH="1" flipV="1">
            <a:off x="1331640" y="4869160"/>
            <a:ext cx="576064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644008" y="1196752"/>
            <a:ext cx="3744416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Progress insofar as (a) improved levels of grade attainment (up to </a:t>
            </a:r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11) and (b) younger completion.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6200000" flipH="1">
            <a:off x="6624228" y="2312876"/>
            <a:ext cx="864096" cy="7200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" name="Slide Number Placeholder 3"/>
          <p:cNvSpPr txBox="1">
            <a:spLocks/>
          </p:cNvSpPr>
          <p:nvPr/>
        </p:nvSpPr>
        <p:spPr>
          <a:xfrm>
            <a:off x="8783960" y="6497960"/>
            <a:ext cx="360040" cy="3600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346DD-55B4-488B-BCDB-2FA77FE7F069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Results – Global rankings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1981" y="1008112"/>
            <a:ext cx="7564435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51520" y="2636912"/>
            <a:ext cx="125963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Highly successful.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 bwMode="auto">
          <a:xfrm>
            <a:off x="1511152" y="2929300"/>
            <a:ext cx="396552" cy="21166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7740352" y="3933056"/>
            <a:ext cx="125963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Areas of concern.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 bwMode="auto">
          <a:xfrm rot="10800000">
            <a:off x="7452320" y="4077072"/>
            <a:ext cx="288032" cy="148372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Straight Arrow Connector 16"/>
          <p:cNvCxnSpPr>
            <a:stCxn id="12" idx="1"/>
          </p:cNvCxnSpPr>
          <p:nvPr/>
        </p:nvCxnSpPr>
        <p:spPr bwMode="auto">
          <a:xfrm rot="10800000" flipV="1">
            <a:off x="5868144" y="4225444"/>
            <a:ext cx="1872208" cy="283676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783960" y="6497960"/>
            <a:ext cx="360040" cy="360040"/>
          </a:xfrm>
        </p:spPr>
        <p:txBody>
          <a:bodyPr/>
          <a:lstStyle/>
          <a:p>
            <a:fld id="{61F346DD-55B4-488B-BCDB-2FA77FE7F069}" type="slidenum">
              <a:rPr lang="en-US" sz="1600" smtClean="0"/>
              <a:pPr/>
              <a:t>6</a:t>
            </a:fld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32656"/>
            <a:ext cx="6705600" cy="581744"/>
          </a:xfrm>
        </p:spPr>
        <p:txBody>
          <a:bodyPr/>
          <a:lstStyle/>
          <a:p>
            <a:r>
              <a:rPr lang="en-US" dirty="0" smtClean="0"/>
              <a:t>Results – Subject choices (1)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40768"/>
            <a:ext cx="2633542" cy="1949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356992"/>
            <a:ext cx="7480840" cy="233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923928" y="1196752"/>
            <a:ext cx="1872208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one of these two subjects had exceeded 30, the learner would have passed.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 flipV="1">
            <a:off x="3203848" y="2204864"/>
            <a:ext cx="720080" cy="288032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10800000" flipV="1">
            <a:off x="3203848" y="2348880"/>
            <a:ext cx="720080" cy="43204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187624" y="5661248"/>
            <a:ext cx="7272808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 - The subject switch was possible within the learner’s school.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 - The learner is estimated to have obtained 30 in the alternative subjects.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0152" y="1196752"/>
            <a:ext cx="2664296" cy="181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As an example, estimated accounting score obtained by examining other learners who took mathematics, geography, life sciences and accounting.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rot="5400000">
            <a:off x="4355976" y="3501008"/>
            <a:ext cx="2376264" cy="1368152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3" name="Slide Number Placeholder 3"/>
          <p:cNvSpPr txBox="1">
            <a:spLocks/>
          </p:cNvSpPr>
          <p:nvPr/>
        </p:nvSpPr>
        <p:spPr>
          <a:xfrm>
            <a:off x="8783960" y="6497960"/>
            <a:ext cx="360040" cy="3600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346DD-55B4-488B-BCDB-2FA77FE7F069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71600" y="332656"/>
            <a:ext cx="6705600" cy="581744"/>
          </a:xfrm>
        </p:spPr>
        <p:txBody>
          <a:bodyPr/>
          <a:lstStyle/>
          <a:p>
            <a:r>
              <a:rPr lang="en-US" dirty="0" smtClean="0"/>
              <a:t>Results – Subject choices (2)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074366"/>
            <a:ext cx="5781001" cy="422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79512" y="1575951"/>
            <a:ext cx="1728192" cy="32932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actual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situation: Systematic inequality across quintiles with respect to pass rate. Importantly, taking of mathematics and science is about equally common across quintiles.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2" y="5445224"/>
            <a:ext cx="3312368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simulation suggests the poorer the learner, the more inappropriate the subject choice.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96336" y="1515556"/>
            <a:ext cx="1476672" cy="3785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Importantly, (a) it is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non-language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subject problems that account for the bulk of failing and (b) most learners can find the alternative subjects they ‘need’ within the their school.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9992" y="5445224"/>
            <a:ext cx="388843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Clearly the results presented here must come with a range of caveats (see full report)…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3"/>
          <p:cNvSpPr txBox="1">
            <a:spLocks/>
          </p:cNvSpPr>
          <p:nvPr/>
        </p:nvSpPr>
        <p:spPr>
          <a:xfrm>
            <a:off x="8783960" y="6497960"/>
            <a:ext cx="360040" cy="3600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346DD-55B4-488B-BCDB-2FA77FE7F069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71600" y="332656"/>
            <a:ext cx="6705600" cy="581744"/>
          </a:xfrm>
        </p:spPr>
        <p:txBody>
          <a:bodyPr/>
          <a:lstStyle/>
          <a:p>
            <a:r>
              <a:rPr lang="en-US" dirty="0" smtClean="0"/>
              <a:t>Results – Subject choices (3)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8451050" cy="341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899592" y="4725144"/>
            <a:ext cx="3456384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Switches indicated above (in percentages) account for 81% of feasible and beneficial switches.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60032" y="4725144"/>
            <a:ext cx="3672408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There were on average 2.6 feasible/ beneficial switches per ‘rescued’ learner. Thus it is not necessary for e.g. 24% of learners to switch from mathematics to mathematical literacy. 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6745888" y="3343344"/>
            <a:ext cx="360040" cy="288032"/>
          </a:xfrm>
          <a:prstGeom prst="ellipse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891096" y="3757976"/>
            <a:ext cx="360040" cy="288032"/>
          </a:xfrm>
          <a:prstGeom prst="ellipse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783960" y="6497960"/>
            <a:ext cx="360040" cy="3600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346DD-55B4-488B-BCDB-2FA77FE7F069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52736"/>
            <a:ext cx="7848872" cy="4800600"/>
          </a:xfrm>
        </p:spPr>
        <p:txBody>
          <a:bodyPr/>
          <a:lstStyle/>
          <a:p>
            <a:r>
              <a:rPr lang="en-US" dirty="0" smtClean="0"/>
              <a:t>The data confirm strategies to improve schools must include the following things: </a:t>
            </a:r>
          </a:p>
          <a:p>
            <a:pPr lvl="1"/>
            <a:r>
              <a:rPr lang="en-US" dirty="0" smtClean="0"/>
              <a:t>Access to books, reducing absenteeism (scope exists), reducing learner </a:t>
            </a:r>
            <a:r>
              <a:rPr lang="en-US" dirty="0" err="1" smtClean="0"/>
              <a:t>pregancies</a:t>
            </a:r>
            <a:r>
              <a:rPr lang="en-US" dirty="0" smtClean="0"/>
              <a:t> through advocacy/support (see full report for details).</a:t>
            </a:r>
          </a:p>
          <a:p>
            <a:pPr lvl="1"/>
            <a:r>
              <a:rPr lang="en-US" dirty="0" smtClean="0"/>
              <a:t>Focus on English (important in </a:t>
            </a:r>
            <a:r>
              <a:rPr lang="en-US" dirty="0" err="1" smtClean="0"/>
              <a:t>labour</a:t>
            </a:r>
            <a:r>
              <a:rPr lang="en-US" dirty="0" smtClean="0"/>
              <a:t> market)</a:t>
            </a:r>
          </a:p>
          <a:p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676456" y="6497960"/>
            <a:ext cx="467544" cy="3600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346DD-55B4-488B-BCDB-2FA77FE7F069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2736"/>
            <a:ext cx="7848872" cy="4800600"/>
          </a:xfrm>
        </p:spPr>
        <p:txBody>
          <a:bodyPr/>
          <a:lstStyle/>
          <a:p>
            <a:r>
              <a:rPr lang="en-US" dirty="0" smtClean="0"/>
              <a:t>Enrolment priorities:</a:t>
            </a:r>
          </a:p>
          <a:p>
            <a:pPr lvl="1"/>
            <a:r>
              <a:rPr lang="en-US" dirty="0" smtClean="0"/>
              <a:t>Improving  performance and graduation rates (partly through better subject choices) seems more important than increasing secondary school enrolments. </a:t>
            </a:r>
          </a:p>
          <a:p>
            <a:pPr lvl="1"/>
            <a:r>
              <a:rPr lang="en-US" dirty="0" smtClean="0"/>
              <a:t>Non-completion of secondary schooling should be explicitly catered for, should not be a ‘failure one does not contemplate’. </a:t>
            </a:r>
          </a:p>
          <a:p>
            <a:pPr lvl="1"/>
            <a:r>
              <a:rPr lang="en-US" dirty="0" smtClean="0"/>
              <a:t>Two arguments for a Grade 9 qualification/examination emerge: (a) dealing explicitly with non-Matriculation in Grade 12, (b) creating a rational basis for appropriate subject choices. </a:t>
            </a:r>
          </a:p>
          <a:p>
            <a:r>
              <a:rPr lang="en-US" dirty="0" smtClean="0"/>
              <a:t>A better emphasis on technical education </a:t>
            </a:r>
            <a:r>
              <a:rPr lang="en-US" i="1" dirty="0" smtClean="0"/>
              <a:t>in schools. </a:t>
            </a:r>
          </a:p>
          <a:p>
            <a:pPr lvl="1"/>
            <a:r>
              <a:rPr lang="en-US" dirty="0" smtClean="0"/>
              <a:t>Part of the analysis points to a relatively weak focus on technical subjects in poorer schools (see full report). </a:t>
            </a:r>
          </a:p>
          <a:p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676456" y="6497960"/>
            <a:ext cx="467544" cy="3600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346DD-55B4-488B-BCDB-2FA77FE7F069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one"/>
  <p:tag name="BRANCHTO" val="264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75263D"/>
      </a:lt2>
      <a:accent1>
        <a:srgbClr val="8C969C"/>
      </a:accent1>
      <a:accent2>
        <a:srgbClr val="967140"/>
      </a:accent2>
      <a:accent3>
        <a:srgbClr val="FFFFFF"/>
      </a:accent3>
      <a:accent4>
        <a:srgbClr val="000000"/>
      </a:accent4>
      <a:accent5>
        <a:srgbClr val="C5C9CB"/>
      </a:accent5>
      <a:accent6>
        <a:srgbClr val="876639"/>
      </a:accent6>
      <a:hlink>
        <a:srgbClr val="004086"/>
      </a:hlink>
      <a:folHlink>
        <a:srgbClr val="000000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336699"/>
        </a:lt1>
        <a:dk2>
          <a:srgbClr val="FFFFFF"/>
        </a:dk2>
        <a:lt2>
          <a:srgbClr val="6F9FCF"/>
        </a:lt2>
        <a:accent1>
          <a:srgbClr val="336633"/>
        </a:accent1>
        <a:accent2>
          <a:srgbClr val="00FFFF"/>
        </a:accent2>
        <a:accent3>
          <a:srgbClr val="ADB8CA"/>
        </a:accent3>
        <a:accent4>
          <a:srgbClr val="000000"/>
        </a:accent4>
        <a:accent5>
          <a:srgbClr val="ADB8AD"/>
        </a:accent5>
        <a:accent6>
          <a:srgbClr val="00E7E7"/>
        </a:accent6>
        <a:hlink>
          <a:srgbClr val="009999"/>
        </a:hlink>
        <a:folHlink>
          <a:srgbClr val="9CBC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807</Words>
  <Application>Microsoft Office PowerPoint</Application>
  <PresentationFormat>On-screen Show (4:3)</PresentationFormat>
  <Paragraphs>67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Repetition, dropping out and Matric passes: Using NIDS, GHS and examinations data to inform policy* </vt:lpstr>
      <vt:lpstr>Motivation</vt:lpstr>
      <vt:lpstr>Data</vt:lpstr>
      <vt:lpstr>Results – Dropping out and repetition</vt:lpstr>
      <vt:lpstr>Results – Recent age/grade trends</vt:lpstr>
      <vt:lpstr>Results – Global rankings</vt:lpstr>
      <vt:lpstr>Results – Subject choices (1)</vt:lpstr>
      <vt:lpstr>Results – Subject choices (2)</vt:lpstr>
      <vt:lpstr>Results – Subject choices (3)</vt:lpstr>
      <vt:lpstr>Conclusions and Policy Implications</vt:lpstr>
      <vt:lpstr>Conclusions and Policy Implications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2011-03-14T16:41:08Z</dcterms:created>
  <dcterms:modified xsi:type="dcterms:W3CDTF">2011-03-24T17:32:39Z</dcterms:modified>
</cp:coreProperties>
</file>