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5" r:id="rId2"/>
    <p:sldId id="276" r:id="rId3"/>
    <p:sldId id="297" r:id="rId4"/>
    <p:sldId id="277" r:id="rId5"/>
    <p:sldId id="278" r:id="rId6"/>
    <p:sldId id="279" r:id="rId7"/>
    <p:sldId id="281" r:id="rId8"/>
    <p:sldId id="300" r:id="rId9"/>
    <p:sldId id="285" r:id="rId10"/>
    <p:sldId id="286" r:id="rId11"/>
    <p:sldId id="296" r:id="rId12"/>
    <p:sldId id="288" r:id="rId13"/>
    <p:sldId id="299" r:id="rId14"/>
    <p:sldId id="290" r:id="rId15"/>
    <p:sldId id="283" r:id="rId16"/>
    <p:sldId id="294" r:id="rId17"/>
  </p:sldIdLst>
  <p:sldSz cx="9144000" cy="6858000" type="screen4x3"/>
  <p:notesSz cx="7315200" cy="9601200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D3F32"/>
    <a:srgbClr val="004086"/>
    <a:srgbClr val="FFFFFF"/>
    <a:srgbClr val="006666"/>
    <a:srgbClr val="967140"/>
    <a:srgbClr val="60223B"/>
    <a:srgbClr val="8C979A"/>
    <a:srgbClr val="8B7D5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599" autoAdjust="0"/>
  </p:normalViewPr>
  <p:slideViewPr>
    <p:cSldViewPr>
      <p:cViewPr varScale="1">
        <p:scale>
          <a:sx n="70" d="100"/>
          <a:sy n="70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y%20Videos\Table%20education%20quality%20603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style val="34"/>
  <c:chart>
    <c:plotArea>
      <c:layout>
        <c:manualLayout>
          <c:layoutTarget val="inner"/>
          <c:xMode val="edge"/>
          <c:yMode val="edge"/>
          <c:x val="8.0268860623191385E-2"/>
          <c:y val="4.2538389597851986E-2"/>
          <c:w val="0.69342873006258898"/>
          <c:h val="0.84450810028056833"/>
        </c:manualLayout>
      </c:layout>
      <c:barChart>
        <c:barDir val="col"/>
        <c:grouping val="clustered"/>
        <c:ser>
          <c:idx val="0"/>
          <c:order val="0"/>
          <c:tx>
            <c:strRef>
              <c:f>'keswell graph'!$D$49</c:f>
              <c:strCache>
                <c:ptCount val="1"/>
                <c:pt idx="0">
                  <c:v>Pass Matric 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'keswell graph'!$E$48:$I$48</c:f>
              <c:strCache>
                <c:ptCount val="5"/>
                <c:pt idx="0">
                  <c:v>Blacks </c:v>
                </c:pt>
                <c:pt idx="1">
                  <c:v>Coloureds </c:v>
                </c:pt>
                <c:pt idx="2">
                  <c:v>Indians </c:v>
                </c:pt>
                <c:pt idx="3">
                  <c:v>Whites </c:v>
                </c:pt>
                <c:pt idx="4">
                  <c:v>Total </c:v>
                </c:pt>
              </c:strCache>
            </c:strRef>
          </c:cat>
          <c:val>
            <c:numRef>
              <c:f>'keswell graph'!$E$49:$I$49</c:f>
              <c:numCache>
                <c:formatCode>0.0%</c:formatCode>
                <c:ptCount val="5"/>
                <c:pt idx="0">
                  <c:v>0.35191640986132627</c:v>
                </c:pt>
                <c:pt idx="1">
                  <c:v>0.35218064516129038</c:v>
                </c:pt>
                <c:pt idx="2">
                  <c:v>0.62457627118644066</c:v>
                </c:pt>
                <c:pt idx="3">
                  <c:v>0.64249847839318996</c:v>
                </c:pt>
                <c:pt idx="4">
                  <c:v>0.3790037983078467</c:v>
                </c:pt>
              </c:numCache>
            </c:numRef>
          </c:val>
        </c:ser>
        <c:ser>
          <c:idx val="1"/>
          <c:order val="1"/>
          <c:tx>
            <c:strRef>
              <c:f>'keswell graph'!$D$50</c:f>
              <c:strCache>
                <c:ptCount val="1"/>
                <c:pt idx="0">
                  <c:v>Maths passes 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'keswell graph'!$E$48:$I$48</c:f>
              <c:strCache>
                <c:ptCount val="5"/>
                <c:pt idx="0">
                  <c:v>Blacks </c:v>
                </c:pt>
                <c:pt idx="1">
                  <c:v>Coloureds </c:v>
                </c:pt>
                <c:pt idx="2">
                  <c:v>Indians </c:v>
                </c:pt>
                <c:pt idx="3">
                  <c:v>Whites </c:v>
                </c:pt>
                <c:pt idx="4">
                  <c:v>Total </c:v>
                </c:pt>
              </c:strCache>
            </c:strRef>
          </c:cat>
          <c:val>
            <c:numRef>
              <c:f>'keswell graph'!$E$50:$I$50</c:f>
              <c:numCache>
                <c:formatCode>0.0%</c:formatCode>
                <c:ptCount val="5"/>
                <c:pt idx="0">
                  <c:v>0.11413954160246531</c:v>
                </c:pt>
                <c:pt idx="1">
                  <c:v>0.10023225806451656</c:v>
                </c:pt>
                <c:pt idx="2">
                  <c:v>0.36553672316384422</c:v>
                </c:pt>
                <c:pt idx="3">
                  <c:v>0.37280888618381269</c:v>
                </c:pt>
                <c:pt idx="4">
                  <c:v>0.13637733877288541</c:v>
                </c:pt>
              </c:numCache>
            </c:numRef>
          </c:val>
        </c:ser>
        <c:ser>
          <c:idx val="2"/>
          <c:order val="2"/>
          <c:tx>
            <c:strRef>
              <c:f>'keswell graph'!$D$51</c:f>
              <c:strCache>
                <c:ptCount val="1"/>
                <c:pt idx="0">
                  <c:v>Endorsements 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'keswell graph'!$E$48:$I$48</c:f>
              <c:strCache>
                <c:ptCount val="5"/>
                <c:pt idx="0">
                  <c:v>Blacks </c:v>
                </c:pt>
                <c:pt idx="1">
                  <c:v>Coloureds </c:v>
                </c:pt>
                <c:pt idx="2">
                  <c:v>Indians </c:v>
                </c:pt>
                <c:pt idx="3">
                  <c:v>Whites </c:v>
                </c:pt>
                <c:pt idx="4">
                  <c:v>Total </c:v>
                </c:pt>
              </c:strCache>
            </c:strRef>
          </c:cat>
          <c:val>
            <c:numRef>
              <c:f>'keswell graph'!$E$51:$I$51</c:f>
              <c:numCache>
                <c:formatCode>0.0%</c:formatCode>
                <c:ptCount val="5"/>
                <c:pt idx="0">
                  <c:v>6.1373266563944505E-2</c:v>
                </c:pt>
                <c:pt idx="1">
                  <c:v>6.9574193548387092E-2</c:v>
                </c:pt>
                <c:pt idx="2">
                  <c:v>0.36713747645951034</c:v>
                </c:pt>
                <c:pt idx="3">
                  <c:v>0.33800973828362896</c:v>
                </c:pt>
                <c:pt idx="4">
                  <c:v>8.7414337104845349E-2</c:v>
                </c:pt>
              </c:numCache>
            </c:numRef>
          </c:val>
        </c:ser>
        <c:ser>
          <c:idx val="3"/>
          <c:order val="3"/>
          <c:tx>
            <c:strRef>
              <c:f>'keswell graph'!$D$52</c:f>
              <c:strCache>
                <c:ptCount val="1"/>
                <c:pt idx="0">
                  <c:v>HG Maths passes </c:v>
                </c:pt>
              </c:strCache>
            </c:strRef>
          </c:tx>
          <c:spPr>
            <a:solidFill>
              <a:srgbClr val="DD3F32"/>
            </a:solidFill>
          </c:spPr>
          <c:cat>
            <c:strRef>
              <c:f>'keswell graph'!$E$48:$I$48</c:f>
              <c:strCache>
                <c:ptCount val="5"/>
                <c:pt idx="0">
                  <c:v>Blacks </c:v>
                </c:pt>
                <c:pt idx="1">
                  <c:v>Coloureds </c:v>
                </c:pt>
                <c:pt idx="2">
                  <c:v>Indians </c:v>
                </c:pt>
                <c:pt idx="3">
                  <c:v>Whites </c:v>
                </c:pt>
                <c:pt idx="4">
                  <c:v>Total </c:v>
                </c:pt>
              </c:strCache>
            </c:strRef>
          </c:cat>
          <c:val>
            <c:numRef>
              <c:f>'keswell graph'!$E$52:$I$52</c:f>
              <c:numCache>
                <c:formatCode>0.0%</c:formatCode>
                <c:ptCount val="5"/>
                <c:pt idx="0">
                  <c:v>1.1677821648690396E-2</c:v>
                </c:pt>
                <c:pt idx="1">
                  <c:v>1.5819354838709682E-2</c:v>
                </c:pt>
                <c:pt idx="2">
                  <c:v>0.15310734463276918</c:v>
                </c:pt>
                <c:pt idx="3">
                  <c:v>0.15397139379184513</c:v>
                </c:pt>
                <c:pt idx="4">
                  <c:v>2.4667899274503212E-2</c:v>
                </c:pt>
              </c:numCache>
            </c:numRef>
          </c:val>
        </c:ser>
        <c:ser>
          <c:idx val="4"/>
          <c:order val="4"/>
          <c:tx>
            <c:strRef>
              <c:f>'keswell graph'!$D$53</c:f>
              <c:strCache>
                <c:ptCount val="1"/>
                <c:pt idx="0">
                  <c:v>A-aggregates 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strRef>
              <c:f>'keswell graph'!$E$48:$I$48</c:f>
              <c:strCache>
                <c:ptCount val="5"/>
                <c:pt idx="0">
                  <c:v>Blacks </c:v>
                </c:pt>
                <c:pt idx="1">
                  <c:v>Coloureds </c:v>
                </c:pt>
                <c:pt idx="2">
                  <c:v>Indians </c:v>
                </c:pt>
                <c:pt idx="3">
                  <c:v>Whites </c:v>
                </c:pt>
                <c:pt idx="4">
                  <c:v>Total </c:v>
                </c:pt>
              </c:strCache>
            </c:strRef>
          </c:cat>
          <c:val>
            <c:numRef>
              <c:f>'keswell graph'!$E$53:$I$53</c:f>
              <c:numCache>
                <c:formatCode>0.0%</c:formatCode>
                <c:ptCount val="5"/>
                <c:pt idx="0">
                  <c:v>1.5685188751926105E-3</c:v>
                </c:pt>
                <c:pt idx="1">
                  <c:v>4.696774193548396E-3</c:v>
                </c:pt>
                <c:pt idx="2">
                  <c:v>7.9849340866290031E-2</c:v>
                </c:pt>
                <c:pt idx="3">
                  <c:v>8.5270846013390189E-2</c:v>
                </c:pt>
                <c:pt idx="4">
                  <c:v>9.1229727285516201E-3</c:v>
                </c:pt>
              </c:numCache>
            </c:numRef>
          </c:val>
        </c:ser>
        <c:axId val="136260992"/>
        <c:axId val="126411904"/>
      </c:barChart>
      <c:catAx>
        <c:axId val="136260992"/>
        <c:scaling>
          <c:orientation val="minMax"/>
        </c:scaling>
        <c:axPos val="b"/>
        <c:tickLblPos val="nextTo"/>
        <c:crossAx val="126411904"/>
        <c:crosses val="autoZero"/>
        <c:auto val="1"/>
        <c:lblAlgn val="ctr"/>
        <c:lblOffset val="100"/>
      </c:catAx>
      <c:valAx>
        <c:axId val="126411904"/>
        <c:scaling>
          <c:orientation val="minMax"/>
        </c:scaling>
        <c:axPos val="l"/>
        <c:majorGridlines/>
        <c:numFmt formatCode="0%" sourceLinked="0"/>
        <c:tickLblPos val="nextTo"/>
        <c:crossAx val="136260992"/>
        <c:crosses val="autoZero"/>
        <c:crossBetween val="between"/>
        <c:majorUnit val="0.1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81475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81475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A3872574-8406-4A48-BDD3-3B40A8A9C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13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5238" y="715963"/>
            <a:ext cx="4784725" cy="358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41838"/>
            <a:ext cx="5365750" cy="4303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fld id="{79341BB5-1A06-4CBA-9935-2ADB7A43C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Brief</a:t>
            </a:r>
            <a:r>
              <a:rPr lang="en-US" baseline="0" dirty="0" smtClean="0"/>
              <a:t> discussion on the e</a:t>
            </a:r>
            <a:r>
              <a:rPr lang="en-US" dirty="0" smtClean="0"/>
              <a:t>volution of the education-</a:t>
            </a:r>
            <a:r>
              <a:rPr lang="en-US" dirty="0" err="1" smtClean="0"/>
              <a:t>labour</a:t>
            </a:r>
            <a:r>
              <a:rPr lang="en-US" baseline="0" dirty="0" smtClean="0"/>
              <a:t> market literature and the results of South African studies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37F1-9DC9-4F7A-9E39-0D385214952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37F1-9DC9-4F7A-9E39-0D385214952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0799C3-F61F-4584-8608-FA294DB70CE8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TIMSS 2003, mean Grade 8 Maths score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9CB3D3-DE47-4A46-A847-E5C41EF75A1B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TIMSS 2003, mean Grade 8 Science score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Conducted</a:t>
            </a:r>
            <a:r>
              <a:rPr lang="en-US" baseline="0" dirty="0" smtClean="0"/>
              <a:t> by SALDRU</a:t>
            </a:r>
          </a:p>
          <a:p>
            <a:r>
              <a:rPr lang="en-US" baseline="0" dirty="0" smtClean="0"/>
              <a:t>Weekdays so employment-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37F1-9DC9-4F7A-9E39-0D385214952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37F1-9DC9-4F7A-9E39-0D38521495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133600"/>
            <a:ext cx="6858000" cy="609600"/>
          </a:xfrm>
        </p:spPr>
        <p:txBody>
          <a:bodyPr anchor="t"/>
          <a:lstStyle>
            <a:lvl1pPr algn="ctr">
              <a:lnSpc>
                <a:spcPct val="130000"/>
              </a:lnSpc>
              <a:defRPr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96975" y="4191000"/>
            <a:ext cx="675005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01" name="Picture 29" descr="US_Stacked RGB 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2051" r:id="rId5" imgW="2879725" imgH="192087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F346DD-55B4-488B-BCDB-2FA77FE7F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145E08-F669-4FD1-9C11-B5F83E1FB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BB42F0-7FAC-456F-AECD-6D56AFD4B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E34A84-5B64-45B4-B2B9-15E3FEB0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4100C4-85F1-4073-BB56-E50653A68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427A78-BC31-472A-B763-397D28BB0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087713-5D8A-4844-B74C-2C01E51B5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9BE9CA-64CA-4A24-A735-327BE6625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BA3406-1F70-4208-92A2-5667C73379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457200"/>
            <a:ext cx="1695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4933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6CC231-0AE8-4A8F-BB5E-9A60D05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056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7719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BA12F4-42F8-4AB6-8CB5-6312BA5CA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04800" y="762000"/>
            <a:ext cx="8610600" cy="415925"/>
            <a:chOff x="192" y="480"/>
            <a:chExt cx="5424" cy="262"/>
          </a:xfrm>
        </p:grpSpPr>
        <p:pic>
          <p:nvPicPr>
            <p:cNvPr id="1035" name="Picture 11" descr="leaf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</p:spPr>
        </p:pic>
        <p:sp>
          <p:nvSpPr>
            <p:cNvPr id="1036" name="Line 12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40" name="Picture 16" descr="US_Horizontal RGB 300dpi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6792"/>
          <a:stretch>
            <a:fillRect/>
          </a:stretch>
        </p:blipFill>
        <p:spPr bwMode="auto">
          <a:xfrm>
            <a:off x="457200" y="284163"/>
            <a:ext cx="533400" cy="6143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1027" r:id="rId19" imgW="2879725" imgH="1920875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Quality of education </a:t>
            </a:r>
            <a:r>
              <a:rPr lang="en-US" dirty="0" smtClean="0"/>
              <a:t>and the </a:t>
            </a:r>
            <a:r>
              <a:rPr lang="en-US" dirty="0" err="1" smtClean="0"/>
              <a:t>labour</a:t>
            </a:r>
            <a:r>
              <a:rPr lang="en-US" dirty="0" smtClean="0"/>
              <a:t> market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3500438"/>
            <a:ext cx="6750050" cy="666760"/>
          </a:xfrm>
        </p:spPr>
        <p:txBody>
          <a:bodyPr/>
          <a:lstStyle/>
          <a:p>
            <a:pPr algn="r"/>
            <a:r>
              <a:rPr lang="en-US" dirty="0" smtClean="0"/>
              <a:t>A </a:t>
            </a:r>
            <a:r>
              <a:rPr lang="en-US" dirty="0" smtClean="0"/>
              <a:t>conceptual and literature overview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4500570"/>
            <a:ext cx="6500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Eldridge Moses</a:t>
            </a:r>
          </a:p>
          <a:p>
            <a:pPr algn="ctr"/>
            <a:r>
              <a:rPr lang="en-US" dirty="0" smtClean="0">
                <a:latin typeface="+mj-lt"/>
              </a:rPr>
              <a:t>Department </a:t>
            </a:r>
            <a:r>
              <a:rPr lang="en-US" dirty="0" smtClean="0">
                <a:latin typeface="+mj-lt"/>
              </a:rPr>
              <a:t>of Economics, Stellenbosch University</a:t>
            </a:r>
          </a:p>
          <a:p>
            <a:pPr algn="ctr"/>
            <a:r>
              <a:rPr lang="en-US" dirty="0" smtClean="0">
                <a:latin typeface="+mj-lt"/>
              </a:rPr>
              <a:t>PSPPD Project – April 2011</a:t>
            </a:r>
          </a:p>
          <a:p>
            <a:pPr algn="ctr"/>
            <a:endParaRPr lang="en-ZA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7286676" cy="457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How economists model the impact of education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sense</a:t>
            </a:r>
          </a:p>
          <a:p>
            <a:pPr lvl="1"/>
            <a:r>
              <a:rPr lang="en-US" dirty="0" smtClean="0"/>
              <a:t>Wages is function of years of education and experience</a:t>
            </a:r>
          </a:p>
          <a:p>
            <a:r>
              <a:rPr lang="en-US" dirty="0" smtClean="0"/>
              <a:t>More years of education = higher productivity = higher earnings </a:t>
            </a:r>
          </a:p>
          <a:p>
            <a:r>
              <a:rPr lang="en-US" dirty="0" smtClean="0"/>
              <a:t>Therefore makes intuitive sense to invest more in education</a:t>
            </a:r>
          </a:p>
          <a:p>
            <a:r>
              <a:rPr lang="en-US" dirty="0" smtClean="0"/>
              <a:t>Education also benefits society in other ways e.g. health, crime levels</a:t>
            </a:r>
          </a:p>
          <a:p>
            <a:r>
              <a:rPr lang="en-US" dirty="0" smtClean="0"/>
              <a:t>Economic growth benefits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343804" cy="457200"/>
          </a:xfrm>
        </p:spPr>
        <p:txBody>
          <a:bodyPr/>
          <a:lstStyle/>
          <a:p>
            <a:r>
              <a:rPr lang="en-ZA" sz="2800" dirty="0" smtClean="0"/>
              <a:t>Education and growth in developed countries</a:t>
            </a:r>
            <a:endParaRPr lang="en-Z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357298"/>
            <a:ext cx="550072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of spending more on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85786" y="1295400"/>
            <a:ext cx="7367614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Pupil-teacher ratios reduced</a:t>
            </a:r>
          </a:p>
          <a:p>
            <a:r>
              <a:rPr lang="en-US" dirty="0" smtClean="0"/>
              <a:t>More schools</a:t>
            </a:r>
          </a:p>
          <a:p>
            <a:r>
              <a:rPr lang="en-US" dirty="0" smtClean="0"/>
              <a:t>Convergence </a:t>
            </a:r>
            <a:r>
              <a:rPr lang="en-US" dirty="0" smtClean="0"/>
              <a:t>between whites and blacks in terms of years of education</a:t>
            </a:r>
          </a:p>
          <a:p>
            <a:r>
              <a:rPr lang="en-US" dirty="0" smtClean="0"/>
              <a:t>Differences between black and white mean educational attainment</a:t>
            </a:r>
          </a:p>
          <a:p>
            <a:pPr lvl="1"/>
            <a:r>
              <a:rPr lang="en-US" dirty="0" smtClean="0"/>
              <a:t>1920 birth cohort – 7.3 years</a:t>
            </a:r>
          </a:p>
          <a:p>
            <a:pPr lvl="1"/>
            <a:r>
              <a:rPr lang="en-US" dirty="0" smtClean="0"/>
              <a:t>1970 birth cohort  - 3.6 years</a:t>
            </a:r>
          </a:p>
          <a:p>
            <a:pPr lvl="1"/>
            <a:r>
              <a:rPr lang="en-US" dirty="0" smtClean="0"/>
              <a:t>1980 birth cohort – 2.3 </a:t>
            </a:r>
            <a:r>
              <a:rPr lang="en-US" dirty="0" smtClean="0"/>
              <a:t>years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>
            <a:normAutofit fontScale="47500" lnSpcReduction="20000"/>
          </a:bodyPr>
          <a:lstStyle/>
          <a:p>
            <a:fld id="{D19987BE-54CE-486A-B2D5-D4B466F2912B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26627" name="AutoShape 2"/>
          <p:cNvSpPr>
            <a:spLocks noGrp="1" noChangeArrowheads="1"/>
          </p:cNvSpPr>
          <p:nvPr>
            <p:ph type="title"/>
          </p:nvPr>
        </p:nvSpPr>
        <p:spPr>
          <a:xfrm>
            <a:off x="1071538" y="457200"/>
            <a:ext cx="7058052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Education quality in South Africa 2003: </a:t>
            </a:r>
            <a:r>
              <a:rPr lang="en-US" dirty="0" err="1" smtClean="0"/>
              <a:t>Maths</a:t>
            </a:r>
            <a:r>
              <a:rPr lang="en-US" dirty="0" smtClean="0"/>
              <a:t> </a:t>
            </a:r>
          </a:p>
        </p:txBody>
      </p:sp>
      <p:pic>
        <p:nvPicPr>
          <p:cNvPr id="26628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426" y="1752600"/>
            <a:ext cx="7431000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10"/>
          <p:cNvSpPr txBox="1">
            <a:spLocks noChangeArrowheads="1"/>
          </p:cNvSpPr>
          <p:nvPr/>
        </p:nvSpPr>
        <p:spPr bwMode="auto">
          <a:xfrm>
            <a:off x="1403350" y="2708275"/>
            <a:ext cx="4176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TIMSS, Mean Grade 8 Maths score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>
            <a:normAutofit fontScale="47500" lnSpcReduction="20000"/>
          </a:bodyPr>
          <a:lstStyle/>
          <a:p>
            <a:fld id="{A70B63E3-55D2-4AC1-BEEC-C90B7AADBA2D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27651" name="AutoShape 2"/>
          <p:cNvSpPr>
            <a:spLocks noGrp="1" noChangeArrowheads="1"/>
          </p:cNvSpPr>
          <p:nvPr>
            <p:ph type="title"/>
          </p:nvPr>
        </p:nvSpPr>
        <p:spPr>
          <a:xfrm>
            <a:off x="1071538" y="457200"/>
            <a:ext cx="7272366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Education quality in South Africa 2003: Science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116" y="1752600"/>
            <a:ext cx="7305122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1219200" y="2209800"/>
            <a:ext cx="4176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TIMSS, Mean Grade 8 Science score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428596" y="1142984"/>
          <a:ext cx="8153400" cy="478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938986" cy="490558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Matriculants</a:t>
            </a:r>
            <a:r>
              <a:rPr lang="en-GB" dirty="0" smtClean="0"/>
              <a:t>’ performance by race, </a:t>
            </a:r>
            <a:r>
              <a:rPr lang="en-GB" dirty="0" smtClean="0"/>
              <a:t>2007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257156"/>
            <a:ext cx="7643866" cy="814390"/>
          </a:xfrm>
        </p:spPr>
        <p:txBody>
          <a:bodyPr/>
          <a:lstStyle/>
          <a:p>
            <a:r>
              <a:rPr lang="en-ZA" sz="2800" dirty="0" smtClean="0"/>
              <a:t>Earnings inequality as a result of cognitive skills inequality</a:t>
            </a:r>
            <a:endParaRPr lang="en-Z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14422"/>
            <a:ext cx="591980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Moll (1998)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Based </a:t>
            </a:r>
            <a:r>
              <a:rPr lang="en-US" dirty="0" smtClean="0"/>
              <a:t>on Becker’s (1975) returns to schooling</a:t>
            </a:r>
          </a:p>
          <a:p>
            <a:r>
              <a:rPr lang="en-US" dirty="0" smtClean="0"/>
              <a:t>Income affected by schooling, ability, cognitive skills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5618" y="1428736"/>
            <a:ext cx="425233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3352800"/>
            <a:ext cx="247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Moll (1998</a:t>
            </a:r>
            <a:r>
              <a:rPr lang="en-US" smtClean="0"/>
              <a:t>):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PSLSD 1993:</a:t>
            </a:r>
          </a:p>
          <a:p>
            <a:pPr lvl="1"/>
            <a:r>
              <a:rPr lang="en-US" dirty="0" smtClean="0"/>
              <a:t>8800 households, rural and urban</a:t>
            </a:r>
          </a:p>
          <a:p>
            <a:pPr lvl="1"/>
            <a:r>
              <a:rPr lang="en-US" dirty="0" smtClean="0"/>
              <a:t>contains data on wages, schooling, proxy for home background, school quality, measure of cognitive attainment, but no measure for ability (genetic endowment)</a:t>
            </a:r>
          </a:p>
          <a:p>
            <a:r>
              <a:rPr lang="en-US" dirty="0" smtClean="0"/>
              <a:t>Literacy test for every six households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143000"/>
            <a:ext cx="8153400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i="1" dirty="0" smtClean="0"/>
              <a:t> </a:t>
            </a:r>
            <a:endParaRPr lang="en-ZA" sz="1600" dirty="0" smtClean="0"/>
          </a:p>
          <a:p>
            <a:pPr>
              <a:buNone/>
            </a:pPr>
            <a:r>
              <a:rPr lang="en-US" sz="1600" u="sng" dirty="0" smtClean="0"/>
              <a:t>A. Comprehension</a:t>
            </a:r>
            <a:endParaRPr lang="en-ZA" sz="1600" u="sng" dirty="0" smtClean="0"/>
          </a:p>
          <a:p>
            <a:pPr lvl="0">
              <a:buNone/>
            </a:pPr>
            <a:r>
              <a:rPr lang="en-ZA" sz="1600" dirty="0" smtClean="0"/>
              <a:t>Question 3: ‘When </a:t>
            </a:r>
            <a:r>
              <a:rPr lang="en-ZA" sz="1600" dirty="0" err="1" smtClean="0"/>
              <a:t>Mbaya</a:t>
            </a:r>
            <a:r>
              <a:rPr lang="en-ZA" sz="1600" dirty="0" smtClean="0"/>
              <a:t> was a child, he got very excited when his mother, Corfu, asked if he would like to go to the meat market with her. As they walked into the centre of town, the </a:t>
            </a:r>
            <a:r>
              <a:rPr lang="en-ZA" sz="1600" dirty="0" smtClean="0"/>
              <a:t>wonderful </a:t>
            </a:r>
            <a:r>
              <a:rPr lang="en-ZA" sz="1600" dirty="0" smtClean="0"/>
              <a:t>odours of meat – both fresh and spoiled – could be smelled up to 1 kilometre away. The hundreds of market stalls formed a row of 1 ½ kilometres long. It took almost one hour to walk slowly from one end of the meat market to the other.’</a:t>
            </a:r>
          </a:p>
          <a:p>
            <a:pPr>
              <a:buNone/>
            </a:pPr>
            <a:r>
              <a:rPr lang="en-US" sz="1600" dirty="0" smtClean="0"/>
              <a:t>How long was the row of meat stalls, from one end to the other end? Tick one:</a:t>
            </a:r>
            <a:endParaRPr lang="en-ZA" sz="1600" dirty="0" smtClean="0"/>
          </a:p>
          <a:p>
            <a:r>
              <a:rPr lang="en-ZA" sz="1600" dirty="0" smtClean="0"/>
              <a:t>1 ½ kilometres long</a:t>
            </a:r>
          </a:p>
          <a:p>
            <a:r>
              <a:rPr lang="en-ZA" sz="1600" dirty="0" smtClean="0"/>
              <a:t>1 kilometre long</a:t>
            </a:r>
          </a:p>
          <a:p>
            <a:r>
              <a:rPr lang="en-ZA" sz="1600" dirty="0" smtClean="0"/>
              <a:t>It was very close from one end to the other end</a:t>
            </a:r>
          </a:p>
          <a:p>
            <a:r>
              <a:rPr lang="en-ZA" sz="1600" dirty="0" smtClean="0"/>
              <a:t>Hundreds of stalls were lined up</a:t>
            </a:r>
          </a:p>
          <a:p>
            <a:pPr>
              <a:buNone/>
            </a:pPr>
            <a:endParaRPr lang="fr-FR" sz="1600" u="sng" dirty="0" smtClean="0"/>
          </a:p>
          <a:p>
            <a:pPr>
              <a:buNone/>
            </a:pPr>
            <a:r>
              <a:rPr lang="fr-FR" sz="1600" u="sng" dirty="0" smtClean="0"/>
              <a:t>B</a:t>
            </a:r>
            <a:r>
              <a:rPr lang="fr-FR" sz="1600" u="sng" dirty="0" smtClean="0"/>
              <a:t>. Computation  </a:t>
            </a:r>
            <a:endParaRPr lang="en-ZA" sz="1600" u="sng" dirty="0" smtClean="0"/>
          </a:p>
          <a:p>
            <a:pPr>
              <a:buNone/>
            </a:pPr>
            <a:r>
              <a:rPr lang="fr-FR" sz="1600" dirty="0" smtClean="0"/>
              <a:t>Question </a:t>
            </a:r>
            <a:r>
              <a:rPr lang="fr-FR" sz="1600" dirty="0" smtClean="0"/>
              <a:t>5: 103kg – 37kg = _____ kg</a:t>
            </a:r>
            <a:endParaRPr lang="en-ZA" sz="1600" dirty="0" smtClean="0"/>
          </a:p>
          <a:p>
            <a:pPr>
              <a:buNone/>
            </a:pPr>
            <a:r>
              <a:rPr lang="en-US" sz="1600" dirty="0" smtClean="0"/>
              <a:t>Question 6: R35.50 x 7 = R ______</a:t>
            </a:r>
            <a:endParaRPr lang="en-ZA" sz="1600" dirty="0" smtClean="0"/>
          </a:p>
          <a:p>
            <a:pPr algn="r">
              <a:buNone/>
            </a:pPr>
            <a:r>
              <a:rPr lang="en-US" sz="1200" dirty="0" smtClean="0"/>
              <a:t>                       Source</a:t>
            </a:r>
            <a:r>
              <a:rPr lang="en-US" sz="1200" dirty="0" smtClean="0"/>
              <a:t>: Project for Statistics on Living Standards and Development, 1993. </a:t>
            </a:r>
            <a:endParaRPr lang="en-ZA" sz="1200" dirty="0" smtClean="0"/>
          </a:p>
          <a:p>
            <a:pPr>
              <a:buNone/>
            </a:pPr>
            <a:endParaRPr lang="en-ZA" sz="1600" dirty="0" smtClean="0"/>
          </a:p>
          <a:p>
            <a:pPr>
              <a:buNone/>
            </a:pPr>
            <a:endParaRPr lang="en-ZA" sz="1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1538" y="457200"/>
            <a:ext cx="7005662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Extract from literacy module PSLSD, 1993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literacy scores (by race)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57298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Literacy scores: Africans 18 – 59 years old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761407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Literacy score differentials explained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9050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883152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Differentials in spending by race</a:t>
            </a:r>
          </a:p>
          <a:p>
            <a:r>
              <a:rPr lang="en-US" dirty="0" smtClean="0"/>
              <a:t>1976 Soweto riots</a:t>
            </a:r>
          </a:p>
          <a:p>
            <a:r>
              <a:rPr lang="en-US" dirty="0" smtClean="0"/>
              <a:t>Language policy</a:t>
            </a:r>
          </a:p>
          <a:p>
            <a:r>
              <a:rPr lang="en-US" dirty="0" smtClean="0"/>
              <a:t>High unemployment, low wages</a:t>
            </a:r>
          </a:p>
          <a:p>
            <a:r>
              <a:rPr lang="en-US" dirty="0" smtClean="0"/>
              <a:t>Promotion even though requirements not met</a:t>
            </a:r>
          </a:p>
          <a:p>
            <a:r>
              <a:rPr lang="en-US" dirty="0" smtClean="0"/>
              <a:t>Low- level equilibrium trap</a:t>
            </a:r>
          </a:p>
          <a:p>
            <a:endParaRPr lang="en-US" dirty="0" smtClean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28604"/>
            <a:ext cx="8153400" cy="5619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Chamberlain and van der Berg, 2002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1428736"/>
          <a:ext cx="8143932" cy="4495800"/>
        </p:xfrm>
        <a:graphic>
          <a:graphicData uri="http://schemas.openxmlformats.org/drawingml/2006/table">
            <a:tbl>
              <a:tblPr/>
              <a:tblGrid>
                <a:gridCol w="1322172"/>
                <a:gridCol w="1011908"/>
                <a:gridCol w="1034215"/>
                <a:gridCol w="1607088"/>
                <a:gridCol w="1739789"/>
                <a:gridCol w="1428760"/>
              </a:tblGrid>
              <a:tr h="2622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Level of educational quality             (1)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black wage          (2)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white wage      (3)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Wage gap accounted for by white characteristics   (4)  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Wage gap unaccounted for even with white characteristics applied            (5)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Residual as a % of the white wage              (6)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R1589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6989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2150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3250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46.5%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R1589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6989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2161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3239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46.3%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R1589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6989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3194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45.7%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R1589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6989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2341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3059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43.8%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R1589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6989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3335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2064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29.5%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343804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</a:t>
            </a:r>
            <a:r>
              <a:rPr lang="en-US" dirty="0" smtClean="0"/>
              <a:t>measure cognitive skills regularly?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Can determine whether schools are actually imparting cognitive skills</a:t>
            </a:r>
          </a:p>
          <a:p>
            <a:r>
              <a:rPr lang="en-US" dirty="0" smtClean="0"/>
              <a:t>Can help determine whether curricula is appropriate</a:t>
            </a:r>
          </a:p>
          <a:p>
            <a:r>
              <a:rPr lang="en-US" dirty="0" smtClean="0"/>
              <a:t>Can help determine whether wage differences are justified or not</a:t>
            </a:r>
          </a:p>
          <a:p>
            <a:r>
              <a:rPr lang="en-US" dirty="0" smtClean="0"/>
              <a:t>Can help determine which type of cognitive skills are rewarded for different occupations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one"/>
  <p:tag name="BRANCHTO" val="264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75263D"/>
      </a:lt2>
      <a:accent1>
        <a:srgbClr val="8C969C"/>
      </a:accent1>
      <a:accent2>
        <a:srgbClr val="967140"/>
      </a:accent2>
      <a:accent3>
        <a:srgbClr val="FFFFFF"/>
      </a:accent3>
      <a:accent4>
        <a:srgbClr val="000000"/>
      </a:accent4>
      <a:accent5>
        <a:srgbClr val="C5C9CB"/>
      </a:accent5>
      <a:accent6>
        <a:srgbClr val="876639"/>
      </a:accent6>
      <a:hlink>
        <a:srgbClr val="004086"/>
      </a:hlink>
      <a:folHlink>
        <a:srgbClr val="000000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336699"/>
        </a:lt1>
        <a:dk2>
          <a:srgbClr val="FFFFFF"/>
        </a:dk2>
        <a:lt2>
          <a:srgbClr val="6F9FCF"/>
        </a:lt2>
        <a:accent1>
          <a:srgbClr val="336633"/>
        </a:accent1>
        <a:accent2>
          <a:srgbClr val="00FFFF"/>
        </a:accent2>
        <a:accent3>
          <a:srgbClr val="ADB8CA"/>
        </a:accent3>
        <a:accent4>
          <a:srgbClr val="000000"/>
        </a:accent4>
        <a:accent5>
          <a:srgbClr val="ADB8AD"/>
        </a:accent5>
        <a:accent6>
          <a:srgbClr val="00E7E7"/>
        </a:accent6>
        <a:hlink>
          <a:srgbClr val="009999"/>
        </a:hlink>
        <a:folHlink>
          <a:srgbClr val="9CBC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509</Words>
  <Application>Microsoft Office PowerPoint</Application>
  <PresentationFormat>On-screen Show (4:3)</PresentationFormat>
  <Paragraphs>117</Paragraphs>
  <Slides>16</Slides>
  <Notes>6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Quality of education and the labour market</vt:lpstr>
      <vt:lpstr>How economists model the impact of education</vt:lpstr>
      <vt:lpstr>Education and growth in developed countries</vt:lpstr>
      <vt:lpstr>Results of spending more on education</vt:lpstr>
      <vt:lpstr>Education quality in South Africa 2003: Maths </vt:lpstr>
      <vt:lpstr>Education quality in South Africa 2003: Science</vt:lpstr>
      <vt:lpstr>Matriculants’ performance by race, 2007</vt:lpstr>
      <vt:lpstr>Earnings inequality as a result of cognitive skills inequality</vt:lpstr>
      <vt:lpstr>Moll (1998)</vt:lpstr>
      <vt:lpstr>Moll (1998): data</vt:lpstr>
      <vt:lpstr>Extract from literacy module PSLSD, 1993</vt:lpstr>
      <vt:lpstr>Mean literacy scores (by race)</vt:lpstr>
      <vt:lpstr>Literacy scores: Africans 18 – 59 years old</vt:lpstr>
      <vt:lpstr>Literacy score differentials explained</vt:lpstr>
      <vt:lpstr>Chamberlain and van der Berg, 2002</vt:lpstr>
      <vt:lpstr>Why measure cognitive skills regularly?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2011-03-14T16:41:08Z</dcterms:created>
  <dcterms:modified xsi:type="dcterms:W3CDTF">2011-03-27T20:59:55Z</dcterms:modified>
</cp:coreProperties>
</file>