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1"/>
  </p:notesMasterIdLst>
  <p:handoutMasterIdLst>
    <p:handoutMasterId r:id="rId12"/>
  </p:handoutMasterIdLst>
  <p:sldIdLst>
    <p:sldId id="256" r:id="rId2"/>
    <p:sldId id="265" r:id="rId3"/>
    <p:sldId id="258" r:id="rId4"/>
    <p:sldId id="260" r:id="rId5"/>
    <p:sldId id="261" r:id="rId6"/>
    <p:sldId id="262" r:id="rId7"/>
    <p:sldId id="263" r:id="rId8"/>
    <p:sldId id="259" r:id="rId9"/>
    <p:sldId id="266" r:id="rId10"/>
  </p:sldIdLst>
  <p:sldSz cx="9144000" cy="6858000" type="screen4x3"/>
  <p:notesSz cx="7315200" cy="9601200"/>
  <p:custDataLst>
    <p:tags r:id="rId13"/>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86"/>
    <a:srgbClr val="DD3F32"/>
    <a:srgbClr val="FFFFFF"/>
    <a:srgbClr val="006666"/>
    <a:srgbClr val="967140"/>
    <a:srgbClr val="60223B"/>
    <a:srgbClr val="8C979A"/>
    <a:srgbClr val="8B7D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35" autoAdjust="0"/>
  </p:normalViewPr>
  <p:slideViewPr>
    <p:cSldViewPr>
      <p:cViewPr>
        <p:scale>
          <a:sx n="103" d="100"/>
          <a:sy n="103" d="100"/>
        </p:scale>
        <p:origin x="-706" y="576"/>
      </p:cViewPr>
      <p:guideLst>
        <p:guide orient="horz" pos="2160"/>
        <p:guide pos="2880"/>
      </p:guideLst>
    </p:cSldViewPr>
  </p:slideViewPr>
  <p:outlineViewPr>
    <p:cViewPr>
      <p:scale>
        <a:sx n="33" d="100"/>
        <a:sy n="33" d="100"/>
      </p:scale>
      <p:origin x="0" y="2933"/>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2" name="Rectangle 6"/>
          <p:cNvSpPr>
            <a:spLocks noGrp="1" noChangeArrowheads="1"/>
          </p:cNvSpPr>
          <p:nvPr>
            <p:ph type="hdr" sz="quarter"/>
          </p:nvPr>
        </p:nvSpPr>
        <p:spPr bwMode="auto">
          <a:xfrm>
            <a:off x="0" y="0"/>
            <a:ext cx="3133725" cy="465138"/>
          </a:xfrm>
          <a:prstGeom prst="rect">
            <a:avLst/>
          </a:prstGeom>
          <a:noFill/>
          <a:ln w="12700" cap="sq">
            <a:noFill/>
            <a:miter lim="800000"/>
            <a:headEnd type="none" w="sm" len="sm"/>
            <a:tailEnd type="none" w="sm" len="sm"/>
          </a:ln>
          <a:effectLst/>
        </p:spPr>
        <p:txBody>
          <a:bodyPr vert="horz" wrap="square" lIns="94703" tIns="47352" rIns="94703" bIns="47352" numCol="1" anchor="t" anchorCtr="0" compatLnSpc="1">
            <a:prstTxWarp prst="textNoShape">
              <a:avLst/>
            </a:prstTxWarp>
          </a:bodyPr>
          <a:lstStyle>
            <a:lvl1pPr defTabSz="947738" eaLnBrk="0" hangingPunct="0">
              <a:defRPr sz="1200"/>
            </a:lvl1pPr>
          </a:lstStyle>
          <a:p>
            <a:endParaRPr lang="en-US"/>
          </a:p>
        </p:txBody>
      </p:sp>
      <p:sp>
        <p:nvSpPr>
          <p:cNvPr id="4103" name="Rectangle 7"/>
          <p:cNvSpPr>
            <a:spLocks noGrp="1" noChangeArrowheads="1"/>
          </p:cNvSpPr>
          <p:nvPr>
            <p:ph type="dt" sz="quarter" idx="1"/>
          </p:nvPr>
        </p:nvSpPr>
        <p:spPr bwMode="auto">
          <a:xfrm>
            <a:off x="4181475" y="0"/>
            <a:ext cx="3133725" cy="465138"/>
          </a:xfrm>
          <a:prstGeom prst="rect">
            <a:avLst/>
          </a:prstGeom>
          <a:noFill/>
          <a:ln w="12700" cap="sq">
            <a:noFill/>
            <a:miter lim="800000"/>
            <a:headEnd type="none" w="sm" len="sm"/>
            <a:tailEnd type="none" w="sm" len="sm"/>
          </a:ln>
          <a:effectLst/>
        </p:spPr>
        <p:txBody>
          <a:bodyPr vert="horz" wrap="square" lIns="94703" tIns="47352" rIns="94703" bIns="47352" numCol="1" anchor="t" anchorCtr="0" compatLnSpc="1">
            <a:prstTxWarp prst="textNoShape">
              <a:avLst/>
            </a:prstTxWarp>
          </a:bodyPr>
          <a:lstStyle>
            <a:lvl1pPr algn="r" defTabSz="947738" eaLnBrk="0" hangingPunct="0">
              <a:defRPr sz="1200"/>
            </a:lvl1pPr>
          </a:lstStyle>
          <a:p>
            <a:endParaRPr lang="en-US"/>
          </a:p>
        </p:txBody>
      </p:sp>
      <p:sp>
        <p:nvSpPr>
          <p:cNvPr id="4104" name="Rectangle 8"/>
          <p:cNvSpPr>
            <a:spLocks noGrp="1" noChangeArrowheads="1"/>
          </p:cNvSpPr>
          <p:nvPr>
            <p:ph type="ftr" sz="quarter" idx="2"/>
          </p:nvPr>
        </p:nvSpPr>
        <p:spPr bwMode="auto">
          <a:xfrm>
            <a:off x="0" y="9107488"/>
            <a:ext cx="3133725" cy="468312"/>
          </a:xfrm>
          <a:prstGeom prst="rect">
            <a:avLst/>
          </a:prstGeom>
          <a:noFill/>
          <a:ln w="12700" cap="sq">
            <a:noFill/>
            <a:miter lim="800000"/>
            <a:headEnd type="none" w="sm" len="sm"/>
            <a:tailEnd type="none" w="sm" len="sm"/>
          </a:ln>
          <a:effectLst/>
        </p:spPr>
        <p:txBody>
          <a:bodyPr vert="horz" wrap="square" lIns="94703" tIns="47352" rIns="94703" bIns="47352" numCol="1" anchor="b" anchorCtr="0" compatLnSpc="1">
            <a:prstTxWarp prst="textNoShape">
              <a:avLst/>
            </a:prstTxWarp>
          </a:bodyPr>
          <a:lstStyle>
            <a:lvl1pPr defTabSz="947738" eaLnBrk="0" hangingPunct="0">
              <a:defRPr sz="1200"/>
            </a:lvl1pPr>
          </a:lstStyle>
          <a:p>
            <a:endParaRPr lang="en-US"/>
          </a:p>
        </p:txBody>
      </p:sp>
      <p:sp>
        <p:nvSpPr>
          <p:cNvPr id="4105" name="Rectangle 9"/>
          <p:cNvSpPr>
            <a:spLocks noGrp="1" noChangeArrowheads="1"/>
          </p:cNvSpPr>
          <p:nvPr>
            <p:ph type="sldNum" sz="quarter" idx="3"/>
          </p:nvPr>
        </p:nvSpPr>
        <p:spPr bwMode="auto">
          <a:xfrm>
            <a:off x="4181475" y="9107488"/>
            <a:ext cx="3133725" cy="468312"/>
          </a:xfrm>
          <a:prstGeom prst="rect">
            <a:avLst/>
          </a:prstGeom>
          <a:noFill/>
          <a:ln w="12700" cap="sq">
            <a:noFill/>
            <a:miter lim="800000"/>
            <a:headEnd type="none" w="sm" len="sm"/>
            <a:tailEnd type="none" w="sm" len="sm"/>
          </a:ln>
          <a:effectLst/>
        </p:spPr>
        <p:txBody>
          <a:bodyPr vert="horz" wrap="square" lIns="94703" tIns="47352" rIns="94703" bIns="47352" numCol="1" anchor="b" anchorCtr="0" compatLnSpc="1">
            <a:prstTxWarp prst="textNoShape">
              <a:avLst/>
            </a:prstTxWarp>
          </a:bodyPr>
          <a:lstStyle>
            <a:lvl1pPr algn="r" defTabSz="947738" eaLnBrk="0" hangingPunct="0">
              <a:defRPr sz="1200"/>
            </a:lvl1pPr>
          </a:lstStyle>
          <a:p>
            <a:fld id="{A3872574-8406-4A48-BDD3-3B40A8A9C122}" type="slidenum">
              <a:rPr lang="en-US"/>
              <a:pPr/>
              <a:t>‹#›</a:t>
            </a:fld>
            <a:endParaRPr lang="en-US"/>
          </a:p>
        </p:txBody>
      </p:sp>
    </p:spTree>
    <p:extLst>
      <p:ext uri="{BB962C8B-B14F-4D97-AF65-F5344CB8AC3E}">
        <p14:creationId xmlns:p14="http://schemas.microsoft.com/office/powerpoint/2010/main" val="14051385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1026"/>
          <p:cNvSpPr>
            <a:spLocks noGrp="1" noChangeArrowheads="1"/>
          </p:cNvSpPr>
          <p:nvPr>
            <p:ph type="hdr" sz="quarter"/>
          </p:nvPr>
        </p:nvSpPr>
        <p:spPr bwMode="auto">
          <a:xfrm>
            <a:off x="0" y="0"/>
            <a:ext cx="3168650" cy="479425"/>
          </a:xfrm>
          <a:prstGeom prst="rect">
            <a:avLst/>
          </a:prstGeom>
          <a:noFill/>
          <a:ln w="12700" cap="sq">
            <a:noFill/>
            <a:miter lim="800000"/>
            <a:headEnd type="none" w="sm" len="sm"/>
            <a:tailEnd type="none" w="sm" len="sm"/>
          </a:ln>
          <a:effectLst/>
        </p:spPr>
        <p:txBody>
          <a:bodyPr vert="horz" wrap="square" lIns="96439" tIns="48219" rIns="96439" bIns="48219" numCol="1" anchor="t" anchorCtr="0" compatLnSpc="1">
            <a:prstTxWarp prst="textNoShape">
              <a:avLst/>
            </a:prstTxWarp>
          </a:bodyPr>
          <a:lstStyle>
            <a:lvl1pPr defTabSz="963613" eaLnBrk="0" hangingPunct="0">
              <a:defRPr sz="1200"/>
            </a:lvl1pPr>
          </a:lstStyle>
          <a:p>
            <a:endParaRPr lang="en-US"/>
          </a:p>
        </p:txBody>
      </p:sp>
      <p:sp>
        <p:nvSpPr>
          <p:cNvPr id="29699" name="Rectangle 1027"/>
          <p:cNvSpPr>
            <a:spLocks noGrp="1" noChangeArrowheads="1"/>
          </p:cNvSpPr>
          <p:nvPr>
            <p:ph type="dt" idx="1"/>
          </p:nvPr>
        </p:nvSpPr>
        <p:spPr bwMode="auto">
          <a:xfrm>
            <a:off x="4146550" y="0"/>
            <a:ext cx="3168650" cy="479425"/>
          </a:xfrm>
          <a:prstGeom prst="rect">
            <a:avLst/>
          </a:prstGeom>
          <a:noFill/>
          <a:ln w="12700" cap="sq">
            <a:noFill/>
            <a:miter lim="800000"/>
            <a:headEnd type="none" w="sm" len="sm"/>
            <a:tailEnd type="none" w="sm" len="sm"/>
          </a:ln>
          <a:effectLst/>
        </p:spPr>
        <p:txBody>
          <a:bodyPr vert="horz" wrap="square" lIns="96439" tIns="48219" rIns="96439" bIns="48219" numCol="1" anchor="t" anchorCtr="0" compatLnSpc="1">
            <a:prstTxWarp prst="textNoShape">
              <a:avLst/>
            </a:prstTxWarp>
          </a:bodyPr>
          <a:lstStyle>
            <a:lvl1pPr algn="r" defTabSz="963613" eaLnBrk="0" hangingPunct="0">
              <a:defRPr sz="1200"/>
            </a:lvl1pPr>
          </a:lstStyle>
          <a:p>
            <a:endParaRPr lang="en-US"/>
          </a:p>
        </p:txBody>
      </p:sp>
      <p:sp>
        <p:nvSpPr>
          <p:cNvPr id="29700" name="Rectangle 1028"/>
          <p:cNvSpPr>
            <a:spLocks noGrp="1" noRot="1" noChangeAspect="1" noChangeArrowheads="1" noTextEdit="1"/>
          </p:cNvSpPr>
          <p:nvPr>
            <p:ph type="sldImg" idx="2"/>
          </p:nvPr>
        </p:nvSpPr>
        <p:spPr bwMode="auto">
          <a:xfrm>
            <a:off x="1265238" y="715963"/>
            <a:ext cx="4784725" cy="3587750"/>
          </a:xfrm>
          <a:prstGeom prst="rect">
            <a:avLst/>
          </a:prstGeom>
          <a:noFill/>
          <a:ln w="9525">
            <a:solidFill>
              <a:srgbClr val="000000"/>
            </a:solidFill>
            <a:miter lim="800000"/>
            <a:headEnd/>
            <a:tailEnd/>
          </a:ln>
          <a:effectLst/>
        </p:spPr>
      </p:sp>
      <p:sp>
        <p:nvSpPr>
          <p:cNvPr id="29701" name="Rectangle 1029"/>
          <p:cNvSpPr>
            <a:spLocks noGrp="1" noChangeArrowheads="1"/>
          </p:cNvSpPr>
          <p:nvPr>
            <p:ph type="body" sz="quarter" idx="3"/>
          </p:nvPr>
        </p:nvSpPr>
        <p:spPr bwMode="auto">
          <a:xfrm>
            <a:off x="974725" y="4541838"/>
            <a:ext cx="5365750" cy="4303712"/>
          </a:xfrm>
          <a:prstGeom prst="rect">
            <a:avLst/>
          </a:prstGeom>
          <a:noFill/>
          <a:ln w="12700" cap="sq">
            <a:noFill/>
            <a:miter lim="800000"/>
            <a:headEnd type="none" w="sm" len="sm"/>
            <a:tailEnd type="none" w="sm" len="sm"/>
          </a:ln>
          <a:effectLst/>
        </p:spPr>
        <p:txBody>
          <a:bodyPr vert="horz" wrap="square" lIns="96439" tIns="48219" rIns="96439" bIns="4821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2" name="Rectangle 1030"/>
          <p:cNvSpPr>
            <a:spLocks noGrp="1" noChangeArrowheads="1"/>
          </p:cNvSpPr>
          <p:nvPr>
            <p:ph type="ftr" sz="quarter" idx="4"/>
          </p:nvPr>
        </p:nvSpPr>
        <p:spPr bwMode="auto">
          <a:xfrm>
            <a:off x="0" y="9085263"/>
            <a:ext cx="3168650" cy="477837"/>
          </a:xfrm>
          <a:prstGeom prst="rect">
            <a:avLst/>
          </a:prstGeom>
          <a:noFill/>
          <a:ln w="12700" cap="sq">
            <a:noFill/>
            <a:miter lim="800000"/>
            <a:headEnd type="none" w="sm" len="sm"/>
            <a:tailEnd type="none" w="sm" len="sm"/>
          </a:ln>
          <a:effectLst/>
        </p:spPr>
        <p:txBody>
          <a:bodyPr vert="horz" wrap="square" lIns="96439" tIns="48219" rIns="96439" bIns="48219" numCol="1" anchor="b" anchorCtr="0" compatLnSpc="1">
            <a:prstTxWarp prst="textNoShape">
              <a:avLst/>
            </a:prstTxWarp>
          </a:bodyPr>
          <a:lstStyle>
            <a:lvl1pPr defTabSz="963613" eaLnBrk="0" hangingPunct="0">
              <a:defRPr sz="1200"/>
            </a:lvl1pPr>
          </a:lstStyle>
          <a:p>
            <a:endParaRPr lang="en-US"/>
          </a:p>
        </p:txBody>
      </p:sp>
      <p:sp>
        <p:nvSpPr>
          <p:cNvPr id="29703" name="Rectangle 1031"/>
          <p:cNvSpPr>
            <a:spLocks noGrp="1" noChangeArrowheads="1"/>
          </p:cNvSpPr>
          <p:nvPr>
            <p:ph type="sldNum" sz="quarter" idx="5"/>
          </p:nvPr>
        </p:nvSpPr>
        <p:spPr bwMode="auto">
          <a:xfrm>
            <a:off x="4146550" y="9085263"/>
            <a:ext cx="3168650" cy="477837"/>
          </a:xfrm>
          <a:prstGeom prst="rect">
            <a:avLst/>
          </a:prstGeom>
          <a:noFill/>
          <a:ln w="12700" cap="sq">
            <a:noFill/>
            <a:miter lim="800000"/>
            <a:headEnd type="none" w="sm" len="sm"/>
            <a:tailEnd type="none" w="sm" len="sm"/>
          </a:ln>
          <a:effectLst/>
        </p:spPr>
        <p:txBody>
          <a:bodyPr vert="horz" wrap="square" lIns="96439" tIns="48219" rIns="96439" bIns="48219" numCol="1" anchor="b" anchorCtr="0" compatLnSpc="1">
            <a:prstTxWarp prst="textNoShape">
              <a:avLst/>
            </a:prstTxWarp>
          </a:bodyPr>
          <a:lstStyle>
            <a:lvl1pPr algn="r" defTabSz="963613" eaLnBrk="0" hangingPunct="0">
              <a:defRPr sz="1200"/>
            </a:lvl1pPr>
          </a:lstStyle>
          <a:p>
            <a:fld id="{79341BB5-1A06-4CBA-9935-2ADB7A43C6AC}" type="slidenum">
              <a:rPr lang="en-US"/>
              <a:pPr/>
              <a:t>‹#›</a:t>
            </a:fld>
            <a:endParaRPr lang="en-US"/>
          </a:p>
        </p:txBody>
      </p:sp>
    </p:spTree>
    <p:extLst>
      <p:ext uri="{BB962C8B-B14F-4D97-AF65-F5344CB8AC3E}">
        <p14:creationId xmlns:p14="http://schemas.microsoft.com/office/powerpoint/2010/main" val="34443365"/>
      </p:ext>
    </p:extLst>
  </p:cSld>
  <p:clrMap bg1="lt1" tx1="dk1" bg2="lt2" tx2="dk2" accent1="accent1" accent2="accent2" accent3="accent3" accent4="accent4" accent5="accent5" accent6="accent6" hlink="hlink" folHlink="folHlink"/>
  <p:notesStyle>
    <a:lvl1pPr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61963"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23925"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87475"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49438"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3450" rtl="0" eaLnBrk="0" fontAlgn="base" latinLnBrk="0" hangingPunct="0">
              <a:lnSpc>
                <a:spcPct val="100000"/>
              </a:lnSpc>
              <a:spcBef>
                <a:spcPct val="30000"/>
              </a:spcBef>
              <a:spcAft>
                <a:spcPct val="0"/>
              </a:spcAft>
              <a:buClrTx/>
              <a:buSzTx/>
              <a:buFontTx/>
              <a:buNone/>
              <a:tabLst/>
              <a:defRPr/>
            </a:pPr>
            <a:r>
              <a:rPr lang="en-US" dirty="0" err="1" smtClean="0"/>
              <a:t>Summarising</a:t>
            </a:r>
            <a:r>
              <a:rPr lang="en-US" dirty="0" smtClean="0"/>
              <a:t> results from 12 authors, more than 8 different data sets, 10 working papers, 5 policy briefs</a:t>
            </a:r>
          </a:p>
          <a:p>
            <a:endParaRPr kumimoji="1" lang="en-ZA" sz="1200" b="0" i="0" u="none" strike="noStrike" kern="1200" baseline="0" dirty="0" smtClean="0">
              <a:solidFill>
                <a:schemeClr val="tx1"/>
              </a:solidFill>
              <a:latin typeface="Times New Roman" pitchFamily="18" charset="0"/>
              <a:ea typeface="+mn-ea"/>
              <a:cs typeface="+mn-cs"/>
            </a:endParaRPr>
          </a:p>
          <a:p>
            <a:r>
              <a:rPr kumimoji="1" lang="en-ZA" sz="1200" b="0" i="0" u="none" strike="noStrike" kern="1200" baseline="0" dirty="0" smtClean="0">
                <a:solidFill>
                  <a:schemeClr val="tx1"/>
                </a:solidFill>
                <a:latin typeface="Times New Roman" pitchFamily="18" charset="0"/>
                <a:ea typeface="+mn-ea"/>
                <a:cs typeface="+mn-cs"/>
              </a:rPr>
              <a:t>Southern and Eastern African Consortium for Monitoring Education Quality surveys of 2000 and 2007 </a:t>
            </a:r>
            <a:endParaRPr lang="en-ZA" dirty="0"/>
          </a:p>
        </p:txBody>
      </p:sp>
      <p:sp>
        <p:nvSpPr>
          <p:cNvPr id="4" name="Slide Number Placeholder 3"/>
          <p:cNvSpPr>
            <a:spLocks noGrp="1"/>
          </p:cNvSpPr>
          <p:nvPr>
            <p:ph type="sldNum" sz="quarter" idx="10"/>
          </p:nvPr>
        </p:nvSpPr>
        <p:spPr/>
        <p:txBody>
          <a:bodyPr/>
          <a:lstStyle/>
          <a:p>
            <a:fld id="{79341BB5-1A06-4CBA-9935-2ADB7A43C6AC}" type="slidenum">
              <a:rPr lang="en-US" smtClean="0"/>
              <a:pPr/>
              <a:t>2</a:t>
            </a:fld>
            <a:endParaRPr lang="en-US"/>
          </a:p>
        </p:txBody>
      </p:sp>
    </p:spTree>
    <p:extLst>
      <p:ext uri="{BB962C8B-B14F-4D97-AF65-F5344CB8AC3E}">
        <p14:creationId xmlns:p14="http://schemas.microsoft.com/office/powerpoint/2010/main" val="3909813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9341BB5-1A06-4CBA-9935-2ADB7A43C6AC}" type="slidenum">
              <a:rPr lang="en-US" smtClean="0"/>
              <a:pPr/>
              <a:t>4</a:t>
            </a:fld>
            <a:endParaRPr lang="en-US"/>
          </a:p>
        </p:txBody>
      </p:sp>
    </p:spTree>
    <p:extLst>
      <p:ext uri="{BB962C8B-B14F-4D97-AF65-F5344CB8AC3E}">
        <p14:creationId xmlns:p14="http://schemas.microsoft.com/office/powerpoint/2010/main" val="88567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ZA" sz="1200" dirty="0" smtClean="0"/>
          </a:p>
          <a:p>
            <a:r>
              <a:rPr lang="en-ZA" sz="1200" dirty="0" smtClean="0"/>
              <a:t>CS 2007 shows that those who had attempted but failed Matric faced an unemployment rate of almost 48%. In contrast, those who had passed Matric but failed to obtain university exemption had a lower unemployment rate of 42%. In comparison, students who passed Matric with a university exemption but did not continue to further studies had a considerably lower unemployment rate of 36%. </a:t>
            </a:r>
          </a:p>
          <a:p>
            <a:r>
              <a:rPr lang="en-ZA" sz="1200" dirty="0" smtClean="0"/>
              <a:t>Performance in Matric (based on these categories) also affected wages earned for those who found jobs: Those black workers who had no higher qualifications than Matric but who indicated that they had achieved a university exemption in Matric earned almost twice as much as those who had failed Matric (94% higher), and almost a third (30%) more than those who had passed it but without university exemption.  Clearly, the quality of the Matric counted</a:t>
            </a:r>
            <a:r>
              <a:rPr lang="en-ZA" sz="1200" smtClean="0"/>
              <a:t>. </a:t>
            </a:r>
            <a:endParaRPr lang="en-ZA" dirty="0"/>
          </a:p>
        </p:txBody>
      </p:sp>
      <p:sp>
        <p:nvSpPr>
          <p:cNvPr id="4" name="Slide Number Placeholder 3"/>
          <p:cNvSpPr>
            <a:spLocks noGrp="1"/>
          </p:cNvSpPr>
          <p:nvPr>
            <p:ph type="sldNum" sz="quarter" idx="10"/>
          </p:nvPr>
        </p:nvSpPr>
        <p:spPr/>
        <p:txBody>
          <a:bodyPr/>
          <a:lstStyle/>
          <a:p>
            <a:fld id="{79341BB5-1A06-4CBA-9935-2ADB7A43C6AC}" type="slidenum">
              <a:rPr lang="en-US" smtClean="0"/>
              <a:pPr/>
              <a:t>8</a:t>
            </a:fld>
            <a:endParaRPr lang="en-US"/>
          </a:p>
        </p:txBody>
      </p:sp>
    </p:spTree>
    <p:extLst>
      <p:ext uri="{BB962C8B-B14F-4D97-AF65-F5344CB8AC3E}">
        <p14:creationId xmlns:p14="http://schemas.microsoft.com/office/powerpoint/2010/main" val="4005924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ZA" sz="1200" dirty="0" smtClean="0"/>
          </a:p>
          <a:p>
            <a:r>
              <a:rPr lang="en-ZA" sz="1200" dirty="0" smtClean="0"/>
              <a:t>CS 2007 shows that those who had attempted but failed Matric faced an unemployment rate of almost 48%. In contrast, those who had passed Matric but failed to obtain university exemption had a lower unemployment rate of 42%. In comparison, students who passed Matric with a university exemption but did not continue to further studies had a considerably lower unemployment rate of 36%. </a:t>
            </a:r>
          </a:p>
          <a:p>
            <a:r>
              <a:rPr lang="en-ZA" sz="1200" dirty="0" smtClean="0"/>
              <a:t>Performance in Matric (based on these categories) also affected wages earned for those who found jobs: Those black workers who had no higher qualifications than Matric but who indicated that they had achieved a university exemption in Matric earned almost twice as much as those who had failed Matric (94% higher), and almost a third (30%) more than those who had passed it but without university exemption.  Clearly, the quality of the Matric counted</a:t>
            </a:r>
            <a:r>
              <a:rPr lang="en-ZA" sz="1200" smtClean="0"/>
              <a:t>. </a:t>
            </a:r>
            <a:endParaRPr lang="en-ZA" dirty="0"/>
          </a:p>
        </p:txBody>
      </p:sp>
      <p:sp>
        <p:nvSpPr>
          <p:cNvPr id="4" name="Slide Number Placeholder 3"/>
          <p:cNvSpPr>
            <a:spLocks noGrp="1"/>
          </p:cNvSpPr>
          <p:nvPr>
            <p:ph type="sldNum" sz="quarter" idx="10"/>
          </p:nvPr>
        </p:nvSpPr>
        <p:spPr/>
        <p:txBody>
          <a:bodyPr/>
          <a:lstStyle/>
          <a:p>
            <a:fld id="{79341BB5-1A06-4CBA-9935-2ADB7A43C6AC}" type="slidenum">
              <a:rPr lang="en-US" smtClean="0"/>
              <a:pPr/>
              <a:t>9</a:t>
            </a:fld>
            <a:endParaRPr lang="en-US"/>
          </a:p>
        </p:txBody>
      </p:sp>
    </p:spTree>
    <p:extLst>
      <p:ext uri="{BB962C8B-B14F-4D97-AF65-F5344CB8AC3E}">
        <p14:creationId xmlns:p14="http://schemas.microsoft.com/office/powerpoint/2010/main" val="4005924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vmlDrawing" Target="../drawings/vmlDrawing2.vml"/><Relationship Id="rId6" Type="http://schemas.openxmlformats.org/officeDocument/2006/relationships/image" Target="../media/image1.w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5" name="Rectangle 3"/>
          <p:cNvSpPr>
            <a:spLocks noGrp="1" noChangeArrowheads="1"/>
          </p:cNvSpPr>
          <p:nvPr>
            <p:ph type="ctrTitle" sz="quarter"/>
          </p:nvPr>
        </p:nvSpPr>
        <p:spPr>
          <a:xfrm>
            <a:off x="1143000" y="2133600"/>
            <a:ext cx="6858000" cy="609600"/>
          </a:xfrm>
        </p:spPr>
        <p:txBody>
          <a:bodyPr anchor="t"/>
          <a:lstStyle>
            <a:lvl1pPr algn="ctr">
              <a:lnSpc>
                <a:spcPct val="130000"/>
              </a:lnSpc>
              <a:defRPr b="1">
                <a:solidFill>
                  <a:schemeClr val="bg2"/>
                </a:solidFill>
              </a:defRPr>
            </a:lvl1pPr>
          </a:lstStyle>
          <a:p>
            <a:r>
              <a:rPr lang="en-US"/>
              <a:t>Click to edit Master title style</a:t>
            </a:r>
          </a:p>
        </p:txBody>
      </p:sp>
      <p:sp>
        <p:nvSpPr>
          <p:cNvPr id="3076" name="Rectangle 4"/>
          <p:cNvSpPr>
            <a:spLocks noGrp="1" noChangeArrowheads="1"/>
          </p:cNvSpPr>
          <p:nvPr>
            <p:ph type="subTitle" sz="quarter" idx="1"/>
          </p:nvPr>
        </p:nvSpPr>
        <p:spPr>
          <a:xfrm>
            <a:off x="1196975" y="4191000"/>
            <a:ext cx="6750050" cy="1752600"/>
          </a:xfrm>
        </p:spPr>
        <p:txBody>
          <a:bodyPr/>
          <a:lstStyle>
            <a:lvl1pPr marL="0" indent="0" algn="ctr">
              <a:buFontTx/>
              <a:buNone/>
              <a:defRPr/>
            </a:lvl1pPr>
          </a:lstStyle>
          <a:p>
            <a:r>
              <a:rPr lang="en-US"/>
              <a:t>Click to edit Master subtitle style</a:t>
            </a:r>
          </a:p>
        </p:txBody>
      </p:sp>
      <p:pic>
        <p:nvPicPr>
          <p:cNvPr id="3101" name="Picture 29" descr="US_Stacked RGB 300dpi"/>
          <p:cNvPicPr>
            <a:picLocks noChangeAspect="1" noChangeArrowheads="1"/>
          </p:cNvPicPr>
          <p:nvPr/>
        </p:nvPicPr>
        <p:blipFill>
          <a:blip r:embed="rId3" cstate="print"/>
          <a:srcRect/>
          <a:stretch>
            <a:fillRect/>
          </a:stretch>
        </p:blipFill>
        <p:spPr bwMode="auto">
          <a:xfrm>
            <a:off x="2667000" y="152400"/>
            <a:ext cx="3810000" cy="1247775"/>
          </a:xfrm>
          <a:prstGeom prst="rect">
            <a:avLst/>
          </a:prstGeom>
          <a:noFill/>
        </p:spPr>
      </p:pic>
      <p:sp>
        <p:nvSpPr>
          <p:cNvPr id="11" name="Text Box 8"/>
          <p:cNvSpPr txBox="1">
            <a:spLocks noChangeArrowheads="1"/>
          </p:cNvSpPr>
          <p:nvPr userDrawn="1"/>
        </p:nvSpPr>
        <p:spPr bwMode="auto">
          <a:xfrm>
            <a:off x="855663" y="6210300"/>
            <a:ext cx="6840537" cy="457200"/>
          </a:xfrm>
          <a:prstGeom prst="rect">
            <a:avLst/>
          </a:prstGeom>
          <a:noFill/>
          <a:ln w="9525">
            <a:noFill/>
            <a:miter lim="800000"/>
            <a:headEnd/>
            <a:tailEnd/>
          </a:ln>
          <a:effectLst>
            <a:prstShdw prst="shdw18" dist="17961" dir="13500000">
              <a:schemeClr val="accent1">
                <a:gamma/>
                <a:shade val="60000"/>
                <a:invGamma/>
                <a:alpha val="74998"/>
              </a:schemeClr>
            </a:prstShdw>
          </a:effec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GB" sz="1200" dirty="0"/>
              <a:t>Programme to Support Pro-Poor Policy Development</a:t>
            </a:r>
          </a:p>
          <a:p>
            <a:pPr algn="ctr" eaLnBrk="1" hangingPunct="1"/>
            <a:r>
              <a:rPr lang="en-GB" sz="1200" dirty="0"/>
              <a:t>A partnership between the Presidency, Republic of South Africa and the European Union</a:t>
            </a:r>
            <a:endParaRPr lang="en-US" sz="1200" dirty="0"/>
          </a:p>
        </p:txBody>
      </p:sp>
      <p:pic>
        <p:nvPicPr>
          <p:cNvPr id="12" name="Picture 4"/>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5288" y="6092825"/>
            <a:ext cx="46037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Object 2"/>
          <p:cNvGraphicFramePr>
            <a:graphicFrameLocks noChangeAspect="1"/>
          </p:cNvGraphicFramePr>
          <p:nvPr userDrawn="1"/>
        </p:nvGraphicFramePr>
        <p:xfrm>
          <a:off x="7812088" y="6165850"/>
          <a:ext cx="935037" cy="569913"/>
        </p:xfrm>
        <a:graphic>
          <a:graphicData uri="http://schemas.openxmlformats.org/presentationml/2006/ole">
            <mc:AlternateContent xmlns:mc="http://schemas.openxmlformats.org/markup-compatibility/2006">
              <mc:Choice xmlns:v="urn:schemas-microsoft-com:vml" Requires="v">
                <p:oleObj spid="_x0000_s2062" r:id="rId5" imgW="2879280" imgH="1920600" progId="">
                  <p:embed/>
                </p:oleObj>
              </mc:Choice>
              <mc:Fallback>
                <p:oleObj r:id="rId5" imgW="2879280" imgH="192060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2088" y="6165850"/>
                        <a:ext cx="935037"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Slide Number Placeholder 3"/>
          <p:cNvSpPr>
            <a:spLocks noGrp="1"/>
          </p:cNvSpPr>
          <p:nvPr>
            <p:ph type="sldNum" sz="quarter" idx="10"/>
          </p:nvPr>
        </p:nvSpPr>
        <p:spPr>
          <a:xfrm>
            <a:off x="457200" y="6477000"/>
            <a:ext cx="1905000" cy="457200"/>
          </a:xfrm>
          <a:prstGeom prst="rect">
            <a:avLst/>
          </a:prstGeom>
        </p:spPr>
        <p:txBody>
          <a:bodyPr/>
          <a:lstStyle>
            <a:lvl1pPr>
              <a:defRPr/>
            </a:lvl1pPr>
          </a:lstStyle>
          <a:p>
            <a:fld id="{61F346DD-55B4-488B-BCDB-2FA77FE7F069}" type="slidenum">
              <a:rPr lang="en-US"/>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a:xfrm>
            <a:off x="457200" y="6477000"/>
            <a:ext cx="1905000" cy="457200"/>
          </a:xfrm>
          <a:prstGeom prst="rect">
            <a:avLst/>
          </a:prstGeom>
        </p:spPr>
        <p:txBody>
          <a:bodyPr/>
          <a:lstStyle>
            <a:lvl1pPr>
              <a:defRPr/>
            </a:lvl1pPr>
          </a:lstStyle>
          <a:p>
            <a:fld id="{05145E08-F669-4FD1-9C11-B5F83E1FB6B6}" type="slidenum">
              <a:rPr lang="en-US"/>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1371600" y="1295400"/>
            <a:ext cx="33147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838700" y="1295400"/>
            <a:ext cx="33147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Slide Number Placeholder 4"/>
          <p:cNvSpPr>
            <a:spLocks noGrp="1"/>
          </p:cNvSpPr>
          <p:nvPr>
            <p:ph type="sldNum" sz="quarter" idx="10"/>
          </p:nvPr>
        </p:nvSpPr>
        <p:spPr>
          <a:xfrm>
            <a:off x="457200" y="6477000"/>
            <a:ext cx="1905000" cy="457200"/>
          </a:xfrm>
          <a:prstGeom prst="rect">
            <a:avLst/>
          </a:prstGeom>
        </p:spPr>
        <p:txBody>
          <a:bodyPr/>
          <a:lstStyle>
            <a:lvl1pPr>
              <a:defRPr/>
            </a:lvl1pPr>
          </a:lstStyle>
          <a:p>
            <a:fld id="{80BB42F0-7FAC-456F-AECD-6D56AFD4BA9F}" type="slidenum">
              <a:rPr lang="en-US"/>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Slide Number Placeholder 6"/>
          <p:cNvSpPr>
            <a:spLocks noGrp="1"/>
          </p:cNvSpPr>
          <p:nvPr>
            <p:ph type="sldNum" sz="quarter" idx="10"/>
          </p:nvPr>
        </p:nvSpPr>
        <p:spPr>
          <a:xfrm>
            <a:off x="457200" y="6477000"/>
            <a:ext cx="1905000" cy="457200"/>
          </a:xfrm>
          <a:prstGeom prst="rect">
            <a:avLst/>
          </a:prstGeom>
        </p:spPr>
        <p:txBody>
          <a:bodyPr/>
          <a:lstStyle>
            <a:lvl1pPr>
              <a:defRPr/>
            </a:lvl1pPr>
          </a:lstStyle>
          <a:p>
            <a:fld id="{C3E34A84-5B64-45B4-B2B9-15E3FEB087DF}" type="slidenum">
              <a:rPr lang="en-US"/>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Slide Number Placeholder 2"/>
          <p:cNvSpPr>
            <a:spLocks noGrp="1"/>
          </p:cNvSpPr>
          <p:nvPr>
            <p:ph type="sldNum" sz="quarter" idx="10"/>
          </p:nvPr>
        </p:nvSpPr>
        <p:spPr>
          <a:xfrm>
            <a:off x="457200" y="6477000"/>
            <a:ext cx="1905000" cy="457200"/>
          </a:xfrm>
          <a:prstGeom prst="rect">
            <a:avLst/>
          </a:prstGeom>
        </p:spPr>
        <p:txBody>
          <a:bodyPr/>
          <a:lstStyle>
            <a:lvl1pPr>
              <a:defRPr/>
            </a:lvl1pPr>
          </a:lstStyle>
          <a:p>
            <a:fld id="{6E4100C4-85F1-4073-BB56-E50653A688CD}" type="slidenum">
              <a:rPr lang="en-US"/>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57200" y="6477000"/>
            <a:ext cx="1905000" cy="457200"/>
          </a:xfrm>
          <a:prstGeom prst="rect">
            <a:avLst/>
          </a:prstGeom>
        </p:spPr>
        <p:txBody>
          <a:bodyPr/>
          <a:lstStyle>
            <a:lvl1pPr>
              <a:defRPr/>
            </a:lvl1pPr>
          </a:lstStyle>
          <a:p>
            <a:fld id="{8B427A78-BC31-472A-B763-397D28BB0A9B}" type="slidenum">
              <a:rPr lang="en-US"/>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a:xfrm>
            <a:off x="457200" y="6477000"/>
            <a:ext cx="1905000" cy="457200"/>
          </a:xfrm>
          <a:prstGeom prst="rect">
            <a:avLst/>
          </a:prstGeom>
        </p:spPr>
        <p:txBody>
          <a:bodyPr/>
          <a:lstStyle>
            <a:lvl1pPr>
              <a:defRPr/>
            </a:lvl1pPr>
          </a:lstStyle>
          <a:p>
            <a:fld id="{F5087713-5D8A-4844-B74C-2C01E51B5608}" type="slidenum">
              <a:rPr lang="en-US"/>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a:xfrm>
            <a:off x="457200" y="6477000"/>
            <a:ext cx="1905000" cy="457200"/>
          </a:xfrm>
          <a:prstGeom prst="rect">
            <a:avLst/>
          </a:prstGeom>
        </p:spPr>
        <p:txBody>
          <a:bodyPr/>
          <a:lstStyle>
            <a:lvl1pPr>
              <a:defRPr/>
            </a:lvl1pPr>
          </a:lstStyle>
          <a:p>
            <a:fld id="{B79BE9CA-64CA-4A24-A735-327BE66255C0}" type="slidenum">
              <a:rPr lang="en-US"/>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Slide Number Placeholder 3"/>
          <p:cNvSpPr>
            <a:spLocks noGrp="1"/>
          </p:cNvSpPr>
          <p:nvPr>
            <p:ph type="sldNum" sz="quarter" idx="10"/>
          </p:nvPr>
        </p:nvSpPr>
        <p:spPr>
          <a:xfrm>
            <a:off x="457200" y="6477000"/>
            <a:ext cx="1905000" cy="457200"/>
          </a:xfrm>
          <a:prstGeom prst="rect">
            <a:avLst/>
          </a:prstGeom>
        </p:spPr>
        <p:txBody>
          <a:bodyPr/>
          <a:lstStyle>
            <a:lvl1pPr>
              <a:defRPr/>
            </a:lvl1pPr>
          </a:lstStyle>
          <a:p>
            <a:fld id="{A6BA3406-1F70-4208-92A2-5667C733795A}" type="slidenum">
              <a:rPr lang="en-US"/>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457200"/>
            <a:ext cx="1695450" cy="5638800"/>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1371600" y="457200"/>
            <a:ext cx="493395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Slide Number Placeholder 3"/>
          <p:cNvSpPr>
            <a:spLocks noGrp="1"/>
          </p:cNvSpPr>
          <p:nvPr>
            <p:ph type="sldNum" sz="quarter" idx="10"/>
          </p:nvPr>
        </p:nvSpPr>
        <p:spPr>
          <a:xfrm>
            <a:off x="457200" y="6477000"/>
            <a:ext cx="1905000" cy="457200"/>
          </a:xfrm>
          <a:prstGeom prst="rect">
            <a:avLst/>
          </a:prstGeom>
        </p:spPr>
        <p:txBody>
          <a:bodyPr/>
          <a:lstStyle>
            <a:lvl1pPr>
              <a:defRPr/>
            </a:lvl1pPr>
          </a:lstStyle>
          <a:p>
            <a:fld id="{6B6CC231-0AE8-4A8F-BB5E-9A60D0586961}" type="slidenum">
              <a:rPr lang="en-US"/>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6705600" cy="457200"/>
          </a:xfrm>
        </p:spPr>
        <p:txBody>
          <a:bodyPr/>
          <a:lstStyle/>
          <a:p>
            <a:r>
              <a:rPr lang="en-US" smtClean="0"/>
              <a:t>Click to edit Master title style</a:t>
            </a:r>
            <a:endParaRPr lang="en-ZA"/>
          </a:p>
        </p:txBody>
      </p:sp>
      <p:sp>
        <p:nvSpPr>
          <p:cNvPr id="3" name="Content Placeholder 2"/>
          <p:cNvSpPr>
            <a:spLocks noGrp="1"/>
          </p:cNvSpPr>
          <p:nvPr>
            <p:ph sz="half" idx="1"/>
          </p:nvPr>
        </p:nvSpPr>
        <p:spPr>
          <a:xfrm>
            <a:off x="1371600" y="1295400"/>
            <a:ext cx="6781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1371600" y="3771900"/>
            <a:ext cx="6781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Slide Number Placeholder 4"/>
          <p:cNvSpPr>
            <a:spLocks noGrp="1"/>
          </p:cNvSpPr>
          <p:nvPr>
            <p:ph type="sldNum" sz="quarter" idx="10"/>
          </p:nvPr>
        </p:nvSpPr>
        <p:spPr>
          <a:xfrm>
            <a:off x="457200" y="6477000"/>
            <a:ext cx="1905000" cy="457200"/>
          </a:xfrm>
          <a:prstGeom prst="rect">
            <a:avLst/>
          </a:prstGeom>
        </p:spPr>
        <p:txBody>
          <a:bodyPr/>
          <a:lstStyle>
            <a:lvl1pPr>
              <a:defRPr/>
            </a:lvl1pPr>
          </a:lstStyle>
          <a:p>
            <a:fld id="{7EBA12F4-42F8-4AB6-8CB5-6312BA5CAC89}" type="slidenum">
              <a:rPr lang="en-US"/>
              <a:pPr/>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71538" y="192088"/>
            <a:ext cx="8162925" cy="1431925"/>
          </a:xfrm>
        </p:spPr>
        <p:txBody>
          <a:bodyPr/>
          <a:lstStyle/>
          <a:p>
            <a:r>
              <a:rPr lang="en-US" smtClean="0"/>
              <a:t>Click to edit Master title style</a:t>
            </a:r>
            <a:endParaRPr lang="en-ZA"/>
          </a:p>
        </p:txBody>
      </p:sp>
      <p:sp>
        <p:nvSpPr>
          <p:cNvPr id="3" name="Table Placeholder 2"/>
          <p:cNvSpPr>
            <a:spLocks noGrp="1"/>
          </p:cNvSpPr>
          <p:nvPr>
            <p:ph type="tbl" idx="1"/>
          </p:nvPr>
        </p:nvSpPr>
        <p:spPr>
          <a:xfrm>
            <a:off x="912813" y="1905000"/>
            <a:ext cx="8110537" cy="4191000"/>
          </a:xfrm>
        </p:spPr>
        <p:txBody>
          <a:bodyPr/>
          <a:lstStyle/>
          <a:p>
            <a:pPr lvl="0"/>
            <a:endParaRPr lang="en-ZA" noProof="0" smtClean="0"/>
          </a:p>
        </p:txBody>
      </p:sp>
      <p:sp>
        <p:nvSpPr>
          <p:cNvPr id="4" name="Rectangle 68"/>
          <p:cNvSpPr>
            <a:spLocks noGrp="1" noChangeArrowheads="1"/>
          </p:cNvSpPr>
          <p:nvPr>
            <p:ph type="ftr" sz="quarter" idx="10"/>
          </p:nvPr>
        </p:nvSpPr>
        <p:spPr>
          <a:xfrm>
            <a:off x="914400" y="6248400"/>
            <a:ext cx="2895600" cy="457200"/>
          </a:xfrm>
          <a:prstGeom prst="rect">
            <a:avLst/>
          </a:prstGeom>
          <a:ln/>
        </p:spPr>
        <p:txBody>
          <a:bodyPr/>
          <a:lstStyle>
            <a:lvl1pPr>
              <a:defRPr/>
            </a:lvl1pPr>
          </a:lstStyle>
          <a:p>
            <a:pPr>
              <a:defRPr/>
            </a:pPr>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20"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038" name="Group 14"/>
          <p:cNvGrpSpPr>
            <a:grpSpLocks/>
          </p:cNvGrpSpPr>
          <p:nvPr/>
        </p:nvGrpSpPr>
        <p:grpSpPr bwMode="auto">
          <a:xfrm>
            <a:off x="304800" y="762000"/>
            <a:ext cx="8610600" cy="415925"/>
            <a:chOff x="192" y="480"/>
            <a:chExt cx="5424" cy="262"/>
          </a:xfrm>
        </p:grpSpPr>
        <p:pic>
          <p:nvPicPr>
            <p:cNvPr id="1035" name="Picture 11" descr="leaf"/>
            <p:cNvPicPr>
              <a:picLocks noChangeAspect="1" noChangeArrowheads="1"/>
            </p:cNvPicPr>
            <p:nvPr userDrawn="1"/>
          </p:nvPicPr>
          <p:blipFill>
            <a:blip r:embed="rId16" cstate="print"/>
            <a:srcRect/>
            <a:stretch>
              <a:fillRect/>
            </a:stretch>
          </p:blipFill>
          <p:spPr bwMode="auto">
            <a:xfrm>
              <a:off x="5232" y="480"/>
              <a:ext cx="384" cy="262"/>
            </a:xfrm>
            <a:prstGeom prst="rect">
              <a:avLst/>
            </a:prstGeom>
            <a:noFill/>
          </p:spPr>
        </p:pic>
        <p:sp>
          <p:nvSpPr>
            <p:cNvPr id="1036" name="Line 12"/>
            <p:cNvSpPr>
              <a:spLocks noChangeShapeType="1"/>
            </p:cNvSpPr>
            <p:nvPr userDrawn="1"/>
          </p:nvSpPr>
          <p:spPr bwMode="auto">
            <a:xfrm>
              <a:off x="192" y="611"/>
              <a:ext cx="4944" cy="0"/>
            </a:xfrm>
            <a:prstGeom prst="line">
              <a:avLst/>
            </a:prstGeom>
            <a:noFill/>
            <a:ln w="12700" cap="sq">
              <a:solidFill>
                <a:schemeClr val="accent1"/>
              </a:solidFill>
              <a:round/>
              <a:headEnd type="none" w="sm" len="sm"/>
              <a:tailEnd type="none" w="sm" len="sm"/>
            </a:ln>
            <a:effectLst/>
          </p:spPr>
          <p:txBody>
            <a:bodyPr/>
            <a:lstStyle/>
            <a:p>
              <a:endParaRPr lang="en-ZA"/>
            </a:p>
          </p:txBody>
        </p:sp>
      </p:grpSp>
      <p:sp>
        <p:nvSpPr>
          <p:cNvPr id="1027" name="Rectangle 3"/>
          <p:cNvSpPr>
            <a:spLocks noGrp="1" noChangeArrowheads="1"/>
          </p:cNvSpPr>
          <p:nvPr>
            <p:ph type="title"/>
          </p:nvPr>
        </p:nvSpPr>
        <p:spPr bwMode="auto">
          <a:xfrm>
            <a:off x="1371600" y="457200"/>
            <a:ext cx="67056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1371600" y="1295400"/>
            <a:ext cx="6781800" cy="48006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40" name="Picture 16" descr="US_Horizontal RGB 300dpi"/>
          <p:cNvPicPr>
            <a:picLocks noChangeAspect="1" noChangeArrowheads="1"/>
          </p:cNvPicPr>
          <p:nvPr/>
        </p:nvPicPr>
        <p:blipFill>
          <a:blip r:embed="rId17" cstate="print">
            <a:clrChange>
              <a:clrFrom>
                <a:srgbClr val="FFFFFF"/>
              </a:clrFrom>
              <a:clrTo>
                <a:srgbClr val="FFFFFF">
                  <a:alpha val="0"/>
                </a:srgbClr>
              </a:clrTo>
            </a:clrChange>
          </a:blip>
          <a:srcRect r="86792"/>
          <a:stretch>
            <a:fillRect/>
          </a:stretch>
        </p:blipFill>
        <p:spPr bwMode="auto">
          <a:xfrm>
            <a:off x="457200" y="284163"/>
            <a:ext cx="533400" cy="614362"/>
          </a:xfrm>
          <a:prstGeom prst="rect">
            <a:avLst/>
          </a:prstGeom>
          <a:noFill/>
        </p:spPr>
      </p:pic>
      <p:sp>
        <p:nvSpPr>
          <p:cNvPr id="9" name="Text Box 8"/>
          <p:cNvSpPr txBox="1">
            <a:spLocks noChangeArrowheads="1"/>
          </p:cNvSpPr>
          <p:nvPr userDrawn="1"/>
        </p:nvSpPr>
        <p:spPr bwMode="auto">
          <a:xfrm>
            <a:off x="855663" y="6210300"/>
            <a:ext cx="6840537" cy="457200"/>
          </a:xfrm>
          <a:prstGeom prst="rect">
            <a:avLst/>
          </a:prstGeom>
          <a:noFill/>
          <a:ln w="9525">
            <a:noFill/>
            <a:miter lim="800000"/>
            <a:headEnd/>
            <a:tailEnd/>
          </a:ln>
          <a:effectLst>
            <a:prstShdw prst="shdw18" dist="17961" dir="13500000">
              <a:schemeClr val="accent1">
                <a:gamma/>
                <a:shade val="60000"/>
                <a:invGamma/>
                <a:alpha val="74998"/>
              </a:schemeClr>
            </a:prstShdw>
          </a:effec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GB" sz="1200" dirty="0"/>
              <a:t>Programme to Support Pro-Poor Policy Development</a:t>
            </a:r>
          </a:p>
          <a:p>
            <a:pPr algn="ctr" eaLnBrk="1" hangingPunct="1"/>
            <a:r>
              <a:rPr lang="en-GB" sz="1200" dirty="0"/>
              <a:t>A partnership between the Presidency, Republic of South Africa and the European Union</a:t>
            </a:r>
            <a:endParaRPr lang="en-US" sz="1200" dirty="0"/>
          </a:p>
        </p:txBody>
      </p:sp>
      <p:pic>
        <p:nvPicPr>
          <p:cNvPr id="10" name="Picture 4"/>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395288" y="6092825"/>
            <a:ext cx="46037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Object 2"/>
          <p:cNvGraphicFramePr>
            <a:graphicFrameLocks noChangeAspect="1"/>
          </p:cNvGraphicFramePr>
          <p:nvPr userDrawn="1"/>
        </p:nvGraphicFramePr>
        <p:xfrm>
          <a:off x="7812088" y="6165850"/>
          <a:ext cx="935037" cy="569913"/>
        </p:xfrm>
        <a:graphic>
          <a:graphicData uri="http://schemas.openxmlformats.org/presentationml/2006/ole">
            <mc:AlternateContent xmlns:mc="http://schemas.openxmlformats.org/markup-compatibility/2006">
              <mc:Choice xmlns:v="urn:schemas-microsoft-com:vml" Requires="v">
                <p:oleObj spid="_x0000_s1038" r:id="rId19" imgW="2879280" imgH="1920600" progId="">
                  <p:embed/>
                </p:oleObj>
              </mc:Choice>
              <mc:Fallback>
                <p:oleObj r:id="rId19" imgW="2879280" imgH="1920600" progId="">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812088" y="6165850"/>
                        <a:ext cx="935037"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hf hdr="0" ftr="0" dt="0"/>
  <p:txStyles>
    <p:titleStyle>
      <a:lvl1pPr algn="l" rtl="0" fontAlgn="base">
        <a:spcBef>
          <a:spcPct val="0"/>
        </a:spcBef>
        <a:spcAft>
          <a:spcPct val="0"/>
        </a:spcAft>
        <a:defRPr sz="3200">
          <a:solidFill>
            <a:schemeClr val="tx1"/>
          </a:solidFill>
          <a:latin typeface="+mj-lt"/>
          <a:ea typeface="+mj-ea"/>
          <a:cs typeface="+mj-cs"/>
        </a:defRPr>
      </a:lvl1pPr>
      <a:lvl2pPr algn="l" rtl="0" fontAlgn="base">
        <a:spcBef>
          <a:spcPct val="0"/>
        </a:spcBef>
        <a:spcAft>
          <a:spcPct val="0"/>
        </a:spcAft>
        <a:defRPr sz="3200">
          <a:solidFill>
            <a:schemeClr val="tx1"/>
          </a:solidFill>
          <a:latin typeface="Gill Sans MT" pitchFamily="34" charset="0"/>
        </a:defRPr>
      </a:lvl2pPr>
      <a:lvl3pPr algn="l" rtl="0" fontAlgn="base">
        <a:spcBef>
          <a:spcPct val="0"/>
        </a:spcBef>
        <a:spcAft>
          <a:spcPct val="0"/>
        </a:spcAft>
        <a:defRPr sz="3200">
          <a:solidFill>
            <a:schemeClr val="tx1"/>
          </a:solidFill>
          <a:latin typeface="Gill Sans MT" pitchFamily="34" charset="0"/>
        </a:defRPr>
      </a:lvl3pPr>
      <a:lvl4pPr algn="l" rtl="0" fontAlgn="base">
        <a:spcBef>
          <a:spcPct val="0"/>
        </a:spcBef>
        <a:spcAft>
          <a:spcPct val="0"/>
        </a:spcAft>
        <a:defRPr sz="3200">
          <a:solidFill>
            <a:schemeClr val="tx1"/>
          </a:solidFill>
          <a:latin typeface="Gill Sans MT" pitchFamily="34" charset="0"/>
        </a:defRPr>
      </a:lvl4pPr>
      <a:lvl5pPr algn="l" rtl="0" fontAlgn="base">
        <a:spcBef>
          <a:spcPct val="0"/>
        </a:spcBef>
        <a:spcAft>
          <a:spcPct val="0"/>
        </a:spcAft>
        <a:defRPr sz="3200">
          <a:solidFill>
            <a:schemeClr val="tx1"/>
          </a:solidFill>
          <a:latin typeface="Gill Sans MT" pitchFamily="34" charset="0"/>
        </a:defRPr>
      </a:lvl5pPr>
      <a:lvl6pPr marL="457200" algn="l" rtl="0" fontAlgn="base">
        <a:spcBef>
          <a:spcPct val="0"/>
        </a:spcBef>
        <a:spcAft>
          <a:spcPct val="0"/>
        </a:spcAft>
        <a:defRPr sz="3200">
          <a:solidFill>
            <a:schemeClr val="tx1"/>
          </a:solidFill>
          <a:latin typeface="Gill Sans MT" pitchFamily="34" charset="0"/>
        </a:defRPr>
      </a:lvl6pPr>
      <a:lvl7pPr marL="914400" algn="l" rtl="0" fontAlgn="base">
        <a:spcBef>
          <a:spcPct val="0"/>
        </a:spcBef>
        <a:spcAft>
          <a:spcPct val="0"/>
        </a:spcAft>
        <a:defRPr sz="3200">
          <a:solidFill>
            <a:schemeClr val="tx1"/>
          </a:solidFill>
          <a:latin typeface="Gill Sans MT" pitchFamily="34" charset="0"/>
        </a:defRPr>
      </a:lvl7pPr>
      <a:lvl8pPr marL="1371600" algn="l" rtl="0" fontAlgn="base">
        <a:spcBef>
          <a:spcPct val="0"/>
        </a:spcBef>
        <a:spcAft>
          <a:spcPct val="0"/>
        </a:spcAft>
        <a:defRPr sz="3200">
          <a:solidFill>
            <a:schemeClr val="tx1"/>
          </a:solidFill>
          <a:latin typeface="Gill Sans MT" pitchFamily="34" charset="0"/>
        </a:defRPr>
      </a:lvl8pPr>
      <a:lvl9pPr marL="1828800" algn="l" rtl="0" fontAlgn="base">
        <a:spcBef>
          <a:spcPct val="0"/>
        </a:spcBef>
        <a:spcAft>
          <a:spcPct val="0"/>
        </a:spcAft>
        <a:defRPr sz="3200">
          <a:solidFill>
            <a:schemeClr val="tx1"/>
          </a:solidFill>
          <a:latin typeface="Gill Sans MT" pitchFamily="34" charset="0"/>
        </a:defRPr>
      </a:lvl9pPr>
    </p:titleStyle>
    <p:bodyStyle>
      <a:lvl1pPr marL="342900" indent="-342900" algn="l" rtl="0" fontAlgn="base">
        <a:spcBef>
          <a:spcPct val="20000"/>
        </a:spcBef>
        <a:spcAft>
          <a:spcPct val="0"/>
        </a:spcAft>
        <a:buClr>
          <a:schemeClr val="bg2"/>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bg2"/>
        </a:buClr>
        <a:buChar char="•"/>
        <a:defRPr sz="2000">
          <a:solidFill>
            <a:schemeClr val="tx1"/>
          </a:solidFill>
          <a:latin typeface="+mn-lt"/>
        </a:defRPr>
      </a:lvl2pPr>
      <a:lvl3pPr marL="1143000" indent="-228600" algn="l" rtl="0" fontAlgn="base">
        <a:spcBef>
          <a:spcPct val="20000"/>
        </a:spcBef>
        <a:spcAft>
          <a:spcPct val="0"/>
        </a:spcAft>
        <a:buClr>
          <a:schemeClr val="bg2"/>
        </a:buClr>
        <a:buChar char="•"/>
        <a:defRPr>
          <a:solidFill>
            <a:schemeClr val="tx1"/>
          </a:solidFill>
          <a:latin typeface="+mn-lt"/>
        </a:defRPr>
      </a:lvl3pPr>
      <a:lvl4pPr marL="1600200" indent="-228600" algn="l" rtl="0" fontAlgn="base">
        <a:spcBef>
          <a:spcPct val="20000"/>
        </a:spcBef>
        <a:spcAft>
          <a:spcPct val="0"/>
        </a:spcAft>
        <a:buClr>
          <a:schemeClr val="bg2"/>
        </a:buClr>
        <a:buChar char="•"/>
        <a:defRPr sz="1600">
          <a:solidFill>
            <a:schemeClr val="tx1"/>
          </a:solidFill>
          <a:latin typeface="+mn-lt"/>
        </a:defRPr>
      </a:lvl4pPr>
      <a:lvl5pPr marL="2057400" indent="-228600" algn="l" rtl="0" fontAlgn="base">
        <a:spcBef>
          <a:spcPct val="20000"/>
        </a:spcBef>
        <a:spcAft>
          <a:spcPct val="0"/>
        </a:spcAft>
        <a:buClr>
          <a:schemeClr val="bg2"/>
        </a:buClr>
        <a:buChar char="•"/>
        <a:defRPr sz="1400">
          <a:solidFill>
            <a:schemeClr val="tx1"/>
          </a:solidFill>
          <a:latin typeface="+mn-lt"/>
        </a:defRPr>
      </a:lvl5pPr>
      <a:lvl6pPr marL="2514600" indent="-228600" algn="l" rtl="0" fontAlgn="base">
        <a:spcBef>
          <a:spcPct val="20000"/>
        </a:spcBef>
        <a:spcAft>
          <a:spcPct val="0"/>
        </a:spcAft>
        <a:buClr>
          <a:schemeClr val="bg2"/>
        </a:buClr>
        <a:buChar char="•"/>
        <a:defRPr sz="1400">
          <a:solidFill>
            <a:schemeClr val="tx1"/>
          </a:solidFill>
          <a:latin typeface="+mn-lt"/>
        </a:defRPr>
      </a:lvl6pPr>
      <a:lvl7pPr marL="2971800" indent="-228600" algn="l" rtl="0" fontAlgn="base">
        <a:spcBef>
          <a:spcPct val="20000"/>
        </a:spcBef>
        <a:spcAft>
          <a:spcPct val="0"/>
        </a:spcAft>
        <a:buClr>
          <a:schemeClr val="bg2"/>
        </a:buClr>
        <a:buChar char="•"/>
        <a:defRPr sz="1400">
          <a:solidFill>
            <a:schemeClr val="tx1"/>
          </a:solidFill>
          <a:latin typeface="+mn-lt"/>
        </a:defRPr>
      </a:lvl7pPr>
      <a:lvl8pPr marL="3429000" indent="-228600" algn="l" rtl="0" fontAlgn="base">
        <a:spcBef>
          <a:spcPct val="20000"/>
        </a:spcBef>
        <a:spcAft>
          <a:spcPct val="0"/>
        </a:spcAft>
        <a:buClr>
          <a:schemeClr val="bg2"/>
        </a:buClr>
        <a:buChar char="•"/>
        <a:defRPr sz="1400">
          <a:solidFill>
            <a:schemeClr val="tx1"/>
          </a:solidFill>
          <a:latin typeface="+mn-lt"/>
        </a:defRPr>
      </a:lvl8pPr>
      <a:lvl9pPr marL="3886200" indent="-228600" algn="l" rtl="0" fontAlgn="base">
        <a:spcBef>
          <a:spcPct val="20000"/>
        </a:spcBef>
        <a:spcAft>
          <a:spcPct val="0"/>
        </a:spcAft>
        <a:buClr>
          <a:schemeClr val="bg2"/>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normAutofit fontScale="90000"/>
          </a:bodyPr>
          <a:lstStyle/>
          <a:p>
            <a:r>
              <a:rPr lang="en-ZA" dirty="0" smtClean="0"/>
              <a:t>Making Sense of What we Found</a:t>
            </a:r>
            <a:r>
              <a:rPr lang="en-US" dirty="0" smtClean="0"/>
              <a:t/>
            </a:r>
            <a:br>
              <a:rPr lang="en-US" dirty="0" smtClean="0"/>
            </a:br>
            <a:endParaRPr lang="en-US" dirty="0"/>
          </a:p>
        </p:txBody>
      </p:sp>
      <p:sp>
        <p:nvSpPr>
          <p:cNvPr id="3" name="Subtitle 2"/>
          <p:cNvSpPr>
            <a:spLocks noGrp="1"/>
          </p:cNvSpPr>
          <p:nvPr>
            <p:ph type="subTitle" sz="quarter" idx="1"/>
          </p:nvPr>
        </p:nvSpPr>
        <p:spPr>
          <a:xfrm>
            <a:off x="1187624" y="3789040"/>
            <a:ext cx="6750050" cy="1944216"/>
          </a:xfrm>
        </p:spPr>
        <p:txBody>
          <a:bodyPr>
            <a:normAutofit fontScale="92500" lnSpcReduction="10000"/>
          </a:bodyPr>
          <a:lstStyle/>
          <a:p>
            <a:r>
              <a:rPr lang="en-US" dirty="0" smtClean="0"/>
              <a:t>Social Policy Research Group</a:t>
            </a:r>
          </a:p>
          <a:p>
            <a:endParaRPr lang="en-US" dirty="0"/>
          </a:p>
          <a:p>
            <a:r>
              <a:rPr lang="en-US" dirty="0" smtClean="0"/>
              <a:t>Department of Economics, Stellenbosch University</a:t>
            </a:r>
          </a:p>
          <a:p>
            <a:endParaRPr lang="en-US" dirty="0"/>
          </a:p>
          <a:p>
            <a:r>
              <a:rPr lang="en-US" dirty="0" smtClean="0"/>
              <a:t>28 March 2011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studies show</a:t>
            </a:r>
            <a:endParaRPr lang="en-US" dirty="0"/>
          </a:p>
        </p:txBody>
      </p:sp>
      <p:sp>
        <p:nvSpPr>
          <p:cNvPr id="3" name="Content Placeholder 2"/>
          <p:cNvSpPr>
            <a:spLocks noGrp="1"/>
          </p:cNvSpPr>
          <p:nvPr>
            <p:ph idx="1"/>
          </p:nvPr>
        </p:nvSpPr>
        <p:spPr>
          <a:xfrm>
            <a:off x="539552" y="1295400"/>
            <a:ext cx="7613848" cy="4800600"/>
          </a:xfrm>
        </p:spPr>
        <p:txBody>
          <a:bodyPr/>
          <a:lstStyle/>
          <a:p>
            <a:r>
              <a:rPr lang="en-US" dirty="0" smtClean="0"/>
              <a:t>South African education system as a whole is not performing well</a:t>
            </a:r>
          </a:p>
          <a:p>
            <a:pPr lvl="1"/>
            <a:r>
              <a:rPr lang="en-ZA" dirty="0" smtClean="0"/>
              <a:t>In </a:t>
            </a:r>
            <a:r>
              <a:rPr lang="en-ZA" dirty="0"/>
              <a:t>the Trends in International Mathematics and Science Study (TIMSS) of 2002, South African Grade 8 students achieved the lowest average scores in both Mathematics and Science out of 46 countries, including six African countries. </a:t>
            </a:r>
            <a:endParaRPr lang="en-ZA" dirty="0" smtClean="0"/>
          </a:p>
          <a:p>
            <a:pPr lvl="1"/>
            <a:r>
              <a:rPr lang="en-ZA" dirty="0"/>
              <a:t>A</a:t>
            </a:r>
            <a:r>
              <a:rPr lang="en-ZA" dirty="0" smtClean="0"/>
              <a:t>t </a:t>
            </a:r>
            <a:r>
              <a:rPr lang="en-ZA" dirty="0"/>
              <a:t>the primary school level, South Africa came last out of 40 countries in the Progress in International Reading Literacy Study (PIRLS 2006). </a:t>
            </a:r>
            <a:endParaRPr lang="en-ZA" dirty="0" smtClean="0"/>
          </a:p>
          <a:p>
            <a:pPr lvl="1"/>
            <a:r>
              <a:rPr lang="en-ZA" dirty="0" smtClean="0"/>
              <a:t>SA performance at SACMEQ slightly </a:t>
            </a:r>
            <a:r>
              <a:rPr lang="en-ZA" dirty="0"/>
              <a:t>below the average of the other participating African countries in Grade 6 Mathematics and Reading, despite benefiting from better access to resources, more qualified teachers and lower pupil-to-teacher ratios. </a:t>
            </a:r>
            <a:endParaRPr lang="en-US" dirty="0" smtClean="0"/>
          </a:p>
        </p:txBody>
      </p:sp>
      <p:sp>
        <p:nvSpPr>
          <p:cNvPr id="4" name="Slide Number Placeholder 3"/>
          <p:cNvSpPr>
            <a:spLocks noGrp="1"/>
          </p:cNvSpPr>
          <p:nvPr>
            <p:ph type="sldNum" sz="quarter" idx="10"/>
          </p:nvPr>
        </p:nvSpPr>
        <p:spPr/>
        <p:txBody>
          <a:bodyPr/>
          <a:lstStyle/>
          <a:p>
            <a:fld id="{61F346DD-55B4-488B-BCDB-2FA77FE7F069}" type="slidenum">
              <a:rPr lang="en-US" smtClean="0"/>
              <a:pPr/>
              <a:t>2</a:t>
            </a:fld>
            <a:endParaRPr lang="en-US"/>
          </a:p>
        </p:txBody>
      </p:sp>
    </p:spTree>
    <p:extLst>
      <p:ext uri="{BB962C8B-B14F-4D97-AF65-F5344CB8AC3E}">
        <p14:creationId xmlns:p14="http://schemas.microsoft.com/office/powerpoint/2010/main" val="15030596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studies show</a:t>
            </a:r>
            <a:endParaRPr lang="en-US" dirty="0"/>
          </a:p>
        </p:txBody>
      </p:sp>
      <p:sp>
        <p:nvSpPr>
          <p:cNvPr id="3" name="Content Placeholder 2"/>
          <p:cNvSpPr>
            <a:spLocks noGrp="1"/>
          </p:cNvSpPr>
          <p:nvPr>
            <p:ph idx="1"/>
          </p:nvPr>
        </p:nvSpPr>
        <p:spPr>
          <a:xfrm>
            <a:off x="467544" y="1295400"/>
            <a:ext cx="7685856" cy="4800600"/>
          </a:xfrm>
        </p:spPr>
        <p:txBody>
          <a:bodyPr/>
          <a:lstStyle/>
          <a:p>
            <a:r>
              <a:rPr lang="en-US" dirty="0" smtClean="0"/>
              <a:t>The education system tends to reinforce patterns of privilege and poverty</a:t>
            </a:r>
          </a:p>
          <a:p>
            <a:pPr lvl="1"/>
            <a:r>
              <a:rPr lang="en-ZA" dirty="0"/>
              <a:t>Not only is the cognitive performance of South African children disturbingly low, it is also highly unequal. </a:t>
            </a:r>
            <a:endParaRPr lang="en-ZA" dirty="0" smtClean="0"/>
          </a:p>
          <a:p>
            <a:pPr lvl="1"/>
            <a:r>
              <a:rPr lang="en-ZA" dirty="0" smtClean="0"/>
              <a:t>SACMEQ 2007 average </a:t>
            </a:r>
            <a:r>
              <a:rPr lang="en-ZA" dirty="0"/>
              <a:t>Reading test score for the richest 20% of learners in Grade 6 was </a:t>
            </a:r>
            <a:r>
              <a:rPr lang="en-ZA" dirty="0" smtClean="0"/>
              <a:t>605</a:t>
            </a:r>
          </a:p>
          <a:p>
            <a:pPr lvl="1"/>
            <a:r>
              <a:rPr lang="en-ZA" dirty="0" smtClean="0"/>
              <a:t>Cf. 436 </a:t>
            </a:r>
            <a:r>
              <a:rPr lang="en-ZA" dirty="0"/>
              <a:t>for the poorest 20% of learners </a:t>
            </a:r>
            <a:endParaRPr lang="en-ZA" dirty="0" smtClean="0"/>
          </a:p>
          <a:p>
            <a:pPr lvl="1"/>
            <a:r>
              <a:rPr lang="en-ZA" dirty="0" smtClean="0"/>
              <a:t>South </a:t>
            </a:r>
            <a:r>
              <a:rPr lang="en-ZA" dirty="0"/>
              <a:t>Africa’s rural children did far worse than rural children in most other countries in this African </a:t>
            </a:r>
            <a:r>
              <a:rPr lang="en-ZA" dirty="0" smtClean="0"/>
              <a:t>sample</a:t>
            </a:r>
          </a:p>
          <a:p>
            <a:pPr lvl="1"/>
            <a:r>
              <a:rPr lang="en-ZA" dirty="0" smtClean="0"/>
              <a:t>South Africa’s poorest 25% did much worse than poorest quarters of  </a:t>
            </a:r>
            <a:r>
              <a:rPr lang="en-ZA" dirty="0"/>
              <a:t>other countries in </a:t>
            </a:r>
            <a:r>
              <a:rPr lang="en-ZA" dirty="0" smtClean="0"/>
              <a:t>SACMEQ sample</a:t>
            </a:r>
            <a:r>
              <a:rPr lang="en-ZA" dirty="0"/>
              <a:t>. </a:t>
            </a:r>
            <a:endParaRPr lang="en-US" dirty="0" smtClean="0"/>
          </a:p>
        </p:txBody>
      </p:sp>
      <p:sp>
        <p:nvSpPr>
          <p:cNvPr id="4" name="Slide Number Placeholder 3"/>
          <p:cNvSpPr>
            <a:spLocks noGrp="1"/>
          </p:cNvSpPr>
          <p:nvPr>
            <p:ph type="sldNum" sz="quarter" idx="10"/>
          </p:nvPr>
        </p:nvSpPr>
        <p:spPr/>
        <p:txBody>
          <a:bodyPr/>
          <a:lstStyle/>
          <a:p>
            <a:fld id="{61F346DD-55B4-488B-BCDB-2FA77FE7F069}" type="slidenum">
              <a:rPr lang="en-US" smtClean="0"/>
              <a:pPr/>
              <a:t>3</a:t>
            </a:fld>
            <a:endParaRPr lang="en-US"/>
          </a:p>
        </p:txBody>
      </p:sp>
    </p:spTree>
    <p:extLst>
      <p:ext uri="{BB962C8B-B14F-4D97-AF65-F5344CB8AC3E}">
        <p14:creationId xmlns:p14="http://schemas.microsoft.com/office/powerpoint/2010/main" val="388395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studies show</a:t>
            </a:r>
            <a:endParaRPr lang="en-US" dirty="0"/>
          </a:p>
        </p:txBody>
      </p:sp>
      <p:sp>
        <p:nvSpPr>
          <p:cNvPr id="3" name="Content Placeholder 2"/>
          <p:cNvSpPr>
            <a:spLocks noGrp="1"/>
          </p:cNvSpPr>
          <p:nvPr>
            <p:ph idx="1"/>
          </p:nvPr>
        </p:nvSpPr>
        <p:spPr>
          <a:xfrm>
            <a:off x="251520" y="1295400"/>
            <a:ext cx="7901880" cy="4800600"/>
          </a:xfrm>
        </p:spPr>
        <p:txBody>
          <a:bodyPr/>
          <a:lstStyle/>
          <a:p>
            <a:r>
              <a:rPr lang="en-US" sz="2600" dirty="0" smtClean="0"/>
              <a:t>Divide in the performance of rich and poor children is already noticeable from early in primary school</a:t>
            </a:r>
          </a:p>
          <a:p>
            <a:pPr lvl="1"/>
            <a:r>
              <a:rPr lang="en-ZA" sz="2600" dirty="0" smtClean="0"/>
              <a:t>By Grade 3 already large </a:t>
            </a:r>
            <a:r>
              <a:rPr lang="en-ZA" sz="2600" dirty="0"/>
              <a:t>gaps in the performance of school children in the top 20% of the population (top quintile) versus those in the bottom 80% (bottom four </a:t>
            </a:r>
            <a:r>
              <a:rPr lang="en-ZA" sz="2600" dirty="0" smtClean="0"/>
              <a:t>quintiles)</a:t>
            </a:r>
          </a:p>
          <a:p>
            <a:pPr lvl="1"/>
            <a:r>
              <a:rPr lang="en-ZA" sz="2600" dirty="0" smtClean="0"/>
              <a:t>Given the importance of Foundation Phase and the magnitude of observed gap by Grade 3, one may argue that that by eight many children from poor communities may have already been deprived of some career choices</a:t>
            </a:r>
          </a:p>
        </p:txBody>
      </p:sp>
      <p:sp>
        <p:nvSpPr>
          <p:cNvPr id="4" name="Slide Number Placeholder 3"/>
          <p:cNvSpPr>
            <a:spLocks noGrp="1"/>
          </p:cNvSpPr>
          <p:nvPr>
            <p:ph type="sldNum" sz="quarter" idx="10"/>
          </p:nvPr>
        </p:nvSpPr>
        <p:spPr/>
        <p:txBody>
          <a:bodyPr/>
          <a:lstStyle/>
          <a:p>
            <a:fld id="{61F346DD-55B4-488B-BCDB-2FA77FE7F069}" type="slidenum">
              <a:rPr lang="en-US" smtClean="0"/>
              <a:pPr/>
              <a:t>4</a:t>
            </a:fld>
            <a:endParaRPr lang="en-US"/>
          </a:p>
        </p:txBody>
      </p:sp>
    </p:spTree>
    <p:extLst>
      <p:ext uri="{BB962C8B-B14F-4D97-AF65-F5344CB8AC3E}">
        <p14:creationId xmlns:p14="http://schemas.microsoft.com/office/powerpoint/2010/main" val="32838327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studies show</a:t>
            </a:r>
            <a:endParaRPr lang="en-US" dirty="0"/>
          </a:p>
        </p:txBody>
      </p:sp>
      <p:sp>
        <p:nvSpPr>
          <p:cNvPr id="3" name="Content Placeholder 2"/>
          <p:cNvSpPr>
            <a:spLocks noGrp="1"/>
          </p:cNvSpPr>
          <p:nvPr>
            <p:ph idx="1"/>
          </p:nvPr>
        </p:nvSpPr>
        <p:spPr>
          <a:xfrm>
            <a:off x="395536" y="1295400"/>
            <a:ext cx="8352928" cy="4800600"/>
          </a:xfrm>
        </p:spPr>
        <p:txBody>
          <a:bodyPr/>
          <a:lstStyle/>
          <a:p>
            <a:r>
              <a:rPr lang="en-US" sz="2800" dirty="0" smtClean="0"/>
              <a:t>Why are these schools not functioning?</a:t>
            </a:r>
          </a:p>
          <a:p>
            <a:pPr lvl="1"/>
            <a:r>
              <a:rPr lang="en-US" sz="2800" dirty="0" smtClean="0"/>
              <a:t>Lacking crucial complementary resources such as </a:t>
            </a:r>
            <a:r>
              <a:rPr lang="en-US" sz="2800" b="1" dirty="0" smtClean="0"/>
              <a:t>textbooks</a:t>
            </a:r>
          </a:p>
          <a:p>
            <a:pPr lvl="1"/>
            <a:r>
              <a:rPr lang="en-ZA" sz="2800" dirty="0" smtClean="0"/>
              <a:t>Minor role for </a:t>
            </a:r>
            <a:r>
              <a:rPr lang="en-ZA" sz="2800" b="1" dirty="0" smtClean="0"/>
              <a:t>teacher knowledge</a:t>
            </a:r>
            <a:r>
              <a:rPr lang="en-ZA" sz="2800" dirty="0" smtClean="0"/>
              <a:t>, but may be due to constraints or teacher knowledge not capturing relevant dimensions of teacher quality</a:t>
            </a:r>
            <a:endParaRPr lang="en-ZA" sz="2800" dirty="0"/>
          </a:p>
          <a:p>
            <a:pPr lvl="1"/>
            <a:r>
              <a:rPr lang="en-ZA" sz="2800" b="1" dirty="0" smtClean="0"/>
              <a:t>Classroom practices </a:t>
            </a:r>
            <a:r>
              <a:rPr lang="en-ZA" sz="2800" dirty="0" smtClean="0"/>
              <a:t>such as curriculum coverage and homework exercises</a:t>
            </a:r>
          </a:p>
        </p:txBody>
      </p:sp>
      <p:sp>
        <p:nvSpPr>
          <p:cNvPr id="4" name="Slide Number Placeholder 3"/>
          <p:cNvSpPr>
            <a:spLocks noGrp="1"/>
          </p:cNvSpPr>
          <p:nvPr>
            <p:ph type="sldNum" sz="quarter" idx="10"/>
          </p:nvPr>
        </p:nvSpPr>
        <p:spPr/>
        <p:txBody>
          <a:bodyPr/>
          <a:lstStyle/>
          <a:p>
            <a:fld id="{61F346DD-55B4-488B-BCDB-2FA77FE7F069}" type="slidenum">
              <a:rPr lang="en-US" smtClean="0"/>
              <a:pPr/>
              <a:t>5</a:t>
            </a:fld>
            <a:endParaRPr lang="en-US"/>
          </a:p>
        </p:txBody>
      </p:sp>
    </p:spTree>
    <p:extLst>
      <p:ext uri="{BB962C8B-B14F-4D97-AF65-F5344CB8AC3E}">
        <p14:creationId xmlns:p14="http://schemas.microsoft.com/office/powerpoint/2010/main" val="3053670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studies show</a:t>
            </a:r>
            <a:endParaRPr lang="en-US" dirty="0"/>
          </a:p>
        </p:txBody>
      </p:sp>
      <p:sp>
        <p:nvSpPr>
          <p:cNvPr id="3" name="Content Placeholder 2"/>
          <p:cNvSpPr>
            <a:spLocks noGrp="1"/>
          </p:cNvSpPr>
          <p:nvPr>
            <p:ph idx="1"/>
          </p:nvPr>
        </p:nvSpPr>
        <p:spPr>
          <a:xfrm>
            <a:off x="395536" y="1295400"/>
            <a:ext cx="8352928" cy="4800600"/>
          </a:xfrm>
        </p:spPr>
        <p:txBody>
          <a:bodyPr/>
          <a:lstStyle/>
          <a:p>
            <a:r>
              <a:rPr lang="en-US" sz="2600" dirty="0" smtClean="0"/>
              <a:t>Why are these schools not functioning?</a:t>
            </a:r>
          </a:p>
          <a:p>
            <a:pPr lvl="1"/>
            <a:r>
              <a:rPr lang="en-ZA" sz="2600" b="1" dirty="0" smtClean="0"/>
              <a:t>Discipline </a:t>
            </a:r>
            <a:r>
              <a:rPr lang="en-ZA" sz="2600" b="1" dirty="0"/>
              <a:t>and </a:t>
            </a:r>
            <a:r>
              <a:rPr lang="en-ZA" sz="2600" b="1" dirty="0" smtClean="0"/>
              <a:t>management </a:t>
            </a:r>
            <a:r>
              <a:rPr lang="en-ZA" sz="2600" dirty="0" smtClean="0"/>
              <a:t>e.g. curriculum planning, </a:t>
            </a:r>
            <a:r>
              <a:rPr lang="en-ZA" sz="2600" dirty="0"/>
              <a:t>a functional timetable, teaching support materials (LTSM), good quality inventories for learning and low teacher </a:t>
            </a:r>
            <a:r>
              <a:rPr lang="en-ZA" sz="2600" dirty="0" smtClean="0"/>
              <a:t>absenteeism</a:t>
            </a:r>
          </a:p>
          <a:p>
            <a:pPr lvl="1"/>
            <a:r>
              <a:rPr lang="en-ZA" sz="2600" b="1" dirty="0" smtClean="0"/>
              <a:t>Assessment </a:t>
            </a:r>
            <a:r>
              <a:rPr lang="en-ZA" sz="2600" b="1" dirty="0"/>
              <a:t>and </a:t>
            </a:r>
            <a:r>
              <a:rPr lang="en-ZA" sz="2600" b="1" dirty="0" smtClean="0"/>
              <a:t>feedback </a:t>
            </a:r>
            <a:r>
              <a:rPr lang="en-ZA" sz="2600" dirty="0"/>
              <a:t> </a:t>
            </a:r>
            <a:r>
              <a:rPr lang="en-ZA" sz="2600" dirty="0" smtClean="0"/>
              <a:t>Lack </a:t>
            </a:r>
            <a:r>
              <a:rPr lang="en-ZA" sz="2600" dirty="0"/>
              <a:t>of feedback to learners and parents also appears to hinder the progress of learners in poor </a:t>
            </a:r>
            <a:r>
              <a:rPr lang="en-ZA" sz="2600" dirty="0" smtClean="0"/>
              <a:t>schools</a:t>
            </a:r>
          </a:p>
          <a:p>
            <a:pPr lvl="1"/>
            <a:r>
              <a:rPr lang="en-ZA" sz="2600" b="1" dirty="0" smtClean="0"/>
              <a:t>Community and social factors, </a:t>
            </a:r>
            <a:r>
              <a:rPr lang="en-ZA" sz="2600" dirty="0" smtClean="0"/>
              <a:t>including ECD</a:t>
            </a:r>
            <a:endParaRPr lang="en-US" sz="2600" dirty="0" smtClean="0"/>
          </a:p>
        </p:txBody>
      </p:sp>
      <p:sp>
        <p:nvSpPr>
          <p:cNvPr id="4" name="Slide Number Placeholder 3"/>
          <p:cNvSpPr>
            <a:spLocks noGrp="1"/>
          </p:cNvSpPr>
          <p:nvPr>
            <p:ph type="sldNum" sz="quarter" idx="10"/>
          </p:nvPr>
        </p:nvSpPr>
        <p:spPr/>
        <p:txBody>
          <a:bodyPr/>
          <a:lstStyle/>
          <a:p>
            <a:fld id="{61F346DD-55B4-488B-BCDB-2FA77FE7F069}" type="slidenum">
              <a:rPr lang="en-US" smtClean="0"/>
              <a:pPr/>
              <a:t>6</a:t>
            </a:fld>
            <a:endParaRPr lang="en-US"/>
          </a:p>
        </p:txBody>
      </p:sp>
    </p:spTree>
    <p:extLst>
      <p:ext uri="{BB962C8B-B14F-4D97-AF65-F5344CB8AC3E}">
        <p14:creationId xmlns:p14="http://schemas.microsoft.com/office/powerpoint/2010/main" val="6678871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studies show</a:t>
            </a:r>
            <a:endParaRPr lang="en-US" dirty="0"/>
          </a:p>
        </p:txBody>
      </p:sp>
      <p:sp>
        <p:nvSpPr>
          <p:cNvPr id="3" name="Content Placeholder 2"/>
          <p:cNvSpPr>
            <a:spLocks noGrp="1"/>
          </p:cNvSpPr>
          <p:nvPr>
            <p:ph idx="1"/>
          </p:nvPr>
        </p:nvSpPr>
        <p:spPr>
          <a:xfrm>
            <a:off x="827584" y="1844824"/>
            <a:ext cx="7272808" cy="4251176"/>
          </a:xfrm>
        </p:spPr>
        <p:txBody>
          <a:bodyPr/>
          <a:lstStyle/>
          <a:p>
            <a:r>
              <a:rPr lang="en-ZA" sz="2800" dirty="0" smtClean="0"/>
              <a:t>Enduring legacy of apartheid era education departments, specifically ex-HOA and ex-DET</a:t>
            </a:r>
          </a:p>
          <a:p>
            <a:r>
              <a:rPr lang="en-ZA" sz="2800" dirty="0" smtClean="0"/>
              <a:t>Large differences in performance</a:t>
            </a:r>
          </a:p>
          <a:p>
            <a:r>
              <a:rPr lang="en-ZA" sz="2800" dirty="0" smtClean="0"/>
              <a:t>May still function as different “sub-systems” – analysis shows that often the same factors do not matter in both “sub-systems” e.g. class sizes and participation by parents</a:t>
            </a:r>
          </a:p>
          <a:p>
            <a:endParaRPr lang="en-US" sz="2800" dirty="0" smtClean="0"/>
          </a:p>
        </p:txBody>
      </p:sp>
      <p:sp>
        <p:nvSpPr>
          <p:cNvPr id="4" name="Slide Number Placeholder 3"/>
          <p:cNvSpPr>
            <a:spLocks noGrp="1"/>
          </p:cNvSpPr>
          <p:nvPr>
            <p:ph type="sldNum" sz="quarter" idx="10"/>
          </p:nvPr>
        </p:nvSpPr>
        <p:spPr/>
        <p:txBody>
          <a:bodyPr/>
          <a:lstStyle/>
          <a:p>
            <a:fld id="{61F346DD-55B4-488B-BCDB-2FA77FE7F069}" type="slidenum">
              <a:rPr lang="en-US" smtClean="0"/>
              <a:pPr/>
              <a:t>7</a:t>
            </a:fld>
            <a:endParaRPr lang="en-US"/>
          </a:p>
        </p:txBody>
      </p:sp>
    </p:spTree>
    <p:extLst>
      <p:ext uri="{BB962C8B-B14F-4D97-AF65-F5344CB8AC3E}">
        <p14:creationId xmlns:p14="http://schemas.microsoft.com/office/powerpoint/2010/main" val="29321358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51520" y="1295400"/>
            <a:ext cx="8568952" cy="5562600"/>
          </a:xfrm>
        </p:spPr>
        <p:txBody>
          <a:bodyPr/>
          <a:lstStyle/>
          <a:p>
            <a:r>
              <a:rPr lang="en-US" dirty="0" smtClean="0"/>
              <a:t>Picture that emerges is of </a:t>
            </a:r>
            <a:r>
              <a:rPr lang="en-US" b="1" dirty="0" smtClean="0"/>
              <a:t>low education as a poverty trap </a:t>
            </a:r>
          </a:p>
          <a:p>
            <a:pPr lvl="1"/>
            <a:r>
              <a:rPr lang="en-US" sz="2400" dirty="0" smtClean="0"/>
              <a:t>Child from a poor community is very likely to receive an </a:t>
            </a:r>
            <a:r>
              <a:rPr lang="en-US" sz="2400" b="1" dirty="0" smtClean="0"/>
              <a:t>inferior education</a:t>
            </a:r>
          </a:p>
          <a:p>
            <a:pPr lvl="1"/>
            <a:r>
              <a:rPr lang="en-US" sz="2400" dirty="0" smtClean="0"/>
              <a:t>And the low quality of education is likely to </a:t>
            </a:r>
            <a:r>
              <a:rPr lang="en-US" sz="2400" b="1" dirty="0" smtClean="0"/>
              <a:t>lower chances of employment and reduce expected wages</a:t>
            </a:r>
          </a:p>
          <a:p>
            <a:pPr lvl="1"/>
            <a:r>
              <a:rPr lang="en-US" sz="2400" dirty="0" smtClean="0"/>
              <a:t>Thus also decreasing the likelihood of this child </a:t>
            </a:r>
            <a:r>
              <a:rPr lang="en-US" sz="2400" b="1" dirty="0" smtClean="0"/>
              <a:t>escaping poverty</a:t>
            </a:r>
          </a:p>
          <a:p>
            <a:pPr lvl="1"/>
            <a:r>
              <a:rPr lang="en-GB" sz="2400" dirty="0"/>
              <a:t>In contrast, </a:t>
            </a:r>
            <a:r>
              <a:rPr lang="en-GB" sz="2400" dirty="0" smtClean="0"/>
              <a:t>affluent children more </a:t>
            </a:r>
            <a:r>
              <a:rPr lang="en-GB" sz="2400" dirty="0"/>
              <a:t>likely to pass Matric with an </a:t>
            </a:r>
            <a:r>
              <a:rPr lang="en-GB" sz="2400" dirty="0" smtClean="0"/>
              <a:t>exemption, complete tertiary </a:t>
            </a:r>
            <a:r>
              <a:rPr lang="en-GB" sz="2400" dirty="0"/>
              <a:t>education </a:t>
            </a:r>
            <a:r>
              <a:rPr lang="en-GB" sz="2400" dirty="0" smtClean="0"/>
              <a:t>and thus have favourable labour market prospects</a:t>
            </a:r>
          </a:p>
          <a:p>
            <a:pPr lvl="1"/>
            <a:r>
              <a:rPr lang="en-GB" sz="2400" dirty="0" smtClean="0"/>
              <a:t>Where does this leave us?</a:t>
            </a:r>
            <a:endParaRPr lang="en-ZA" sz="2400" dirty="0"/>
          </a:p>
          <a:p>
            <a:pPr lvl="1"/>
            <a:endParaRPr lang="en-US" sz="2600" dirty="0" smtClean="0"/>
          </a:p>
        </p:txBody>
      </p:sp>
      <p:sp>
        <p:nvSpPr>
          <p:cNvPr id="4" name="Slide Number Placeholder 3"/>
          <p:cNvSpPr>
            <a:spLocks noGrp="1"/>
          </p:cNvSpPr>
          <p:nvPr>
            <p:ph type="sldNum" sz="quarter" idx="10"/>
          </p:nvPr>
        </p:nvSpPr>
        <p:spPr/>
        <p:txBody>
          <a:bodyPr/>
          <a:lstStyle/>
          <a:p>
            <a:fld id="{61F346DD-55B4-488B-BCDB-2FA77FE7F069}" type="slidenum">
              <a:rPr lang="en-US" smtClean="0"/>
              <a:pPr/>
              <a:t>8</a:t>
            </a:fld>
            <a:endParaRPr lang="en-US"/>
          </a:p>
        </p:txBody>
      </p:sp>
    </p:spTree>
    <p:extLst>
      <p:ext uri="{BB962C8B-B14F-4D97-AF65-F5344CB8AC3E}">
        <p14:creationId xmlns:p14="http://schemas.microsoft.com/office/powerpoint/2010/main" val="26972927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51520" y="1295400"/>
            <a:ext cx="8568952" cy="5562600"/>
          </a:xfrm>
        </p:spPr>
        <p:txBody>
          <a:bodyPr/>
          <a:lstStyle/>
          <a:p>
            <a:r>
              <a:rPr lang="en-ZA" sz="2600" dirty="0" smtClean="0"/>
              <a:t>For understanding this mechanism better it is important to </a:t>
            </a:r>
            <a:r>
              <a:rPr lang="en-US" sz="2600" dirty="0" smtClean="0"/>
              <a:t>examine returns to education and how quality of education feeds into this</a:t>
            </a:r>
          </a:p>
          <a:p>
            <a:r>
              <a:rPr lang="en-US" sz="2600" dirty="0" smtClean="0"/>
              <a:t>Appears that quality of education may be responsible for some of the steep increases we see at top end of the distribution, but remainder is due to traditiona</a:t>
            </a:r>
            <a:r>
              <a:rPr lang="en-US" sz="2600" dirty="0" smtClean="0"/>
              <a:t>l explanation, i.e. high demand for skilled workers</a:t>
            </a:r>
          </a:p>
          <a:p>
            <a:r>
              <a:rPr lang="en-US" sz="2600" dirty="0" smtClean="0"/>
              <a:t>Also, in terms of racial wage gap: large part of this gap explained by education system quality, which further strengthens the case for interventions and reform</a:t>
            </a:r>
            <a:endParaRPr lang="en-US" sz="2600" dirty="0" smtClean="0"/>
          </a:p>
        </p:txBody>
      </p:sp>
      <p:sp>
        <p:nvSpPr>
          <p:cNvPr id="4" name="Slide Number Placeholder 3"/>
          <p:cNvSpPr>
            <a:spLocks noGrp="1"/>
          </p:cNvSpPr>
          <p:nvPr>
            <p:ph type="sldNum" sz="quarter" idx="10"/>
          </p:nvPr>
        </p:nvSpPr>
        <p:spPr/>
        <p:txBody>
          <a:bodyPr/>
          <a:lstStyle/>
          <a:p>
            <a:fld id="{61F346DD-55B4-488B-BCDB-2FA77FE7F069}" type="slidenum">
              <a:rPr lang="en-US" smtClean="0"/>
              <a:pPr/>
              <a:t>9</a:t>
            </a:fld>
            <a:endParaRPr lang="en-US"/>
          </a:p>
        </p:txBody>
      </p:sp>
    </p:spTree>
    <p:extLst>
      <p:ext uri="{BB962C8B-B14F-4D97-AF65-F5344CB8AC3E}">
        <p14:creationId xmlns:p14="http://schemas.microsoft.com/office/powerpoint/2010/main" val="43687551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HOTSPOTTYPE" val="None"/>
  <p:tag name="BRANCHTO" val="264"/>
</p:tagLst>
</file>

<file path=ppt/theme/theme1.xml><?xml version="1.0" encoding="utf-8"?>
<a:theme xmlns:a="http://schemas.openxmlformats.org/drawingml/2006/main" name="Default Design">
  <a:themeElements>
    <a:clrScheme name="">
      <a:dk1>
        <a:srgbClr val="000000"/>
      </a:dk1>
      <a:lt1>
        <a:srgbClr val="FFFFFF"/>
      </a:lt1>
      <a:dk2>
        <a:srgbClr val="FFFFFF"/>
      </a:dk2>
      <a:lt2>
        <a:srgbClr val="75263D"/>
      </a:lt2>
      <a:accent1>
        <a:srgbClr val="8C969C"/>
      </a:accent1>
      <a:accent2>
        <a:srgbClr val="967140"/>
      </a:accent2>
      <a:accent3>
        <a:srgbClr val="FFFFFF"/>
      </a:accent3>
      <a:accent4>
        <a:srgbClr val="000000"/>
      </a:accent4>
      <a:accent5>
        <a:srgbClr val="C5C9CB"/>
      </a:accent5>
      <a:accent6>
        <a:srgbClr val="876639"/>
      </a:accent6>
      <a:hlink>
        <a:srgbClr val="004086"/>
      </a:hlink>
      <a:folHlink>
        <a:srgbClr val="000000"/>
      </a:folHlink>
    </a:clrScheme>
    <a:fontScheme name="Default Design">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336699"/>
        </a:lt1>
        <a:dk2>
          <a:srgbClr val="FFFFFF"/>
        </a:dk2>
        <a:lt2>
          <a:srgbClr val="6F9FCF"/>
        </a:lt2>
        <a:accent1>
          <a:srgbClr val="336633"/>
        </a:accent1>
        <a:accent2>
          <a:srgbClr val="00FFFF"/>
        </a:accent2>
        <a:accent3>
          <a:srgbClr val="ADB8CA"/>
        </a:accent3>
        <a:accent4>
          <a:srgbClr val="000000"/>
        </a:accent4>
        <a:accent5>
          <a:srgbClr val="ADB8AD"/>
        </a:accent5>
        <a:accent6>
          <a:srgbClr val="00E7E7"/>
        </a:accent6>
        <a:hlink>
          <a:srgbClr val="009999"/>
        </a:hlink>
        <a:folHlink>
          <a:srgbClr val="9CBCD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1011</Words>
  <Application>Microsoft Office PowerPoint</Application>
  <PresentationFormat>On-screen Show (4:3)</PresentationFormat>
  <Paragraphs>68</Paragraphs>
  <Slides>9</Slides>
  <Notes>4</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9</vt:i4>
      </vt:variant>
    </vt:vector>
  </HeadingPairs>
  <TitlesOfParts>
    <vt:vector size="10" baseType="lpstr">
      <vt:lpstr>Default Design</vt:lpstr>
      <vt:lpstr>Making Sense of What we Found </vt:lpstr>
      <vt:lpstr>Our studies show</vt:lpstr>
      <vt:lpstr>Our studies show</vt:lpstr>
      <vt:lpstr>Our studies show</vt:lpstr>
      <vt:lpstr>Our studies show</vt:lpstr>
      <vt:lpstr>Our studies show</vt:lpstr>
      <vt:lpstr>Our studies show</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2011-03-14T16:41:08Z</dcterms:created>
  <dcterms:modified xsi:type="dcterms:W3CDTF">2011-03-28T06:20:08Z</dcterms:modified>
</cp:coreProperties>
</file>