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jpeg" ContentType="image/jpeg"/>
  <Override PartName="/ppt/diagrams/quickStyle1.xml" ContentType="application/vnd.openxmlformats-officedocument.drawingml.diagramStyl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tags/tag1.xml" ContentType="application/vnd.openxmlformats-officedocument.presentationml.tags+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layout1.xml" ContentType="application/vnd.openxmlformats-officedocument.drawingml.diagramLayout+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notesSlides/notesSlide5.xml" ContentType="application/vnd.openxmlformats-officedocument.presentationml.notesSlide+xml"/>
  <Override PartName="/ppt/diagrams/data1.xml" ContentType="application/vnd.openxmlformats-officedocument.drawingml.diagramData+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Default Extension="bin" ContentType="application/vnd.openxmlformats-officedocument.oleObject"/>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rawings/drawing1.xml" ContentType="application/vnd.openxmlformats-officedocument.drawingml.chartshap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11"/>
  </p:notesMasterIdLst>
  <p:handoutMasterIdLst>
    <p:handoutMasterId r:id="rId12"/>
  </p:handoutMasterIdLst>
  <p:sldIdLst>
    <p:sldId id="256" r:id="rId2"/>
    <p:sldId id="318" r:id="rId3"/>
    <p:sldId id="277" r:id="rId4"/>
    <p:sldId id="315" r:id="rId5"/>
    <p:sldId id="314" r:id="rId6"/>
    <p:sldId id="257" r:id="rId7"/>
    <p:sldId id="317" r:id="rId8"/>
    <p:sldId id="316" r:id="rId9"/>
    <p:sldId id="319" r:id="rId10"/>
  </p:sldIdLst>
  <p:sldSz cx="9144000" cy="6858000" type="screen4x3"/>
  <p:notesSz cx="7315200" cy="9601200"/>
  <p:custDataLst>
    <p:tags r:id="rId13"/>
  </p:custDataLst>
  <p:defaultTextStyle>
    <a:defPPr>
      <a:defRPr lang="en-US"/>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chemeClr val="tx1"/>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99CCFF"/>
    <a:srgbClr val="004086"/>
    <a:srgbClr val="CCECFF"/>
    <a:srgbClr val="FFFFFF"/>
    <a:srgbClr val="43CEFF"/>
    <a:srgbClr val="DD3F32"/>
    <a:srgbClr val="006666"/>
    <a:srgbClr val="967140"/>
    <a:srgbClr val="60223B"/>
    <a:srgbClr val="8C979A"/>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autoAdjust="0"/>
    <p:restoredTop sz="94578" autoAdjust="0"/>
  </p:normalViewPr>
  <p:slideViewPr>
    <p:cSldViewPr>
      <p:cViewPr varScale="1">
        <p:scale>
          <a:sx n="100" d="100"/>
          <a:sy n="100" d="100"/>
        </p:scale>
        <p:origin x="-294" y="-90"/>
      </p:cViewPr>
      <p:guideLst>
        <p:guide orient="horz" pos="2160"/>
        <p:guide pos="2880"/>
      </p:guideLst>
    </p:cSldViewPr>
  </p:slideViewPr>
  <p:outlineViewPr>
    <p:cViewPr>
      <p:scale>
        <a:sx n="33" d="100"/>
        <a:sy n="33" d="100"/>
      </p:scale>
      <p:origin x="0" y="2778"/>
    </p:cViewPr>
  </p:outlin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gs" Target="tags/tag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handoutMaster" Target="handoutMasters/handout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C:\Documents%20and%20Settings\svdb\Local%20Settings\Temporary%20Internet%20Files\Content.Outlook\Y9VCIXR7\conditional%20wage%20and%20employment.xls"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Documents%20and%20Settings\svdb\Local%20Settings\Temporary%20Internet%20Files\Content.Outlook\Y9VCIXR7\conditional%20wage%20and%20employment.xls"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ZA"/>
  <c:chart>
    <c:autoTitleDeleted val="1"/>
    <c:plotArea>
      <c:layout/>
      <c:lineChart>
        <c:grouping val="standard"/>
        <c:ser>
          <c:idx val="0"/>
          <c:order val="0"/>
          <c:tx>
            <c:v>2005</c:v>
          </c:tx>
          <c:cat>
            <c:numRef>
              <c:f>Sheet1!$A$2:$A$17</c:f>
              <c:numCache>
                <c:formatCode>General</c:formatCode>
                <c:ptCount val="16"/>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numCache>
            </c:numRef>
          </c:cat>
          <c:val>
            <c:numRef>
              <c:f>Sheet1!$B$2:$B$17</c:f>
              <c:numCache>
                <c:formatCode>General</c:formatCode>
                <c:ptCount val="16"/>
                <c:pt idx="0">
                  <c:v>1.2532514999999995</c:v>
                </c:pt>
                <c:pt idx="1">
                  <c:v>1.2646710999999995</c:v>
                </c:pt>
                <c:pt idx="2">
                  <c:v>1.3568647999999994</c:v>
                </c:pt>
                <c:pt idx="3">
                  <c:v>1.4221596999999995</c:v>
                </c:pt>
                <c:pt idx="4">
                  <c:v>1.4820873999999997</c:v>
                </c:pt>
                <c:pt idx="5">
                  <c:v>1.4896142999999993</c:v>
                </c:pt>
                <c:pt idx="6">
                  <c:v>1.5754271999999998</c:v>
                </c:pt>
                <c:pt idx="7">
                  <c:v>1.6214493999999995</c:v>
                </c:pt>
                <c:pt idx="8">
                  <c:v>1.7590600999999995</c:v>
                </c:pt>
                <c:pt idx="9">
                  <c:v>1.7912224999999995</c:v>
                </c:pt>
                <c:pt idx="10">
                  <c:v>1.9776381999999999</c:v>
                </c:pt>
                <c:pt idx="11">
                  <c:v>2.1958632999999992</c:v>
                </c:pt>
                <c:pt idx="12">
                  <c:v>2.4671875000000005</c:v>
                </c:pt>
                <c:pt idx="13">
                  <c:v>3.1839474999999995</c:v>
                </c:pt>
                <c:pt idx="14">
                  <c:v>3.3808169999999991</c:v>
                </c:pt>
                <c:pt idx="15">
                  <c:v>3.5776864999999991</c:v>
                </c:pt>
              </c:numCache>
            </c:numRef>
          </c:val>
        </c:ser>
        <c:marker val="1"/>
        <c:axId val="136755840"/>
        <c:axId val="144562816"/>
      </c:lineChart>
      <c:catAx>
        <c:axId val="136755840"/>
        <c:scaling>
          <c:orientation val="minMax"/>
        </c:scaling>
        <c:axPos val="b"/>
        <c:title>
          <c:tx>
            <c:rich>
              <a:bodyPr/>
              <a:lstStyle/>
              <a:p>
                <a:pPr>
                  <a:defRPr/>
                </a:pPr>
                <a:r>
                  <a:rPr lang="en-ZA"/>
                  <a:t>Education</a:t>
                </a:r>
                <a:r>
                  <a:rPr lang="en-ZA" baseline="0"/>
                  <a:t> (years)</a:t>
                </a:r>
                <a:endParaRPr lang="en-ZA"/>
              </a:p>
            </c:rich>
          </c:tx>
          <c:layout/>
        </c:title>
        <c:numFmt formatCode="General" sourceLinked="1"/>
        <c:tickLblPos val="nextTo"/>
        <c:crossAx val="144562816"/>
        <c:crosses val="autoZero"/>
        <c:auto val="1"/>
        <c:lblAlgn val="ctr"/>
        <c:lblOffset val="100"/>
      </c:catAx>
      <c:valAx>
        <c:axId val="144562816"/>
        <c:scaling>
          <c:orientation val="minMax"/>
        </c:scaling>
        <c:axPos val="l"/>
        <c:majorGridlines/>
        <c:title>
          <c:tx>
            <c:rich>
              <a:bodyPr/>
              <a:lstStyle/>
              <a:p>
                <a:pPr>
                  <a:defRPr/>
                </a:pPr>
                <a:r>
                  <a:rPr lang="en-ZA"/>
                  <a:t>Log</a:t>
                </a:r>
                <a:r>
                  <a:rPr lang="en-ZA" baseline="0"/>
                  <a:t> of wage per hour </a:t>
                </a:r>
              </a:p>
              <a:p>
                <a:pPr>
                  <a:defRPr/>
                </a:pPr>
                <a:r>
                  <a:rPr lang="en-ZA" baseline="0"/>
                  <a:t>(conditional)</a:t>
                </a:r>
                <a:endParaRPr lang="en-ZA"/>
              </a:p>
            </c:rich>
          </c:tx>
          <c:layout/>
        </c:title>
        <c:numFmt formatCode="#,##0.0" sourceLinked="0"/>
        <c:tickLblPos val="nextTo"/>
        <c:crossAx val="136755840"/>
        <c:crosses val="autoZero"/>
        <c:crossBetween val="between"/>
      </c:valAx>
      <c:spPr>
        <a:noFill/>
        <a:ln w="25400">
          <a:noFill/>
        </a:ln>
      </c:spPr>
    </c:plotArea>
    <c:plotVisOnly val="1"/>
    <c:dispBlanksAs val="gap"/>
  </c:chart>
  <c:spPr>
    <a:ln>
      <a:solidFill>
        <a:srgbClr val="7030A0"/>
      </a:solidFill>
    </a:ln>
  </c:spPr>
  <c:externalData r:id="rId1"/>
  <c:userShapes r:id="rId2"/>
</c:chartSpace>
</file>

<file path=ppt/charts/chart2.xml><?xml version="1.0" encoding="utf-8"?>
<c:chartSpace xmlns:c="http://schemas.openxmlformats.org/drawingml/2006/chart" xmlns:a="http://schemas.openxmlformats.org/drawingml/2006/main" xmlns:r="http://schemas.openxmlformats.org/officeDocument/2006/relationships">
  <c:date1904 val="1"/>
  <c:lang val="en-ZA"/>
  <c:chart>
    <c:autoTitleDeleted val="1"/>
    <c:plotArea>
      <c:layout/>
      <c:lineChart>
        <c:grouping val="standard"/>
        <c:ser>
          <c:idx val="0"/>
          <c:order val="0"/>
          <c:tx>
            <c:v>2005</c:v>
          </c:tx>
          <c:cat>
            <c:numRef>
              <c:f>Sheet1!$A$2:$A$17</c:f>
              <c:numCache>
                <c:formatCode>General</c:formatCode>
                <c:ptCount val="16"/>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numCache>
            </c:numRef>
          </c:cat>
          <c:val>
            <c:numRef>
              <c:f>Sheet1!$C$2:$C$17</c:f>
              <c:numCache>
                <c:formatCode>General</c:formatCode>
                <c:ptCount val="16"/>
                <c:pt idx="0">
                  <c:v>0.46598040000000007</c:v>
                </c:pt>
                <c:pt idx="1">
                  <c:v>0.43999260000000007</c:v>
                </c:pt>
                <c:pt idx="2">
                  <c:v>0.44923680000000005</c:v>
                </c:pt>
                <c:pt idx="3">
                  <c:v>0.45674940000000003</c:v>
                </c:pt>
                <c:pt idx="4">
                  <c:v>0.4263319000000001</c:v>
                </c:pt>
                <c:pt idx="5">
                  <c:v>0.44054280000000001</c:v>
                </c:pt>
                <c:pt idx="6">
                  <c:v>0.4537446</c:v>
                </c:pt>
                <c:pt idx="7">
                  <c:v>0.4680835000000001</c:v>
                </c:pt>
                <c:pt idx="8">
                  <c:v>0.47690340000000003</c:v>
                </c:pt>
                <c:pt idx="9">
                  <c:v>0.49432330000000008</c:v>
                </c:pt>
                <c:pt idx="10">
                  <c:v>0.52144829999999998</c:v>
                </c:pt>
                <c:pt idx="11">
                  <c:v>0.54892149999999995</c:v>
                </c:pt>
                <c:pt idx="12">
                  <c:v>0.66316860000000011</c:v>
                </c:pt>
                <c:pt idx="13">
                  <c:v>0.85249839999999999</c:v>
                </c:pt>
                <c:pt idx="14">
                  <c:v>0.87905380000000011</c:v>
                </c:pt>
                <c:pt idx="15">
                  <c:v>0.90560920000000011</c:v>
                </c:pt>
              </c:numCache>
            </c:numRef>
          </c:val>
        </c:ser>
        <c:marker val="1"/>
        <c:axId val="195127936"/>
        <c:axId val="209105664"/>
      </c:lineChart>
      <c:catAx>
        <c:axId val="195127936"/>
        <c:scaling>
          <c:orientation val="minMax"/>
        </c:scaling>
        <c:axPos val="b"/>
        <c:title>
          <c:tx>
            <c:rich>
              <a:bodyPr/>
              <a:lstStyle/>
              <a:p>
                <a:pPr>
                  <a:defRPr/>
                </a:pPr>
                <a:r>
                  <a:rPr lang="en-ZA"/>
                  <a:t>Education</a:t>
                </a:r>
                <a:r>
                  <a:rPr lang="en-ZA" baseline="0"/>
                  <a:t> (years)</a:t>
                </a:r>
                <a:endParaRPr lang="en-ZA"/>
              </a:p>
            </c:rich>
          </c:tx>
          <c:layout/>
        </c:title>
        <c:numFmt formatCode="General" sourceLinked="1"/>
        <c:tickLblPos val="nextTo"/>
        <c:crossAx val="209105664"/>
        <c:crosses val="autoZero"/>
        <c:auto val="1"/>
        <c:lblAlgn val="ctr"/>
        <c:lblOffset val="100"/>
      </c:catAx>
      <c:valAx>
        <c:axId val="209105664"/>
        <c:scaling>
          <c:orientation val="minMax"/>
        </c:scaling>
        <c:axPos val="l"/>
        <c:majorGridlines/>
        <c:title>
          <c:tx>
            <c:rich>
              <a:bodyPr/>
              <a:lstStyle/>
              <a:p>
                <a:pPr>
                  <a:defRPr/>
                </a:pPr>
                <a:r>
                  <a:rPr lang="en-ZA"/>
                  <a:t>Employment</a:t>
                </a:r>
                <a:r>
                  <a:rPr lang="en-ZA" baseline="0"/>
                  <a:t> probability</a:t>
                </a:r>
              </a:p>
              <a:p>
                <a:pPr>
                  <a:defRPr/>
                </a:pPr>
                <a:r>
                  <a:rPr lang="en-ZA" baseline="0"/>
                  <a:t>(conditional)</a:t>
                </a:r>
                <a:endParaRPr lang="en-ZA"/>
              </a:p>
            </c:rich>
          </c:tx>
          <c:layout/>
        </c:title>
        <c:numFmt formatCode="#,##0.0" sourceLinked="0"/>
        <c:majorTickMark val="none"/>
        <c:tickLblPos val="nextTo"/>
        <c:crossAx val="195127936"/>
        <c:crosses val="autoZero"/>
        <c:crossBetween val="between"/>
        <c:majorUnit val="0.1"/>
      </c:valAx>
    </c:plotArea>
    <c:plotVisOnly val="1"/>
    <c:dispBlanksAs val="gap"/>
  </c:chart>
  <c:spPr>
    <a:ln>
      <a:solidFill>
        <a:srgbClr val="7030A0"/>
      </a:solidFill>
    </a:ln>
  </c:spPr>
  <c:externalData r:id="rId1"/>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DC9E174-EFE8-464C-B25C-3451223BD870}" type="doc">
      <dgm:prSet loTypeId="urn:microsoft.com/office/officeart/2005/8/layout/cycle1" loCatId="cycle" qsTypeId="urn:microsoft.com/office/officeart/2005/8/quickstyle/simple1" qsCatId="simple" csTypeId="urn:microsoft.com/office/officeart/2005/8/colors/accent1_2" csCatId="accent1" phldr="1"/>
      <dgm:spPr/>
      <dgm:t>
        <a:bodyPr/>
        <a:lstStyle/>
        <a:p>
          <a:endParaRPr lang="en-US"/>
        </a:p>
      </dgm:t>
    </dgm:pt>
    <dgm:pt modelId="{0DC1FB39-72CD-4F3F-B9D6-8E21912BC77B}">
      <dgm:prSet phldrT="[Text]" custT="1"/>
      <dgm:spPr/>
      <dgm:t>
        <a:bodyPr/>
        <a:lstStyle/>
        <a:p>
          <a:pPr algn="ctr"/>
          <a:r>
            <a:rPr lang="en-US" sz="2000" b="1" dirty="0" smtClean="0">
              <a:latin typeface="Garamond" pitchFamily="18" charset="0"/>
            </a:rPr>
            <a:t>2. </a:t>
          </a:r>
          <a:r>
            <a:rPr lang="en-GB" sz="2000" dirty="0" smtClean="0">
              <a:latin typeface="Garamond" pitchFamily="18" charset="0"/>
            </a:rPr>
            <a:t>Cognitive </a:t>
          </a:r>
          <a:r>
            <a:rPr lang="en-GB" sz="2000" dirty="0">
              <a:latin typeface="Garamond" pitchFamily="18" charset="0"/>
            </a:rPr>
            <a:t>ability </a:t>
          </a:r>
          <a:r>
            <a:rPr lang="en-GB" sz="2000" dirty="0" smtClean="0">
              <a:latin typeface="Garamond" pitchFamily="18" charset="0"/>
            </a:rPr>
            <a:t>in early childhood</a:t>
          </a:r>
          <a:endParaRPr lang="en-US" sz="2000" dirty="0">
            <a:latin typeface="Garamond" pitchFamily="18" charset="0"/>
          </a:endParaRPr>
        </a:p>
      </dgm:t>
    </dgm:pt>
    <dgm:pt modelId="{5B0962AB-446A-429B-9F87-83CD75E50C74}" type="parTrans" cxnId="{2644DBB5-FF52-4CBB-8327-80D37BD666C9}">
      <dgm:prSet/>
      <dgm:spPr/>
      <dgm:t>
        <a:bodyPr/>
        <a:lstStyle/>
        <a:p>
          <a:pPr algn="ctr"/>
          <a:endParaRPr lang="en-US"/>
        </a:p>
      </dgm:t>
    </dgm:pt>
    <dgm:pt modelId="{CE83A566-F0E5-426B-BEA4-61386D23CAAA}" type="sibTrans" cxnId="{2644DBB5-FF52-4CBB-8327-80D37BD666C9}">
      <dgm:prSet/>
      <dgm:spPr>
        <a:solidFill>
          <a:srgbClr val="00B050"/>
        </a:solidFill>
      </dgm:spPr>
      <dgm:t>
        <a:bodyPr/>
        <a:lstStyle/>
        <a:p>
          <a:pPr algn="ctr"/>
          <a:endParaRPr lang="en-US" dirty="0"/>
        </a:p>
      </dgm:t>
    </dgm:pt>
    <dgm:pt modelId="{0712DEE0-873B-45A9-B138-55A915C28F5D}">
      <dgm:prSet phldrT="[Text]" custT="1"/>
      <dgm:spPr/>
      <dgm:t>
        <a:bodyPr/>
        <a:lstStyle/>
        <a:p>
          <a:pPr algn="ctr"/>
          <a:r>
            <a:rPr lang="en-US" sz="2000" b="1" dirty="0">
              <a:latin typeface="Garamond" pitchFamily="18" charset="0"/>
            </a:rPr>
            <a:t>4.</a:t>
          </a:r>
          <a:r>
            <a:rPr lang="en-US" sz="2000" dirty="0">
              <a:latin typeface="Garamond" pitchFamily="18" charset="0"/>
            </a:rPr>
            <a:t> </a:t>
          </a:r>
          <a:r>
            <a:rPr lang="en-US" sz="2000" dirty="0" smtClean="0">
              <a:latin typeface="Garamond" pitchFamily="18" charset="0"/>
            </a:rPr>
            <a:t>Educational </a:t>
          </a:r>
          <a:r>
            <a:rPr lang="en-US" sz="2000" dirty="0">
              <a:latin typeface="Garamond" pitchFamily="18" charset="0"/>
            </a:rPr>
            <a:t>achievement at matric</a:t>
          </a:r>
        </a:p>
      </dgm:t>
    </dgm:pt>
    <dgm:pt modelId="{0A85E1F7-B78C-4161-8A63-B2F12919DD32}" type="parTrans" cxnId="{5E9A0D82-EF0D-43E7-AA00-1B300AA36893}">
      <dgm:prSet/>
      <dgm:spPr/>
      <dgm:t>
        <a:bodyPr/>
        <a:lstStyle/>
        <a:p>
          <a:pPr algn="ctr"/>
          <a:endParaRPr lang="en-US"/>
        </a:p>
      </dgm:t>
    </dgm:pt>
    <dgm:pt modelId="{8119BCCE-24B3-4900-8AA6-1A513C75C447}" type="sibTrans" cxnId="{5E9A0D82-EF0D-43E7-AA00-1B300AA36893}">
      <dgm:prSet/>
      <dgm:spPr>
        <a:solidFill>
          <a:srgbClr val="00B050"/>
        </a:solidFill>
      </dgm:spPr>
      <dgm:t>
        <a:bodyPr/>
        <a:lstStyle/>
        <a:p>
          <a:pPr algn="ctr"/>
          <a:endParaRPr lang="en-US" dirty="0"/>
        </a:p>
      </dgm:t>
    </dgm:pt>
    <dgm:pt modelId="{70F4E8DF-907A-458F-BD06-FB23DBC0B37B}">
      <dgm:prSet phldrT="[Text]" custT="1"/>
      <dgm:spPr/>
      <dgm:t>
        <a:bodyPr/>
        <a:lstStyle/>
        <a:p>
          <a:pPr algn="ctr"/>
          <a:r>
            <a:rPr lang="en-US" sz="2000" b="1" dirty="0">
              <a:latin typeface="Garamond" pitchFamily="18" charset="0"/>
            </a:rPr>
            <a:t>5. </a:t>
          </a:r>
          <a:r>
            <a:rPr lang="en-US" sz="2000" dirty="0">
              <a:latin typeface="Garamond" pitchFamily="18" charset="0"/>
            </a:rPr>
            <a:t>Ultimate educational attainment and quality</a:t>
          </a:r>
        </a:p>
      </dgm:t>
    </dgm:pt>
    <dgm:pt modelId="{A0C856B1-2904-4495-8255-C2B5FCF51045}" type="parTrans" cxnId="{569916C8-F4BC-4714-B5F3-F77D21513A15}">
      <dgm:prSet/>
      <dgm:spPr/>
      <dgm:t>
        <a:bodyPr/>
        <a:lstStyle/>
        <a:p>
          <a:pPr algn="ctr"/>
          <a:endParaRPr lang="en-US"/>
        </a:p>
      </dgm:t>
    </dgm:pt>
    <dgm:pt modelId="{12826F92-0F1E-4058-8734-5B4DFF662E59}" type="sibTrans" cxnId="{569916C8-F4BC-4714-B5F3-F77D21513A15}">
      <dgm:prSet/>
      <dgm:spPr>
        <a:solidFill>
          <a:srgbClr val="00B050"/>
        </a:solidFill>
      </dgm:spPr>
      <dgm:t>
        <a:bodyPr/>
        <a:lstStyle/>
        <a:p>
          <a:pPr algn="ctr"/>
          <a:endParaRPr lang="en-US" dirty="0"/>
        </a:p>
      </dgm:t>
    </dgm:pt>
    <dgm:pt modelId="{557A5833-D63E-432D-A599-C8478B2F8D01}">
      <dgm:prSet phldrT="[Text]" custT="1"/>
      <dgm:spPr/>
      <dgm:t>
        <a:bodyPr/>
        <a:lstStyle/>
        <a:p>
          <a:pPr algn="ctr"/>
          <a:r>
            <a:rPr lang="en-US" sz="2000" b="1" dirty="0">
              <a:latin typeface="Garamond" pitchFamily="18" charset="0"/>
            </a:rPr>
            <a:t>6</a:t>
          </a:r>
          <a:r>
            <a:rPr lang="en-US" sz="2000" b="1" dirty="0" smtClean="0">
              <a:latin typeface="Garamond" pitchFamily="18" charset="0"/>
            </a:rPr>
            <a:t>. </a:t>
          </a:r>
          <a:r>
            <a:rPr lang="en-US" sz="2000" dirty="0" smtClean="0">
              <a:latin typeface="Garamond" pitchFamily="18" charset="0"/>
            </a:rPr>
            <a:t>Labour </a:t>
          </a:r>
          <a:r>
            <a:rPr lang="en-US" sz="2000" dirty="0">
              <a:latin typeface="Garamond" pitchFamily="18" charset="0"/>
            </a:rPr>
            <a:t>market performance</a:t>
          </a:r>
        </a:p>
      </dgm:t>
    </dgm:pt>
    <dgm:pt modelId="{323C39E2-607D-46D4-9D3B-9FB6F6C4BE7A}" type="parTrans" cxnId="{DFDA2F5E-52EA-4103-A752-6DD050B6505D}">
      <dgm:prSet/>
      <dgm:spPr/>
      <dgm:t>
        <a:bodyPr/>
        <a:lstStyle/>
        <a:p>
          <a:pPr algn="ctr"/>
          <a:endParaRPr lang="en-US"/>
        </a:p>
      </dgm:t>
    </dgm:pt>
    <dgm:pt modelId="{DC4E030B-6651-4198-B624-A1E6CA8937EE}" type="sibTrans" cxnId="{DFDA2F5E-52EA-4103-A752-6DD050B6505D}">
      <dgm:prSet/>
      <dgm:spPr>
        <a:solidFill>
          <a:srgbClr val="00B050"/>
        </a:solidFill>
      </dgm:spPr>
      <dgm:t>
        <a:bodyPr/>
        <a:lstStyle/>
        <a:p>
          <a:pPr algn="ctr"/>
          <a:endParaRPr lang="en-US" dirty="0"/>
        </a:p>
      </dgm:t>
    </dgm:pt>
    <dgm:pt modelId="{4BE9AA3C-BC67-4998-9F3B-A474E66E07F7}">
      <dgm:prSet phldrT="[Text]" custT="1"/>
      <dgm:spPr/>
      <dgm:t>
        <a:bodyPr/>
        <a:lstStyle/>
        <a:p>
          <a:pPr algn="ctr"/>
          <a:r>
            <a:rPr lang="en-US" sz="2000" b="1" dirty="0">
              <a:latin typeface="Garamond" pitchFamily="18" charset="0"/>
            </a:rPr>
            <a:t>1.</a:t>
          </a:r>
          <a:r>
            <a:rPr lang="en-GB" sz="2000" dirty="0">
              <a:latin typeface="Garamond" pitchFamily="18" charset="0"/>
            </a:rPr>
            <a:t>SES </a:t>
          </a:r>
          <a:r>
            <a:rPr lang="en-GB" sz="2000" dirty="0" smtClean="0">
              <a:latin typeface="Garamond" pitchFamily="18" charset="0"/>
            </a:rPr>
            <a:t>at </a:t>
          </a:r>
          <a:r>
            <a:rPr lang="en-GB" sz="2000" dirty="0">
              <a:latin typeface="Garamond" pitchFamily="18" charset="0"/>
            </a:rPr>
            <a:t>birth</a:t>
          </a:r>
          <a:endParaRPr lang="en-US" sz="2000" dirty="0">
            <a:latin typeface="Garamond" pitchFamily="18" charset="0"/>
          </a:endParaRPr>
        </a:p>
      </dgm:t>
    </dgm:pt>
    <dgm:pt modelId="{F011C446-9BFA-4616-9AA8-E89151807500}" type="parTrans" cxnId="{35989EEB-AB11-4652-A296-4F60C824F07A}">
      <dgm:prSet/>
      <dgm:spPr/>
      <dgm:t>
        <a:bodyPr/>
        <a:lstStyle/>
        <a:p>
          <a:pPr algn="ctr"/>
          <a:endParaRPr lang="en-US"/>
        </a:p>
      </dgm:t>
    </dgm:pt>
    <dgm:pt modelId="{795F89B4-862E-40FF-9632-463B879AF275}" type="sibTrans" cxnId="{35989EEB-AB11-4652-A296-4F60C824F07A}">
      <dgm:prSet/>
      <dgm:spPr>
        <a:solidFill>
          <a:srgbClr val="00B050"/>
        </a:solidFill>
      </dgm:spPr>
      <dgm:t>
        <a:bodyPr/>
        <a:lstStyle/>
        <a:p>
          <a:pPr algn="ctr"/>
          <a:endParaRPr lang="en-US" dirty="0"/>
        </a:p>
      </dgm:t>
    </dgm:pt>
    <dgm:pt modelId="{CEBE08F9-30A0-4E4A-8F08-61946A8A4173}">
      <dgm:prSet custT="1"/>
      <dgm:spPr/>
      <dgm:t>
        <a:bodyPr/>
        <a:lstStyle/>
        <a:p>
          <a:pPr algn="ctr"/>
          <a:r>
            <a:rPr lang="en-US" sz="1800" b="1" dirty="0">
              <a:latin typeface="Garamond" pitchFamily="18" charset="0"/>
            </a:rPr>
            <a:t>3.</a:t>
          </a:r>
          <a:r>
            <a:rPr lang="en-US" sz="1800" dirty="0">
              <a:latin typeface="Garamond" pitchFamily="18" charset="0"/>
            </a:rPr>
            <a:t> </a:t>
          </a:r>
          <a:r>
            <a:rPr lang="en-US" sz="1800" dirty="0" smtClean="0">
              <a:latin typeface="Garamond" pitchFamily="18" charset="0"/>
            </a:rPr>
            <a:t>Educational performance in early school years</a:t>
          </a:r>
          <a:endParaRPr lang="en-US" sz="1800" dirty="0">
            <a:latin typeface="Garamond" pitchFamily="18" charset="0"/>
          </a:endParaRPr>
        </a:p>
      </dgm:t>
    </dgm:pt>
    <dgm:pt modelId="{AE0B91BA-F9E6-4ACC-BF28-AA0CB104D950}" type="parTrans" cxnId="{1094E5F8-F15B-4B08-B95B-860778E1CFCC}">
      <dgm:prSet/>
      <dgm:spPr/>
      <dgm:t>
        <a:bodyPr/>
        <a:lstStyle/>
        <a:p>
          <a:pPr algn="ctr"/>
          <a:endParaRPr lang="en-US"/>
        </a:p>
      </dgm:t>
    </dgm:pt>
    <dgm:pt modelId="{65971C95-96E8-4FB4-93A2-434D0FBB48E4}" type="sibTrans" cxnId="{1094E5F8-F15B-4B08-B95B-860778E1CFCC}">
      <dgm:prSet/>
      <dgm:spPr>
        <a:solidFill>
          <a:srgbClr val="FF0000"/>
        </a:solidFill>
      </dgm:spPr>
      <dgm:t>
        <a:bodyPr/>
        <a:lstStyle/>
        <a:p>
          <a:pPr algn="ctr"/>
          <a:endParaRPr lang="en-US" dirty="0"/>
        </a:p>
      </dgm:t>
    </dgm:pt>
    <dgm:pt modelId="{8267D6EE-3B19-42D1-86D0-32B89F16DEB4}" type="pres">
      <dgm:prSet presAssocID="{ADC9E174-EFE8-464C-B25C-3451223BD870}" presName="cycle" presStyleCnt="0">
        <dgm:presLayoutVars>
          <dgm:dir/>
          <dgm:resizeHandles val="exact"/>
        </dgm:presLayoutVars>
      </dgm:prSet>
      <dgm:spPr/>
      <dgm:t>
        <a:bodyPr/>
        <a:lstStyle/>
        <a:p>
          <a:endParaRPr lang="en-US"/>
        </a:p>
      </dgm:t>
    </dgm:pt>
    <dgm:pt modelId="{C45A7D1F-CFA3-4571-97FA-44D7B56C0B04}" type="pres">
      <dgm:prSet presAssocID="{0DC1FB39-72CD-4F3F-B9D6-8E21912BC77B}" presName="dummy" presStyleCnt="0"/>
      <dgm:spPr/>
    </dgm:pt>
    <dgm:pt modelId="{AF7FEB2E-C68A-4A29-925F-12273C4974CA}" type="pres">
      <dgm:prSet presAssocID="{0DC1FB39-72CD-4F3F-B9D6-8E21912BC77B}" presName="node" presStyleLbl="revTx" presStyleIdx="0" presStyleCnt="6" custScaleX="170788" custScaleY="82824">
        <dgm:presLayoutVars>
          <dgm:bulletEnabled val="1"/>
        </dgm:presLayoutVars>
      </dgm:prSet>
      <dgm:spPr/>
      <dgm:t>
        <a:bodyPr/>
        <a:lstStyle/>
        <a:p>
          <a:endParaRPr lang="en-US"/>
        </a:p>
      </dgm:t>
    </dgm:pt>
    <dgm:pt modelId="{3A9D696C-1BA5-4A2A-AFBC-0CB8105FD0DB}" type="pres">
      <dgm:prSet presAssocID="{CE83A566-F0E5-426B-BEA4-61386D23CAAA}" presName="sibTrans" presStyleLbl="node1" presStyleIdx="0" presStyleCnt="6"/>
      <dgm:spPr/>
      <dgm:t>
        <a:bodyPr/>
        <a:lstStyle/>
        <a:p>
          <a:endParaRPr lang="en-US"/>
        </a:p>
      </dgm:t>
    </dgm:pt>
    <dgm:pt modelId="{440B1E35-074C-4465-8276-4D7040D2EECE}" type="pres">
      <dgm:prSet presAssocID="{CEBE08F9-30A0-4E4A-8F08-61946A8A4173}" presName="dummy" presStyleCnt="0"/>
      <dgm:spPr/>
    </dgm:pt>
    <dgm:pt modelId="{6BE699C7-0A65-4CE2-B923-1C1E57E80848}" type="pres">
      <dgm:prSet presAssocID="{CEBE08F9-30A0-4E4A-8F08-61946A8A4173}" presName="node" presStyleLbl="revTx" presStyleIdx="1" presStyleCnt="6" custScaleX="161529">
        <dgm:presLayoutVars>
          <dgm:bulletEnabled val="1"/>
        </dgm:presLayoutVars>
      </dgm:prSet>
      <dgm:spPr/>
      <dgm:t>
        <a:bodyPr/>
        <a:lstStyle/>
        <a:p>
          <a:endParaRPr lang="en-US"/>
        </a:p>
      </dgm:t>
    </dgm:pt>
    <dgm:pt modelId="{6638C2D2-6777-4F55-B514-FC6D4F3D61E5}" type="pres">
      <dgm:prSet presAssocID="{65971C95-96E8-4FB4-93A2-434D0FBB48E4}" presName="sibTrans" presStyleLbl="node1" presStyleIdx="1" presStyleCnt="6"/>
      <dgm:spPr/>
      <dgm:t>
        <a:bodyPr/>
        <a:lstStyle/>
        <a:p>
          <a:endParaRPr lang="en-US"/>
        </a:p>
      </dgm:t>
    </dgm:pt>
    <dgm:pt modelId="{BA84DC2D-8CD6-4AA7-8322-902AAF750A9C}" type="pres">
      <dgm:prSet presAssocID="{0712DEE0-873B-45A9-B138-55A915C28F5D}" presName="dummy" presStyleCnt="0"/>
      <dgm:spPr/>
    </dgm:pt>
    <dgm:pt modelId="{EB2BDA7A-D92D-4BE5-BECA-1D9099134F3B}" type="pres">
      <dgm:prSet presAssocID="{0712DEE0-873B-45A9-B138-55A915C28F5D}" presName="node" presStyleLbl="revTx" presStyleIdx="2" presStyleCnt="6" custScaleX="168782" custRadScaleRad="101808" custRadScaleInc="-33734">
        <dgm:presLayoutVars>
          <dgm:bulletEnabled val="1"/>
        </dgm:presLayoutVars>
      </dgm:prSet>
      <dgm:spPr/>
      <dgm:t>
        <a:bodyPr/>
        <a:lstStyle/>
        <a:p>
          <a:endParaRPr lang="en-US"/>
        </a:p>
      </dgm:t>
    </dgm:pt>
    <dgm:pt modelId="{597F3C8A-9811-41D2-83A9-EBE5B6118C28}" type="pres">
      <dgm:prSet presAssocID="{8119BCCE-24B3-4900-8AA6-1A513C75C447}" presName="sibTrans" presStyleLbl="node1" presStyleIdx="2" presStyleCnt="6" custScaleX="106223"/>
      <dgm:spPr/>
      <dgm:t>
        <a:bodyPr/>
        <a:lstStyle/>
        <a:p>
          <a:endParaRPr lang="en-US"/>
        </a:p>
      </dgm:t>
    </dgm:pt>
    <dgm:pt modelId="{E8DA971A-A5C3-480A-888F-6E4D0731672D}" type="pres">
      <dgm:prSet presAssocID="{70F4E8DF-907A-458F-BD06-FB23DBC0B37B}" presName="dummy" presStyleCnt="0"/>
      <dgm:spPr/>
    </dgm:pt>
    <dgm:pt modelId="{C386D90F-E0AE-44CE-A0BF-5D8E17D76E40}" type="pres">
      <dgm:prSet presAssocID="{70F4E8DF-907A-458F-BD06-FB23DBC0B37B}" presName="node" presStyleLbl="revTx" presStyleIdx="3" presStyleCnt="6" custScaleX="170175" custRadScaleRad="96086" custRadScaleInc="25106">
        <dgm:presLayoutVars>
          <dgm:bulletEnabled val="1"/>
        </dgm:presLayoutVars>
      </dgm:prSet>
      <dgm:spPr/>
      <dgm:t>
        <a:bodyPr/>
        <a:lstStyle/>
        <a:p>
          <a:endParaRPr lang="en-US"/>
        </a:p>
      </dgm:t>
    </dgm:pt>
    <dgm:pt modelId="{0423B868-007E-43AD-9D56-1A7DA97CA054}" type="pres">
      <dgm:prSet presAssocID="{12826F92-0F1E-4058-8734-5B4DFF662E59}" presName="sibTrans" presStyleLbl="node1" presStyleIdx="3" presStyleCnt="6"/>
      <dgm:spPr/>
      <dgm:t>
        <a:bodyPr/>
        <a:lstStyle/>
        <a:p>
          <a:endParaRPr lang="en-US"/>
        </a:p>
      </dgm:t>
    </dgm:pt>
    <dgm:pt modelId="{C448198D-8FA4-4AE2-B012-6B1B50B2FF2E}" type="pres">
      <dgm:prSet presAssocID="{557A5833-D63E-432D-A599-C8478B2F8D01}" presName="dummy" presStyleCnt="0"/>
      <dgm:spPr/>
    </dgm:pt>
    <dgm:pt modelId="{EE0E39A3-9041-4D03-8D34-CC4EF7C1646F}" type="pres">
      <dgm:prSet presAssocID="{557A5833-D63E-432D-A599-C8478B2F8D01}" presName="node" presStyleLbl="revTx" presStyleIdx="4" presStyleCnt="6" custScaleX="151440" custScaleY="84562">
        <dgm:presLayoutVars>
          <dgm:bulletEnabled val="1"/>
        </dgm:presLayoutVars>
      </dgm:prSet>
      <dgm:spPr/>
      <dgm:t>
        <a:bodyPr/>
        <a:lstStyle/>
        <a:p>
          <a:endParaRPr lang="en-US"/>
        </a:p>
      </dgm:t>
    </dgm:pt>
    <dgm:pt modelId="{83815A3A-0878-4F56-BAD5-895F068C0389}" type="pres">
      <dgm:prSet presAssocID="{DC4E030B-6651-4198-B624-A1E6CA8937EE}" presName="sibTrans" presStyleLbl="node1" presStyleIdx="4" presStyleCnt="6"/>
      <dgm:spPr/>
      <dgm:t>
        <a:bodyPr/>
        <a:lstStyle/>
        <a:p>
          <a:endParaRPr lang="en-US"/>
        </a:p>
      </dgm:t>
    </dgm:pt>
    <dgm:pt modelId="{27FEC682-16C3-4910-947D-35120712B6B8}" type="pres">
      <dgm:prSet presAssocID="{4BE9AA3C-BC67-4998-9F3B-A474E66E07F7}" presName="dummy" presStyleCnt="0"/>
      <dgm:spPr/>
    </dgm:pt>
    <dgm:pt modelId="{0E07C935-EB31-4B62-A11E-EB62B0BD7986}" type="pres">
      <dgm:prSet presAssocID="{4BE9AA3C-BC67-4998-9F3B-A474E66E07F7}" presName="node" presStyleLbl="revTx" presStyleIdx="5" presStyleCnt="6" custScaleX="78175" custScaleY="50790">
        <dgm:presLayoutVars>
          <dgm:bulletEnabled val="1"/>
        </dgm:presLayoutVars>
      </dgm:prSet>
      <dgm:spPr/>
      <dgm:t>
        <a:bodyPr/>
        <a:lstStyle/>
        <a:p>
          <a:endParaRPr lang="en-US"/>
        </a:p>
      </dgm:t>
    </dgm:pt>
    <dgm:pt modelId="{9E874B4D-E518-4D9C-82CD-DED8DF126ED0}" type="pres">
      <dgm:prSet presAssocID="{795F89B4-862E-40FF-9632-463B879AF275}" presName="sibTrans" presStyleLbl="node1" presStyleIdx="5" presStyleCnt="6" custLinFactNeighborX="1143" custLinFactNeighborY="-59"/>
      <dgm:spPr/>
      <dgm:t>
        <a:bodyPr/>
        <a:lstStyle/>
        <a:p>
          <a:endParaRPr lang="en-US"/>
        </a:p>
      </dgm:t>
    </dgm:pt>
  </dgm:ptLst>
  <dgm:cxnLst>
    <dgm:cxn modelId="{7EF5E25B-F87D-487B-B716-F11AD15BF49A}" type="presOf" srcId="{8119BCCE-24B3-4900-8AA6-1A513C75C447}" destId="{597F3C8A-9811-41D2-83A9-EBE5B6118C28}" srcOrd="0" destOrd="0" presId="urn:microsoft.com/office/officeart/2005/8/layout/cycle1"/>
    <dgm:cxn modelId="{72F99E9A-4351-482A-9A59-59D1859DA2D8}" type="presOf" srcId="{65971C95-96E8-4FB4-93A2-434D0FBB48E4}" destId="{6638C2D2-6777-4F55-B514-FC6D4F3D61E5}" srcOrd="0" destOrd="0" presId="urn:microsoft.com/office/officeart/2005/8/layout/cycle1"/>
    <dgm:cxn modelId="{1094E5F8-F15B-4B08-B95B-860778E1CFCC}" srcId="{ADC9E174-EFE8-464C-B25C-3451223BD870}" destId="{CEBE08F9-30A0-4E4A-8F08-61946A8A4173}" srcOrd="1" destOrd="0" parTransId="{AE0B91BA-F9E6-4ACC-BF28-AA0CB104D950}" sibTransId="{65971C95-96E8-4FB4-93A2-434D0FBB48E4}"/>
    <dgm:cxn modelId="{BCA7B6D1-871D-4DEE-A75F-CDE20AE16471}" type="presOf" srcId="{0DC1FB39-72CD-4F3F-B9D6-8E21912BC77B}" destId="{AF7FEB2E-C68A-4A29-925F-12273C4974CA}" srcOrd="0" destOrd="0" presId="urn:microsoft.com/office/officeart/2005/8/layout/cycle1"/>
    <dgm:cxn modelId="{7FD37E0D-2046-4E6C-9BD9-9C7DDE05678D}" type="presOf" srcId="{ADC9E174-EFE8-464C-B25C-3451223BD870}" destId="{8267D6EE-3B19-42D1-86D0-32B89F16DEB4}" srcOrd="0" destOrd="0" presId="urn:microsoft.com/office/officeart/2005/8/layout/cycle1"/>
    <dgm:cxn modelId="{99BEC369-6AC6-45EB-A195-1D6147A3217E}" type="presOf" srcId="{CE83A566-F0E5-426B-BEA4-61386D23CAAA}" destId="{3A9D696C-1BA5-4A2A-AFBC-0CB8105FD0DB}" srcOrd="0" destOrd="0" presId="urn:microsoft.com/office/officeart/2005/8/layout/cycle1"/>
    <dgm:cxn modelId="{DA94BBE6-BF71-425A-8673-C664B38082D1}" type="presOf" srcId="{12826F92-0F1E-4058-8734-5B4DFF662E59}" destId="{0423B868-007E-43AD-9D56-1A7DA97CA054}" srcOrd="0" destOrd="0" presId="urn:microsoft.com/office/officeart/2005/8/layout/cycle1"/>
    <dgm:cxn modelId="{6AA27321-9631-4D72-8D1A-212356815668}" type="presOf" srcId="{70F4E8DF-907A-458F-BD06-FB23DBC0B37B}" destId="{C386D90F-E0AE-44CE-A0BF-5D8E17D76E40}" srcOrd="0" destOrd="0" presId="urn:microsoft.com/office/officeart/2005/8/layout/cycle1"/>
    <dgm:cxn modelId="{8FDE6B7B-C05B-4088-BDAD-0501AA8776FB}" type="presOf" srcId="{557A5833-D63E-432D-A599-C8478B2F8D01}" destId="{EE0E39A3-9041-4D03-8D34-CC4EF7C1646F}" srcOrd="0" destOrd="0" presId="urn:microsoft.com/office/officeart/2005/8/layout/cycle1"/>
    <dgm:cxn modelId="{DFDA2F5E-52EA-4103-A752-6DD050B6505D}" srcId="{ADC9E174-EFE8-464C-B25C-3451223BD870}" destId="{557A5833-D63E-432D-A599-C8478B2F8D01}" srcOrd="4" destOrd="0" parTransId="{323C39E2-607D-46D4-9D3B-9FB6F6C4BE7A}" sibTransId="{DC4E030B-6651-4198-B624-A1E6CA8937EE}"/>
    <dgm:cxn modelId="{2644DBB5-FF52-4CBB-8327-80D37BD666C9}" srcId="{ADC9E174-EFE8-464C-B25C-3451223BD870}" destId="{0DC1FB39-72CD-4F3F-B9D6-8E21912BC77B}" srcOrd="0" destOrd="0" parTransId="{5B0962AB-446A-429B-9F87-83CD75E50C74}" sibTransId="{CE83A566-F0E5-426B-BEA4-61386D23CAAA}"/>
    <dgm:cxn modelId="{B9C59CF0-65DD-4951-AC8E-5992EB98F9B1}" type="presOf" srcId="{CEBE08F9-30A0-4E4A-8F08-61946A8A4173}" destId="{6BE699C7-0A65-4CE2-B923-1C1E57E80848}" srcOrd="0" destOrd="0" presId="urn:microsoft.com/office/officeart/2005/8/layout/cycle1"/>
    <dgm:cxn modelId="{F79B3184-C990-4225-B6A3-5793C165B8BE}" type="presOf" srcId="{4BE9AA3C-BC67-4998-9F3B-A474E66E07F7}" destId="{0E07C935-EB31-4B62-A11E-EB62B0BD7986}" srcOrd="0" destOrd="0" presId="urn:microsoft.com/office/officeart/2005/8/layout/cycle1"/>
    <dgm:cxn modelId="{5E9A0D82-EF0D-43E7-AA00-1B300AA36893}" srcId="{ADC9E174-EFE8-464C-B25C-3451223BD870}" destId="{0712DEE0-873B-45A9-B138-55A915C28F5D}" srcOrd="2" destOrd="0" parTransId="{0A85E1F7-B78C-4161-8A63-B2F12919DD32}" sibTransId="{8119BCCE-24B3-4900-8AA6-1A513C75C447}"/>
    <dgm:cxn modelId="{35989EEB-AB11-4652-A296-4F60C824F07A}" srcId="{ADC9E174-EFE8-464C-B25C-3451223BD870}" destId="{4BE9AA3C-BC67-4998-9F3B-A474E66E07F7}" srcOrd="5" destOrd="0" parTransId="{F011C446-9BFA-4616-9AA8-E89151807500}" sibTransId="{795F89B4-862E-40FF-9632-463B879AF275}"/>
    <dgm:cxn modelId="{51FCBA84-5E85-4A95-A87C-11DA4C68BAB2}" type="presOf" srcId="{DC4E030B-6651-4198-B624-A1E6CA8937EE}" destId="{83815A3A-0878-4F56-BAD5-895F068C0389}" srcOrd="0" destOrd="0" presId="urn:microsoft.com/office/officeart/2005/8/layout/cycle1"/>
    <dgm:cxn modelId="{95D11642-8F92-4B47-8FB9-B1A5A63FD08F}" type="presOf" srcId="{0712DEE0-873B-45A9-B138-55A915C28F5D}" destId="{EB2BDA7A-D92D-4BE5-BECA-1D9099134F3B}" srcOrd="0" destOrd="0" presId="urn:microsoft.com/office/officeart/2005/8/layout/cycle1"/>
    <dgm:cxn modelId="{2C1BD058-5837-48CA-8C35-D21D3B685DF4}" type="presOf" srcId="{795F89B4-862E-40FF-9632-463B879AF275}" destId="{9E874B4D-E518-4D9C-82CD-DED8DF126ED0}" srcOrd="0" destOrd="0" presId="urn:microsoft.com/office/officeart/2005/8/layout/cycle1"/>
    <dgm:cxn modelId="{569916C8-F4BC-4714-B5F3-F77D21513A15}" srcId="{ADC9E174-EFE8-464C-B25C-3451223BD870}" destId="{70F4E8DF-907A-458F-BD06-FB23DBC0B37B}" srcOrd="3" destOrd="0" parTransId="{A0C856B1-2904-4495-8255-C2B5FCF51045}" sibTransId="{12826F92-0F1E-4058-8734-5B4DFF662E59}"/>
    <dgm:cxn modelId="{93E6FD70-B196-4FFA-B144-303EAFC8074B}" type="presParOf" srcId="{8267D6EE-3B19-42D1-86D0-32B89F16DEB4}" destId="{C45A7D1F-CFA3-4571-97FA-44D7B56C0B04}" srcOrd="0" destOrd="0" presId="urn:microsoft.com/office/officeart/2005/8/layout/cycle1"/>
    <dgm:cxn modelId="{C0BE9D97-9BE9-409A-9AC6-0A854B02C88E}" type="presParOf" srcId="{8267D6EE-3B19-42D1-86D0-32B89F16DEB4}" destId="{AF7FEB2E-C68A-4A29-925F-12273C4974CA}" srcOrd="1" destOrd="0" presId="urn:microsoft.com/office/officeart/2005/8/layout/cycle1"/>
    <dgm:cxn modelId="{DC090D4C-5A11-4C57-A3E4-AAAFB5537ECE}" type="presParOf" srcId="{8267D6EE-3B19-42D1-86D0-32B89F16DEB4}" destId="{3A9D696C-1BA5-4A2A-AFBC-0CB8105FD0DB}" srcOrd="2" destOrd="0" presId="urn:microsoft.com/office/officeart/2005/8/layout/cycle1"/>
    <dgm:cxn modelId="{B2A2DA05-A3D0-433E-B251-E6D796D122D7}" type="presParOf" srcId="{8267D6EE-3B19-42D1-86D0-32B89F16DEB4}" destId="{440B1E35-074C-4465-8276-4D7040D2EECE}" srcOrd="3" destOrd="0" presId="urn:microsoft.com/office/officeart/2005/8/layout/cycle1"/>
    <dgm:cxn modelId="{D521124D-CC13-494C-8D21-6C81A2EDA9FA}" type="presParOf" srcId="{8267D6EE-3B19-42D1-86D0-32B89F16DEB4}" destId="{6BE699C7-0A65-4CE2-B923-1C1E57E80848}" srcOrd="4" destOrd="0" presId="urn:microsoft.com/office/officeart/2005/8/layout/cycle1"/>
    <dgm:cxn modelId="{F4785165-A5E5-4CA5-AE2E-820FDBBC8CF4}" type="presParOf" srcId="{8267D6EE-3B19-42D1-86D0-32B89F16DEB4}" destId="{6638C2D2-6777-4F55-B514-FC6D4F3D61E5}" srcOrd="5" destOrd="0" presId="urn:microsoft.com/office/officeart/2005/8/layout/cycle1"/>
    <dgm:cxn modelId="{814385B3-50BA-4015-A707-FF190AA5BB95}" type="presParOf" srcId="{8267D6EE-3B19-42D1-86D0-32B89F16DEB4}" destId="{BA84DC2D-8CD6-4AA7-8322-902AAF750A9C}" srcOrd="6" destOrd="0" presId="urn:microsoft.com/office/officeart/2005/8/layout/cycle1"/>
    <dgm:cxn modelId="{F6AE7894-A38C-4CD6-9402-9A0DC30448AD}" type="presParOf" srcId="{8267D6EE-3B19-42D1-86D0-32B89F16DEB4}" destId="{EB2BDA7A-D92D-4BE5-BECA-1D9099134F3B}" srcOrd="7" destOrd="0" presId="urn:microsoft.com/office/officeart/2005/8/layout/cycle1"/>
    <dgm:cxn modelId="{F6543EB9-B6D8-4C52-9528-AAFCAD0B05D3}" type="presParOf" srcId="{8267D6EE-3B19-42D1-86D0-32B89F16DEB4}" destId="{597F3C8A-9811-41D2-83A9-EBE5B6118C28}" srcOrd="8" destOrd="0" presId="urn:microsoft.com/office/officeart/2005/8/layout/cycle1"/>
    <dgm:cxn modelId="{B91B5C5D-9727-4BA1-8782-F64EA5D2830A}" type="presParOf" srcId="{8267D6EE-3B19-42D1-86D0-32B89F16DEB4}" destId="{E8DA971A-A5C3-480A-888F-6E4D0731672D}" srcOrd="9" destOrd="0" presId="urn:microsoft.com/office/officeart/2005/8/layout/cycle1"/>
    <dgm:cxn modelId="{900D9A1A-04AB-4AFF-9B90-1D2D980BBFEE}" type="presParOf" srcId="{8267D6EE-3B19-42D1-86D0-32B89F16DEB4}" destId="{C386D90F-E0AE-44CE-A0BF-5D8E17D76E40}" srcOrd="10" destOrd="0" presId="urn:microsoft.com/office/officeart/2005/8/layout/cycle1"/>
    <dgm:cxn modelId="{8D21AE15-F896-434E-BAB8-608898C2B9F8}" type="presParOf" srcId="{8267D6EE-3B19-42D1-86D0-32B89F16DEB4}" destId="{0423B868-007E-43AD-9D56-1A7DA97CA054}" srcOrd="11" destOrd="0" presId="urn:microsoft.com/office/officeart/2005/8/layout/cycle1"/>
    <dgm:cxn modelId="{2DF2B8F4-BC8D-4421-A25B-E4F6B6286874}" type="presParOf" srcId="{8267D6EE-3B19-42D1-86D0-32B89F16DEB4}" destId="{C448198D-8FA4-4AE2-B012-6B1B50B2FF2E}" srcOrd="12" destOrd="0" presId="urn:microsoft.com/office/officeart/2005/8/layout/cycle1"/>
    <dgm:cxn modelId="{8E9EF302-FEAD-4538-ADBA-6B11397643C4}" type="presParOf" srcId="{8267D6EE-3B19-42D1-86D0-32B89F16DEB4}" destId="{EE0E39A3-9041-4D03-8D34-CC4EF7C1646F}" srcOrd="13" destOrd="0" presId="urn:microsoft.com/office/officeart/2005/8/layout/cycle1"/>
    <dgm:cxn modelId="{783088B2-B048-425A-87FA-23369A4CDA72}" type="presParOf" srcId="{8267D6EE-3B19-42D1-86D0-32B89F16DEB4}" destId="{83815A3A-0878-4F56-BAD5-895F068C0389}" srcOrd="14" destOrd="0" presId="urn:microsoft.com/office/officeart/2005/8/layout/cycle1"/>
    <dgm:cxn modelId="{39C95882-FFE6-4FAD-B753-2BB8EDCE3743}" type="presParOf" srcId="{8267D6EE-3B19-42D1-86D0-32B89F16DEB4}" destId="{27FEC682-16C3-4910-947D-35120712B6B8}" srcOrd="15" destOrd="0" presId="urn:microsoft.com/office/officeart/2005/8/layout/cycle1"/>
    <dgm:cxn modelId="{48126111-7DEF-4DFE-AC90-BD52A177D3F5}" type="presParOf" srcId="{8267D6EE-3B19-42D1-86D0-32B89F16DEB4}" destId="{0E07C935-EB31-4B62-A11E-EB62B0BD7986}" srcOrd="16" destOrd="0" presId="urn:microsoft.com/office/officeart/2005/8/layout/cycle1"/>
    <dgm:cxn modelId="{D6E6E1A6-D954-4E87-A901-AA2E8BA1C219}" type="presParOf" srcId="{8267D6EE-3B19-42D1-86D0-32B89F16DEB4}" destId="{9E874B4D-E518-4D9C-82CD-DED8DF126ED0}" srcOrd="17" destOrd="0" presId="urn:microsoft.com/office/officeart/2005/8/layout/cycle1"/>
  </dgm:cxnLst>
  <dgm:bg/>
  <dgm:whole/>
</dgm:dataModel>
</file>

<file path=ppt/diagrams/layout1.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1.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wmf"/></Relationships>
</file>

<file path=ppt/drawings/drawing1.xml><?xml version="1.0" encoding="utf-8"?>
<c:userShapes xmlns:c="http://schemas.openxmlformats.org/drawingml/2006/chart">
  <cdr:relSizeAnchor xmlns:cdr="http://schemas.openxmlformats.org/drawingml/2006/chartDrawing">
    <cdr:from>
      <cdr:x>0.18643</cdr:x>
      <cdr:y>0.05146</cdr:y>
    </cdr:from>
    <cdr:to>
      <cdr:x>0.66101</cdr:x>
      <cdr:y>0.2399</cdr:y>
    </cdr:to>
    <cdr:sp macro="" textlink="">
      <cdr:nvSpPr>
        <cdr:cNvPr id="2" name="TextBox 6"/>
        <cdr:cNvSpPr txBox="1"/>
      </cdr:nvSpPr>
      <cdr:spPr>
        <a:xfrm xmlns:a="http://schemas.openxmlformats.org/drawingml/2006/main">
          <a:off x="785786" y="142876"/>
          <a:ext cx="2000264" cy="523220"/>
        </a:xfrm>
        <a:prstGeom xmlns:a="http://schemas.openxmlformats.org/drawingml/2006/main" prst="rect">
          <a:avLst/>
        </a:prstGeom>
        <a:solidFill xmlns:a="http://schemas.openxmlformats.org/drawingml/2006/main">
          <a:srgbClr val="FFFFFF"/>
        </a:solidFill>
      </cdr:spPr>
      <cdr:txBody>
        <a:bodyPr xmlns:a="http://schemas.openxmlformats.org/drawingml/2006/main" wrap="square" rtlCol="0">
          <a:spAutoFit/>
        </a:bodyPr>
        <a:lstStyle xmlns:a="http://schemas.openxmlformats.org/drawingml/2006/main">
          <a:defPPr>
            <a:defRPr lang="en-US"/>
          </a:defPPr>
          <a:lvl1pPr algn="l" rtl="0" fontAlgn="base">
            <a:spcBef>
              <a:spcPct val="0"/>
            </a:spcBef>
            <a:spcAft>
              <a:spcPct val="0"/>
            </a:spcAft>
            <a:defRPr sz="2400" kern="1200">
              <a:solidFill>
                <a:srgbClr val="000000"/>
              </a:solidFill>
              <a:latin typeface="Times New Roman" pitchFamily="18" charset="0"/>
            </a:defRPr>
          </a:lvl1pPr>
          <a:lvl2pPr marL="457200" algn="l" rtl="0" fontAlgn="base">
            <a:spcBef>
              <a:spcPct val="0"/>
            </a:spcBef>
            <a:spcAft>
              <a:spcPct val="0"/>
            </a:spcAft>
            <a:defRPr sz="2400" kern="1200">
              <a:solidFill>
                <a:srgbClr val="000000"/>
              </a:solidFill>
              <a:latin typeface="Times New Roman" pitchFamily="18" charset="0"/>
            </a:defRPr>
          </a:lvl2pPr>
          <a:lvl3pPr marL="914400" algn="l" rtl="0" fontAlgn="base">
            <a:spcBef>
              <a:spcPct val="0"/>
            </a:spcBef>
            <a:spcAft>
              <a:spcPct val="0"/>
            </a:spcAft>
            <a:defRPr sz="2400" kern="1200">
              <a:solidFill>
                <a:srgbClr val="000000"/>
              </a:solidFill>
              <a:latin typeface="Times New Roman" pitchFamily="18" charset="0"/>
            </a:defRPr>
          </a:lvl3pPr>
          <a:lvl4pPr marL="1371600" algn="l" rtl="0" fontAlgn="base">
            <a:spcBef>
              <a:spcPct val="0"/>
            </a:spcBef>
            <a:spcAft>
              <a:spcPct val="0"/>
            </a:spcAft>
            <a:defRPr sz="2400" kern="1200">
              <a:solidFill>
                <a:srgbClr val="000000"/>
              </a:solidFill>
              <a:latin typeface="Times New Roman" pitchFamily="18" charset="0"/>
            </a:defRPr>
          </a:lvl4pPr>
          <a:lvl5pPr marL="1828800" algn="l" rtl="0" fontAlgn="base">
            <a:spcBef>
              <a:spcPct val="0"/>
            </a:spcBef>
            <a:spcAft>
              <a:spcPct val="0"/>
            </a:spcAft>
            <a:defRPr sz="2400" kern="1200">
              <a:solidFill>
                <a:srgbClr val="000000"/>
              </a:solidFill>
              <a:latin typeface="Times New Roman" pitchFamily="18" charset="0"/>
            </a:defRPr>
          </a:lvl5pPr>
          <a:lvl6pPr marL="2286000" algn="l" defTabSz="914400" rtl="0" eaLnBrk="1" latinLnBrk="0" hangingPunct="1">
            <a:defRPr sz="2400" kern="1200">
              <a:solidFill>
                <a:srgbClr val="000000"/>
              </a:solidFill>
              <a:latin typeface="Times New Roman" pitchFamily="18" charset="0"/>
            </a:defRPr>
          </a:lvl6pPr>
          <a:lvl7pPr marL="2743200" algn="l" defTabSz="914400" rtl="0" eaLnBrk="1" latinLnBrk="0" hangingPunct="1">
            <a:defRPr sz="2400" kern="1200">
              <a:solidFill>
                <a:srgbClr val="000000"/>
              </a:solidFill>
              <a:latin typeface="Times New Roman" pitchFamily="18" charset="0"/>
            </a:defRPr>
          </a:lvl7pPr>
          <a:lvl8pPr marL="3200400" algn="l" defTabSz="914400" rtl="0" eaLnBrk="1" latinLnBrk="0" hangingPunct="1">
            <a:defRPr sz="2400" kern="1200">
              <a:solidFill>
                <a:srgbClr val="000000"/>
              </a:solidFill>
              <a:latin typeface="Times New Roman" pitchFamily="18" charset="0"/>
            </a:defRPr>
          </a:lvl8pPr>
          <a:lvl9pPr marL="3657600" algn="l" defTabSz="914400" rtl="0" eaLnBrk="1" latinLnBrk="0" hangingPunct="1">
            <a:defRPr sz="2400" kern="1200">
              <a:solidFill>
                <a:srgbClr val="000000"/>
              </a:solidFill>
              <a:latin typeface="Times New Roman" pitchFamily="18" charset="0"/>
            </a:defRPr>
          </a:lvl9pPr>
        </a:lstStyle>
        <a:p xmlns:a="http://schemas.openxmlformats.org/drawingml/2006/main">
          <a:pPr algn="ctr"/>
          <a:r>
            <a:rPr lang="en-ZA" sz="1400" dirty="0" smtClean="0"/>
            <a:t>Log of wage, 2005</a:t>
          </a:r>
        </a:p>
        <a:p xmlns:a="http://schemas.openxmlformats.org/drawingml/2006/main">
          <a:pPr algn="ctr"/>
          <a:r>
            <a:rPr lang="en-ZA" sz="1400" dirty="0" smtClean="0"/>
            <a:t>(conditional)</a:t>
          </a:r>
          <a:endParaRPr lang="en-ZA" sz="1400" dirty="0"/>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102" name="Rectangle 6"/>
          <p:cNvSpPr>
            <a:spLocks noGrp="1" noChangeArrowheads="1"/>
          </p:cNvSpPr>
          <p:nvPr>
            <p:ph type="hdr" sz="quarter"/>
          </p:nvPr>
        </p:nvSpPr>
        <p:spPr bwMode="auto">
          <a:xfrm>
            <a:off x="0" y="0"/>
            <a:ext cx="3133725" cy="465138"/>
          </a:xfrm>
          <a:prstGeom prst="rect">
            <a:avLst/>
          </a:prstGeom>
          <a:noFill/>
          <a:ln w="12700" cap="sq">
            <a:noFill/>
            <a:miter lim="800000"/>
            <a:headEnd type="none" w="sm" len="sm"/>
            <a:tailEnd type="none" w="sm" len="sm"/>
          </a:ln>
          <a:effectLst/>
        </p:spPr>
        <p:txBody>
          <a:bodyPr vert="horz" wrap="square" lIns="94703" tIns="47352" rIns="94703" bIns="47352" numCol="1" anchor="t" anchorCtr="0" compatLnSpc="1">
            <a:prstTxWarp prst="textNoShape">
              <a:avLst/>
            </a:prstTxWarp>
          </a:bodyPr>
          <a:lstStyle>
            <a:lvl1pPr defTabSz="947738" eaLnBrk="0" hangingPunct="0">
              <a:defRPr sz="1200"/>
            </a:lvl1pPr>
          </a:lstStyle>
          <a:p>
            <a:endParaRPr lang="en-US"/>
          </a:p>
        </p:txBody>
      </p:sp>
      <p:sp>
        <p:nvSpPr>
          <p:cNvPr id="4103" name="Rectangle 7"/>
          <p:cNvSpPr>
            <a:spLocks noGrp="1" noChangeArrowheads="1"/>
          </p:cNvSpPr>
          <p:nvPr>
            <p:ph type="dt" sz="quarter" idx="1"/>
          </p:nvPr>
        </p:nvSpPr>
        <p:spPr bwMode="auto">
          <a:xfrm>
            <a:off x="4181475" y="0"/>
            <a:ext cx="3133725" cy="465138"/>
          </a:xfrm>
          <a:prstGeom prst="rect">
            <a:avLst/>
          </a:prstGeom>
          <a:noFill/>
          <a:ln w="12700" cap="sq">
            <a:noFill/>
            <a:miter lim="800000"/>
            <a:headEnd type="none" w="sm" len="sm"/>
            <a:tailEnd type="none" w="sm" len="sm"/>
          </a:ln>
          <a:effectLst/>
        </p:spPr>
        <p:txBody>
          <a:bodyPr vert="horz" wrap="square" lIns="94703" tIns="47352" rIns="94703" bIns="47352" numCol="1" anchor="t" anchorCtr="0" compatLnSpc="1">
            <a:prstTxWarp prst="textNoShape">
              <a:avLst/>
            </a:prstTxWarp>
          </a:bodyPr>
          <a:lstStyle>
            <a:lvl1pPr algn="r" defTabSz="947738" eaLnBrk="0" hangingPunct="0">
              <a:defRPr sz="1200"/>
            </a:lvl1pPr>
          </a:lstStyle>
          <a:p>
            <a:endParaRPr lang="en-US"/>
          </a:p>
        </p:txBody>
      </p:sp>
      <p:sp>
        <p:nvSpPr>
          <p:cNvPr id="4104" name="Rectangle 8"/>
          <p:cNvSpPr>
            <a:spLocks noGrp="1" noChangeArrowheads="1"/>
          </p:cNvSpPr>
          <p:nvPr>
            <p:ph type="ftr" sz="quarter" idx="2"/>
          </p:nvPr>
        </p:nvSpPr>
        <p:spPr bwMode="auto">
          <a:xfrm>
            <a:off x="0" y="9107488"/>
            <a:ext cx="3133725" cy="468312"/>
          </a:xfrm>
          <a:prstGeom prst="rect">
            <a:avLst/>
          </a:prstGeom>
          <a:noFill/>
          <a:ln w="12700" cap="sq">
            <a:noFill/>
            <a:miter lim="800000"/>
            <a:headEnd type="none" w="sm" len="sm"/>
            <a:tailEnd type="none" w="sm" len="sm"/>
          </a:ln>
          <a:effectLst/>
        </p:spPr>
        <p:txBody>
          <a:bodyPr vert="horz" wrap="square" lIns="94703" tIns="47352" rIns="94703" bIns="47352" numCol="1" anchor="b" anchorCtr="0" compatLnSpc="1">
            <a:prstTxWarp prst="textNoShape">
              <a:avLst/>
            </a:prstTxWarp>
          </a:bodyPr>
          <a:lstStyle>
            <a:lvl1pPr defTabSz="947738" eaLnBrk="0" hangingPunct="0">
              <a:defRPr sz="1200"/>
            </a:lvl1pPr>
          </a:lstStyle>
          <a:p>
            <a:endParaRPr lang="en-US"/>
          </a:p>
        </p:txBody>
      </p:sp>
      <p:sp>
        <p:nvSpPr>
          <p:cNvPr id="4105" name="Rectangle 9"/>
          <p:cNvSpPr>
            <a:spLocks noGrp="1" noChangeArrowheads="1"/>
          </p:cNvSpPr>
          <p:nvPr>
            <p:ph type="sldNum" sz="quarter" idx="3"/>
          </p:nvPr>
        </p:nvSpPr>
        <p:spPr bwMode="auto">
          <a:xfrm>
            <a:off x="4181475" y="9107488"/>
            <a:ext cx="3133725" cy="468312"/>
          </a:xfrm>
          <a:prstGeom prst="rect">
            <a:avLst/>
          </a:prstGeom>
          <a:noFill/>
          <a:ln w="12700" cap="sq">
            <a:noFill/>
            <a:miter lim="800000"/>
            <a:headEnd type="none" w="sm" len="sm"/>
            <a:tailEnd type="none" w="sm" len="sm"/>
          </a:ln>
          <a:effectLst/>
        </p:spPr>
        <p:txBody>
          <a:bodyPr vert="horz" wrap="square" lIns="94703" tIns="47352" rIns="94703" bIns="47352" numCol="1" anchor="b" anchorCtr="0" compatLnSpc="1">
            <a:prstTxWarp prst="textNoShape">
              <a:avLst/>
            </a:prstTxWarp>
          </a:bodyPr>
          <a:lstStyle>
            <a:lvl1pPr algn="r" defTabSz="947738" eaLnBrk="0" hangingPunct="0">
              <a:defRPr sz="1200"/>
            </a:lvl1pPr>
          </a:lstStyle>
          <a:p>
            <a:fld id="{A3872574-8406-4A48-BDD3-3B40A8A9C122}" type="slidenum">
              <a:rPr lang="en-US"/>
              <a:pPr/>
              <a:t>‹#›</a:t>
            </a:fld>
            <a:endParaRPr lang="en-US"/>
          </a:p>
        </p:txBody>
      </p:sp>
    </p:spTree>
    <p:extLst>
      <p:ext uri="{BB962C8B-B14F-4D97-AF65-F5344CB8AC3E}">
        <p14:creationId xmlns:p14="http://schemas.microsoft.com/office/powerpoint/2010/main" xmlns="" val="140513859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698" name="Rectangle 1026"/>
          <p:cNvSpPr>
            <a:spLocks noGrp="1" noChangeArrowheads="1"/>
          </p:cNvSpPr>
          <p:nvPr>
            <p:ph type="hdr" sz="quarter"/>
          </p:nvPr>
        </p:nvSpPr>
        <p:spPr bwMode="auto">
          <a:xfrm>
            <a:off x="0" y="0"/>
            <a:ext cx="3168650" cy="479425"/>
          </a:xfrm>
          <a:prstGeom prst="rect">
            <a:avLst/>
          </a:prstGeom>
          <a:noFill/>
          <a:ln w="12700" cap="sq">
            <a:noFill/>
            <a:miter lim="800000"/>
            <a:headEnd type="none" w="sm" len="sm"/>
            <a:tailEnd type="none" w="sm" len="sm"/>
          </a:ln>
          <a:effectLst/>
        </p:spPr>
        <p:txBody>
          <a:bodyPr vert="horz" wrap="square" lIns="96439" tIns="48219" rIns="96439" bIns="48219" numCol="1" anchor="t" anchorCtr="0" compatLnSpc="1">
            <a:prstTxWarp prst="textNoShape">
              <a:avLst/>
            </a:prstTxWarp>
          </a:bodyPr>
          <a:lstStyle>
            <a:lvl1pPr defTabSz="963613" eaLnBrk="0" hangingPunct="0">
              <a:defRPr sz="1200"/>
            </a:lvl1pPr>
          </a:lstStyle>
          <a:p>
            <a:endParaRPr lang="en-US"/>
          </a:p>
        </p:txBody>
      </p:sp>
      <p:sp>
        <p:nvSpPr>
          <p:cNvPr id="29699" name="Rectangle 1027"/>
          <p:cNvSpPr>
            <a:spLocks noGrp="1" noChangeArrowheads="1"/>
          </p:cNvSpPr>
          <p:nvPr>
            <p:ph type="dt" idx="1"/>
          </p:nvPr>
        </p:nvSpPr>
        <p:spPr bwMode="auto">
          <a:xfrm>
            <a:off x="4146550" y="0"/>
            <a:ext cx="3168650" cy="479425"/>
          </a:xfrm>
          <a:prstGeom prst="rect">
            <a:avLst/>
          </a:prstGeom>
          <a:noFill/>
          <a:ln w="12700" cap="sq">
            <a:noFill/>
            <a:miter lim="800000"/>
            <a:headEnd type="none" w="sm" len="sm"/>
            <a:tailEnd type="none" w="sm" len="sm"/>
          </a:ln>
          <a:effectLst/>
        </p:spPr>
        <p:txBody>
          <a:bodyPr vert="horz" wrap="square" lIns="96439" tIns="48219" rIns="96439" bIns="48219" numCol="1" anchor="t" anchorCtr="0" compatLnSpc="1">
            <a:prstTxWarp prst="textNoShape">
              <a:avLst/>
            </a:prstTxWarp>
          </a:bodyPr>
          <a:lstStyle>
            <a:lvl1pPr algn="r" defTabSz="963613" eaLnBrk="0" hangingPunct="0">
              <a:defRPr sz="1200"/>
            </a:lvl1pPr>
          </a:lstStyle>
          <a:p>
            <a:endParaRPr lang="en-US"/>
          </a:p>
        </p:txBody>
      </p:sp>
      <p:sp>
        <p:nvSpPr>
          <p:cNvPr id="29700" name="Rectangle 1028"/>
          <p:cNvSpPr>
            <a:spLocks noGrp="1" noRot="1" noChangeAspect="1" noChangeArrowheads="1" noTextEdit="1"/>
          </p:cNvSpPr>
          <p:nvPr>
            <p:ph type="sldImg" idx="2"/>
          </p:nvPr>
        </p:nvSpPr>
        <p:spPr bwMode="auto">
          <a:xfrm>
            <a:off x="1265238" y="715963"/>
            <a:ext cx="4784725" cy="3587750"/>
          </a:xfrm>
          <a:prstGeom prst="rect">
            <a:avLst/>
          </a:prstGeom>
          <a:noFill/>
          <a:ln w="9525">
            <a:solidFill>
              <a:srgbClr val="000000"/>
            </a:solidFill>
            <a:miter lim="800000"/>
            <a:headEnd/>
            <a:tailEnd/>
          </a:ln>
          <a:effectLst/>
        </p:spPr>
      </p:sp>
      <p:sp>
        <p:nvSpPr>
          <p:cNvPr id="29701" name="Rectangle 1029"/>
          <p:cNvSpPr>
            <a:spLocks noGrp="1" noChangeArrowheads="1"/>
          </p:cNvSpPr>
          <p:nvPr>
            <p:ph type="body" sz="quarter" idx="3"/>
          </p:nvPr>
        </p:nvSpPr>
        <p:spPr bwMode="auto">
          <a:xfrm>
            <a:off x="974725" y="4541838"/>
            <a:ext cx="5365750" cy="4303712"/>
          </a:xfrm>
          <a:prstGeom prst="rect">
            <a:avLst/>
          </a:prstGeom>
          <a:noFill/>
          <a:ln w="12700" cap="sq">
            <a:noFill/>
            <a:miter lim="800000"/>
            <a:headEnd type="none" w="sm" len="sm"/>
            <a:tailEnd type="none" w="sm" len="sm"/>
          </a:ln>
          <a:effectLst/>
        </p:spPr>
        <p:txBody>
          <a:bodyPr vert="horz" wrap="square" lIns="96439" tIns="48219" rIns="96439" bIns="48219"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9702" name="Rectangle 1030"/>
          <p:cNvSpPr>
            <a:spLocks noGrp="1" noChangeArrowheads="1"/>
          </p:cNvSpPr>
          <p:nvPr>
            <p:ph type="ftr" sz="quarter" idx="4"/>
          </p:nvPr>
        </p:nvSpPr>
        <p:spPr bwMode="auto">
          <a:xfrm>
            <a:off x="0" y="9085263"/>
            <a:ext cx="3168650" cy="477837"/>
          </a:xfrm>
          <a:prstGeom prst="rect">
            <a:avLst/>
          </a:prstGeom>
          <a:noFill/>
          <a:ln w="12700" cap="sq">
            <a:noFill/>
            <a:miter lim="800000"/>
            <a:headEnd type="none" w="sm" len="sm"/>
            <a:tailEnd type="none" w="sm" len="sm"/>
          </a:ln>
          <a:effectLst/>
        </p:spPr>
        <p:txBody>
          <a:bodyPr vert="horz" wrap="square" lIns="96439" tIns="48219" rIns="96439" bIns="48219" numCol="1" anchor="b" anchorCtr="0" compatLnSpc="1">
            <a:prstTxWarp prst="textNoShape">
              <a:avLst/>
            </a:prstTxWarp>
          </a:bodyPr>
          <a:lstStyle>
            <a:lvl1pPr defTabSz="963613" eaLnBrk="0" hangingPunct="0">
              <a:defRPr sz="1200"/>
            </a:lvl1pPr>
          </a:lstStyle>
          <a:p>
            <a:endParaRPr lang="en-US"/>
          </a:p>
        </p:txBody>
      </p:sp>
      <p:sp>
        <p:nvSpPr>
          <p:cNvPr id="29703" name="Rectangle 1031"/>
          <p:cNvSpPr>
            <a:spLocks noGrp="1" noChangeArrowheads="1"/>
          </p:cNvSpPr>
          <p:nvPr>
            <p:ph type="sldNum" sz="quarter" idx="5"/>
          </p:nvPr>
        </p:nvSpPr>
        <p:spPr bwMode="auto">
          <a:xfrm>
            <a:off x="4146550" y="9085263"/>
            <a:ext cx="3168650" cy="477837"/>
          </a:xfrm>
          <a:prstGeom prst="rect">
            <a:avLst/>
          </a:prstGeom>
          <a:noFill/>
          <a:ln w="12700" cap="sq">
            <a:noFill/>
            <a:miter lim="800000"/>
            <a:headEnd type="none" w="sm" len="sm"/>
            <a:tailEnd type="none" w="sm" len="sm"/>
          </a:ln>
          <a:effectLst/>
        </p:spPr>
        <p:txBody>
          <a:bodyPr vert="horz" wrap="square" lIns="96439" tIns="48219" rIns="96439" bIns="48219" numCol="1" anchor="b" anchorCtr="0" compatLnSpc="1">
            <a:prstTxWarp prst="textNoShape">
              <a:avLst/>
            </a:prstTxWarp>
          </a:bodyPr>
          <a:lstStyle>
            <a:lvl1pPr algn="r" defTabSz="963613" eaLnBrk="0" hangingPunct="0">
              <a:defRPr sz="1200"/>
            </a:lvl1pPr>
          </a:lstStyle>
          <a:p>
            <a:fld id="{79341BB5-1A06-4CBA-9935-2ADB7A43C6AC}" type="slidenum">
              <a:rPr lang="en-US"/>
              <a:pPr/>
              <a:t>‹#›</a:t>
            </a:fld>
            <a:endParaRPr lang="en-US"/>
          </a:p>
        </p:txBody>
      </p:sp>
    </p:spTree>
    <p:extLst>
      <p:ext uri="{BB962C8B-B14F-4D97-AF65-F5344CB8AC3E}">
        <p14:creationId xmlns:p14="http://schemas.microsoft.com/office/powerpoint/2010/main" xmlns="" val="34443365"/>
      </p:ext>
    </p:extLst>
  </p:cSld>
  <p:clrMap bg1="lt1" tx1="dk1" bg2="lt2" tx2="dk2" accent1="accent1" accent2="accent2" accent3="accent3" accent4="accent4" accent5="accent5" accent6="accent6" hlink="hlink" folHlink="folHlink"/>
  <p:notesStyle>
    <a:lvl1pPr algn="l" defTabSz="933450" rtl="0" eaLnBrk="0" fontAlgn="base" hangingPunct="0">
      <a:spcBef>
        <a:spcPct val="30000"/>
      </a:spcBef>
      <a:spcAft>
        <a:spcPct val="0"/>
      </a:spcAft>
      <a:defRPr kumimoji="1" sz="1200" kern="1200">
        <a:solidFill>
          <a:schemeClr val="tx1"/>
        </a:solidFill>
        <a:latin typeface="Times New Roman" pitchFamily="18" charset="0"/>
        <a:ea typeface="+mn-ea"/>
        <a:cs typeface="+mn-cs"/>
      </a:defRPr>
    </a:lvl1pPr>
    <a:lvl2pPr marL="461963" algn="l" defTabSz="933450" rtl="0" eaLnBrk="0" fontAlgn="base" hangingPunct="0">
      <a:spcBef>
        <a:spcPct val="30000"/>
      </a:spcBef>
      <a:spcAft>
        <a:spcPct val="0"/>
      </a:spcAft>
      <a:defRPr kumimoji="1" sz="1200" kern="1200">
        <a:solidFill>
          <a:schemeClr val="tx1"/>
        </a:solidFill>
        <a:latin typeface="Times New Roman" pitchFamily="18" charset="0"/>
        <a:ea typeface="+mn-ea"/>
        <a:cs typeface="+mn-cs"/>
      </a:defRPr>
    </a:lvl2pPr>
    <a:lvl3pPr marL="923925" algn="l" defTabSz="933450" rtl="0" eaLnBrk="0" fontAlgn="base" hangingPunct="0">
      <a:spcBef>
        <a:spcPct val="30000"/>
      </a:spcBef>
      <a:spcAft>
        <a:spcPct val="0"/>
      </a:spcAft>
      <a:defRPr kumimoji="1" sz="1200" kern="1200">
        <a:solidFill>
          <a:schemeClr val="tx1"/>
        </a:solidFill>
        <a:latin typeface="Times New Roman" pitchFamily="18" charset="0"/>
        <a:ea typeface="+mn-ea"/>
        <a:cs typeface="+mn-cs"/>
      </a:defRPr>
    </a:lvl3pPr>
    <a:lvl4pPr marL="1387475" algn="l" defTabSz="933450" rtl="0" eaLnBrk="0" fontAlgn="base" hangingPunct="0">
      <a:spcBef>
        <a:spcPct val="30000"/>
      </a:spcBef>
      <a:spcAft>
        <a:spcPct val="0"/>
      </a:spcAft>
      <a:defRPr kumimoji="1" sz="1200" kern="1200">
        <a:solidFill>
          <a:schemeClr val="tx1"/>
        </a:solidFill>
        <a:latin typeface="Times New Roman" pitchFamily="18" charset="0"/>
        <a:ea typeface="+mn-ea"/>
        <a:cs typeface="+mn-cs"/>
      </a:defRPr>
    </a:lvl4pPr>
    <a:lvl5pPr marL="1849438" algn="l" defTabSz="933450" rtl="0" eaLnBrk="0" fontAlgn="base" hangingPunct="0">
      <a:spcBef>
        <a:spcPct val="30000"/>
      </a:spcBef>
      <a:spcAft>
        <a:spcPct val="0"/>
      </a:spcAft>
      <a:defRPr kumimoji="1"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a:p>
        </p:txBody>
      </p:sp>
      <p:sp>
        <p:nvSpPr>
          <p:cNvPr id="4" name="Slide Number Placeholder 3"/>
          <p:cNvSpPr>
            <a:spLocks noGrp="1"/>
          </p:cNvSpPr>
          <p:nvPr>
            <p:ph type="sldNum" sz="quarter" idx="10"/>
          </p:nvPr>
        </p:nvSpPr>
        <p:spPr/>
        <p:txBody>
          <a:bodyPr/>
          <a:lstStyle/>
          <a:p>
            <a:fld id="{79341BB5-1A06-4CBA-9935-2ADB7A43C6AC}"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a:p>
        </p:txBody>
      </p:sp>
      <p:sp>
        <p:nvSpPr>
          <p:cNvPr id="4" name="Slide Number Placeholder 3"/>
          <p:cNvSpPr>
            <a:spLocks noGrp="1"/>
          </p:cNvSpPr>
          <p:nvPr>
            <p:ph type="sldNum" sz="quarter" idx="10"/>
          </p:nvPr>
        </p:nvSpPr>
        <p:spPr/>
        <p:txBody>
          <a:bodyPr/>
          <a:lstStyle/>
          <a:p>
            <a:fld id="{79341BB5-1A06-4CBA-9935-2ADB7A43C6AC}"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a:p>
        </p:txBody>
      </p:sp>
      <p:sp>
        <p:nvSpPr>
          <p:cNvPr id="4" name="Slide Number Placeholder 3"/>
          <p:cNvSpPr>
            <a:spLocks noGrp="1"/>
          </p:cNvSpPr>
          <p:nvPr>
            <p:ph type="sldNum" sz="quarter" idx="10"/>
          </p:nvPr>
        </p:nvSpPr>
        <p:spPr/>
        <p:txBody>
          <a:bodyPr/>
          <a:lstStyle/>
          <a:p>
            <a:fld id="{D4FBC5F0-B2D1-4D20-A0E4-074519211631}" type="slidenum">
              <a:rPr lang="en-ZA" smtClean="0"/>
              <a:pPr/>
              <a:t>3</a:t>
            </a:fld>
            <a:endParaRPr lang="en-ZA"/>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a:p>
        </p:txBody>
      </p:sp>
      <p:sp>
        <p:nvSpPr>
          <p:cNvPr id="4" name="Slide Number Placeholder 3"/>
          <p:cNvSpPr>
            <a:spLocks noGrp="1"/>
          </p:cNvSpPr>
          <p:nvPr>
            <p:ph type="sldNum" sz="quarter" idx="10"/>
          </p:nvPr>
        </p:nvSpPr>
        <p:spPr/>
        <p:txBody>
          <a:bodyPr/>
          <a:lstStyle/>
          <a:p>
            <a:fld id="{79341BB5-1A06-4CBA-9935-2ADB7A43C6AC}"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a:p>
        </p:txBody>
      </p:sp>
      <p:sp>
        <p:nvSpPr>
          <p:cNvPr id="4" name="Slide Number Placeholder 3"/>
          <p:cNvSpPr>
            <a:spLocks noGrp="1"/>
          </p:cNvSpPr>
          <p:nvPr>
            <p:ph type="sldNum" sz="quarter" idx="10"/>
          </p:nvPr>
        </p:nvSpPr>
        <p:spPr/>
        <p:txBody>
          <a:bodyPr/>
          <a:lstStyle/>
          <a:p>
            <a:fld id="{831432BE-9E2D-4AC4-B093-B6505141A5A9}" type="slidenum">
              <a:rPr lang="en-US" smtClean="0"/>
              <a:pPr/>
              <a:t>5</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a:p>
        </p:txBody>
      </p:sp>
      <p:sp>
        <p:nvSpPr>
          <p:cNvPr id="4" name="Slide Number Placeholder 3"/>
          <p:cNvSpPr>
            <a:spLocks noGrp="1"/>
          </p:cNvSpPr>
          <p:nvPr>
            <p:ph type="sldNum" sz="quarter" idx="10"/>
          </p:nvPr>
        </p:nvSpPr>
        <p:spPr/>
        <p:txBody>
          <a:bodyPr/>
          <a:lstStyle/>
          <a:p>
            <a:fld id="{79341BB5-1A06-4CBA-9935-2ADB7A43C6AC}"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a:p>
        </p:txBody>
      </p:sp>
      <p:sp>
        <p:nvSpPr>
          <p:cNvPr id="4" name="Slide Number Placeholder 3"/>
          <p:cNvSpPr>
            <a:spLocks noGrp="1"/>
          </p:cNvSpPr>
          <p:nvPr>
            <p:ph type="sldNum" sz="quarter" idx="10"/>
          </p:nvPr>
        </p:nvSpPr>
        <p:spPr/>
        <p:txBody>
          <a:bodyPr/>
          <a:lstStyle/>
          <a:p>
            <a:fld id="{79341BB5-1A06-4CBA-9935-2ADB7A43C6AC}"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a:p>
        </p:txBody>
      </p:sp>
      <p:sp>
        <p:nvSpPr>
          <p:cNvPr id="4" name="Slide Number Placeholder 3"/>
          <p:cNvSpPr>
            <a:spLocks noGrp="1"/>
          </p:cNvSpPr>
          <p:nvPr>
            <p:ph type="sldNum" sz="quarter" idx="10"/>
          </p:nvPr>
        </p:nvSpPr>
        <p:spPr/>
        <p:txBody>
          <a:bodyPr/>
          <a:lstStyle/>
          <a:p>
            <a:fld id="{79341BB5-1A06-4CBA-9935-2ADB7A43C6AC}"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a:p>
        </p:txBody>
      </p:sp>
      <p:sp>
        <p:nvSpPr>
          <p:cNvPr id="4" name="Slide Number Placeholder 3"/>
          <p:cNvSpPr>
            <a:spLocks noGrp="1"/>
          </p:cNvSpPr>
          <p:nvPr>
            <p:ph type="sldNum" sz="quarter" idx="10"/>
          </p:nvPr>
        </p:nvSpPr>
        <p:spPr/>
        <p:txBody>
          <a:bodyPr/>
          <a:lstStyle/>
          <a:p>
            <a:fld id="{79341BB5-1A06-4CBA-9935-2ADB7A43C6AC}" type="slidenum">
              <a:rPr lang="en-US" smtClean="0"/>
              <a:pPr/>
              <a:t>9</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Master" Target="../slideMasters/slideMaster1.xml"/><Relationship Id="rId1" Type="http://schemas.openxmlformats.org/officeDocument/2006/relationships/vmlDrawing" Target="../drawings/vmlDrawing2.vml"/><Relationship Id="rId5" Type="http://schemas.openxmlformats.org/officeDocument/2006/relationships/oleObject" Target="../embeddings/oleObject2.bin"/><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3075" name="Rectangle 3"/>
          <p:cNvSpPr>
            <a:spLocks noGrp="1" noChangeArrowheads="1"/>
          </p:cNvSpPr>
          <p:nvPr>
            <p:ph type="ctrTitle" sz="quarter"/>
          </p:nvPr>
        </p:nvSpPr>
        <p:spPr>
          <a:xfrm>
            <a:off x="1143000" y="2133600"/>
            <a:ext cx="6858000" cy="609600"/>
          </a:xfrm>
        </p:spPr>
        <p:txBody>
          <a:bodyPr anchor="t"/>
          <a:lstStyle>
            <a:lvl1pPr algn="ctr">
              <a:lnSpc>
                <a:spcPct val="130000"/>
              </a:lnSpc>
              <a:defRPr b="1">
                <a:solidFill>
                  <a:schemeClr val="bg2"/>
                </a:solidFill>
              </a:defRPr>
            </a:lvl1pPr>
          </a:lstStyle>
          <a:p>
            <a:r>
              <a:rPr lang="en-US"/>
              <a:t>Click to edit Master title style</a:t>
            </a:r>
          </a:p>
        </p:txBody>
      </p:sp>
      <p:sp>
        <p:nvSpPr>
          <p:cNvPr id="3076" name="Rectangle 4"/>
          <p:cNvSpPr>
            <a:spLocks noGrp="1" noChangeArrowheads="1"/>
          </p:cNvSpPr>
          <p:nvPr>
            <p:ph type="subTitle" sz="quarter" idx="1"/>
          </p:nvPr>
        </p:nvSpPr>
        <p:spPr>
          <a:xfrm>
            <a:off x="1196975" y="4191000"/>
            <a:ext cx="6750050" cy="1752600"/>
          </a:xfrm>
        </p:spPr>
        <p:txBody>
          <a:bodyPr/>
          <a:lstStyle>
            <a:lvl1pPr marL="0" indent="0" algn="ctr">
              <a:buFontTx/>
              <a:buNone/>
              <a:defRPr/>
            </a:lvl1pPr>
          </a:lstStyle>
          <a:p>
            <a:r>
              <a:rPr lang="en-US"/>
              <a:t>Click to edit Master subtitle style</a:t>
            </a:r>
          </a:p>
        </p:txBody>
      </p:sp>
      <p:pic>
        <p:nvPicPr>
          <p:cNvPr id="3101" name="Picture 29" descr="US_Stacked RGB 300dpi"/>
          <p:cNvPicPr>
            <a:picLocks noChangeAspect="1" noChangeArrowheads="1"/>
          </p:cNvPicPr>
          <p:nvPr/>
        </p:nvPicPr>
        <p:blipFill>
          <a:blip r:embed="rId3" cstate="print"/>
          <a:srcRect/>
          <a:stretch>
            <a:fillRect/>
          </a:stretch>
        </p:blipFill>
        <p:spPr bwMode="auto">
          <a:xfrm>
            <a:off x="2667000" y="152400"/>
            <a:ext cx="3810000" cy="1247775"/>
          </a:xfrm>
          <a:prstGeom prst="rect">
            <a:avLst/>
          </a:prstGeom>
          <a:noFill/>
        </p:spPr>
      </p:pic>
      <p:sp>
        <p:nvSpPr>
          <p:cNvPr id="11" name="Text Box 8"/>
          <p:cNvSpPr txBox="1">
            <a:spLocks noChangeArrowheads="1"/>
          </p:cNvSpPr>
          <p:nvPr userDrawn="1"/>
        </p:nvSpPr>
        <p:spPr bwMode="auto">
          <a:xfrm>
            <a:off x="855663" y="6210300"/>
            <a:ext cx="6840537" cy="457200"/>
          </a:xfrm>
          <a:prstGeom prst="rect">
            <a:avLst/>
          </a:prstGeom>
          <a:noFill/>
          <a:ln w="9525">
            <a:noFill/>
            <a:miter lim="800000"/>
            <a:headEnd/>
            <a:tailEnd/>
          </a:ln>
          <a:effectLst>
            <a:prstShdw prst="shdw18" dist="17961" dir="13500000">
              <a:schemeClr val="accent1">
                <a:gamma/>
                <a:shade val="60000"/>
                <a:invGamma/>
                <a:alpha val="74998"/>
              </a:schemeClr>
            </a:prstShdw>
          </a:effectLst>
        </p:spPr>
        <p:txBody>
          <a:bodyPr>
            <a:spAutoFit/>
          </a:bodyPr>
          <a:lstStyle>
            <a:lvl1pPr eaLnBrk="0" hangingPunct="0">
              <a:defRPr sz="2400">
                <a:solidFill>
                  <a:schemeClr val="tx1"/>
                </a:solidFill>
                <a:latin typeface="Arial" charset="0"/>
                <a:cs typeface="Arial" charset="0"/>
              </a:defRPr>
            </a:lvl1pPr>
            <a:lvl2pPr marL="37931725" indent="-37474525" eaLnBrk="0" hangingPunct="0">
              <a:defRPr sz="2400">
                <a:solidFill>
                  <a:schemeClr val="tx1"/>
                </a:solidFill>
                <a:latin typeface="Arial" charset="0"/>
                <a:cs typeface="Arial" charset="0"/>
              </a:defRPr>
            </a:lvl2pPr>
            <a:lvl3pPr eaLnBrk="0" hangingPunct="0">
              <a:defRPr sz="2400">
                <a:solidFill>
                  <a:schemeClr val="tx1"/>
                </a:solidFill>
                <a:latin typeface="Arial" charset="0"/>
                <a:cs typeface="Arial" charset="0"/>
              </a:defRPr>
            </a:lvl3pPr>
            <a:lvl4pPr eaLnBrk="0" hangingPunct="0">
              <a:defRPr sz="2400">
                <a:solidFill>
                  <a:schemeClr val="tx1"/>
                </a:solidFill>
                <a:latin typeface="Arial" charset="0"/>
                <a:cs typeface="Arial" charset="0"/>
              </a:defRPr>
            </a:lvl4pPr>
            <a:lvl5pPr eaLnBrk="0" hangingPunct="0">
              <a:defRPr sz="2400">
                <a:solidFill>
                  <a:schemeClr val="tx1"/>
                </a:solidFill>
                <a:latin typeface="Arial" charset="0"/>
                <a:cs typeface="Arial" charset="0"/>
              </a:defRPr>
            </a:lvl5pPr>
            <a:lvl6pPr marL="457200" eaLnBrk="0" fontAlgn="base" hangingPunct="0">
              <a:spcBef>
                <a:spcPct val="0"/>
              </a:spcBef>
              <a:spcAft>
                <a:spcPct val="0"/>
              </a:spcAft>
              <a:defRPr sz="2400">
                <a:solidFill>
                  <a:schemeClr val="tx1"/>
                </a:solidFill>
                <a:latin typeface="Arial" charset="0"/>
                <a:cs typeface="Arial" charset="0"/>
              </a:defRPr>
            </a:lvl6pPr>
            <a:lvl7pPr marL="914400" eaLnBrk="0" fontAlgn="base" hangingPunct="0">
              <a:spcBef>
                <a:spcPct val="0"/>
              </a:spcBef>
              <a:spcAft>
                <a:spcPct val="0"/>
              </a:spcAft>
              <a:defRPr sz="2400">
                <a:solidFill>
                  <a:schemeClr val="tx1"/>
                </a:solidFill>
                <a:latin typeface="Arial" charset="0"/>
                <a:cs typeface="Arial" charset="0"/>
              </a:defRPr>
            </a:lvl7pPr>
            <a:lvl8pPr marL="1371600" eaLnBrk="0" fontAlgn="base" hangingPunct="0">
              <a:spcBef>
                <a:spcPct val="0"/>
              </a:spcBef>
              <a:spcAft>
                <a:spcPct val="0"/>
              </a:spcAft>
              <a:defRPr sz="2400">
                <a:solidFill>
                  <a:schemeClr val="tx1"/>
                </a:solidFill>
                <a:latin typeface="Arial" charset="0"/>
                <a:cs typeface="Arial" charset="0"/>
              </a:defRPr>
            </a:lvl8pPr>
            <a:lvl9pPr marL="1828800" eaLnBrk="0" fontAlgn="base" hangingPunct="0">
              <a:spcBef>
                <a:spcPct val="0"/>
              </a:spcBef>
              <a:spcAft>
                <a:spcPct val="0"/>
              </a:spcAft>
              <a:defRPr sz="2400">
                <a:solidFill>
                  <a:schemeClr val="tx1"/>
                </a:solidFill>
                <a:latin typeface="Arial" charset="0"/>
                <a:cs typeface="Arial" charset="0"/>
              </a:defRPr>
            </a:lvl9pPr>
          </a:lstStyle>
          <a:p>
            <a:pPr algn="ctr" eaLnBrk="1" hangingPunct="1"/>
            <a:r>
              <a:rPr lang="en-GB" sz="1200" dirty="0"/>
              <a:t>Programme to Support Pro-Poor Policy Development</a:t>
            </a:r>
          </a:p>
          <a:p>
            <a:pPr algn="ctr" eaLnBrk="1" hangingPunct="1"/>
            <a:r>
              <a:rPr lang="en-GB" sz="1200" dirty="0"/>
              <a:t>A partnership between the Presidency, Republic of South Africa and the European Union</a:t>
            </a:r>
            <a:endParaRPr lang="en-US" sz="1200" dirty="0"/>
          </a:p>
        </p:txBody>
      </p:sp>
      <p:pic>
        <p:nvPicPr>
          <p:cNvPr id="12" name="Picture 4"/>
          <p:cNvPicPr>
            <a:picLocks noChangeAspect="1" noChangeArrowheads="1"/>
          </p:cNvPicPr>
          <p:nvPr userDrawn="1"/>
        </p:nvPicPr>
        <p:blipFill>
          <a:blip r:embed="rId4" cstate="print">
            <a:extLst>
              <a:ext uri="{28A0092B-C50C-407E-A947-70E740481C1C}">
                <a14:useLocalDpi xmlns:a14="http://schemas.microsoft.com/office/drawing/2010/main" xmlns="" val="0"/>
              </a:ext>
            </a:extLst>
          </a:blip>
          <a:srcRect/>
          <a:stretch>
            <a:fillRect/>
          </a:stretch>
        </p:blipFill>
        <p:spPr bwMode="auto">
          <a:xfrm>
            <a:off x="395288" y="6092825"/>
            <a:ext cx="460375" cy="692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aphicFrame>
        <p:nvGraphicFramePr>
          <p:cNvPr id="13" name="Object 2"/>
          <p:cNvGraphicFramePr>
            <a:graphicFrameLocks noChangeAspect="1"/>
          </p:cNvGraphicFramePr>
          <p:nvPr userDrawn="1"/>
        </p:nvGraphicFramePr>
        <p:xfrm>
          <a:off x="7812088" y="6165850"/>
          <a:ext cx="935037" cy="569913"/>
        </p:xfrm>
        <a:graphic>
          <a:graphicData uri="http://schemas.openxmlformats.org/presentationml/2006/ole">
            <p:oleObj spid="_x0000_s2051" r:id="rId5" imgW="2879725" imgH="1920875" progId="">
              <p:embed/>
            </p:oleObj>
          </a:graphicData>
        </a:graphic>
      </p:graphicFrame>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Slide Number Placeholder 3"/>
          <p:cNvSpPr>
            <a:spLocks noGrp="1"/>
          </p:cNvSpPr>
          <p:nvPr>
            <p:ph type="sldNum" sz="quarter" idx="10"/>
          </p:nvPr>
        </p:nvSpPr>
        <p:spPr>
          <a:xfrm>
            <a:off x="457200" y="6477000"/>
            <a:ext cx="1905000" cy="457200"/>
          </a:xfrm>
          <a:prstGeom prst="rect">
            <a:avLst/>
          </a:prstGeom>
        </p:spPr>
        <p:txBody>
          <a:bodyPr/>
          <a:lstStyle>
            <a:lvl1pPr>
              <a:defRPr/>
            </a:lvl1pPr>
          </a:lstStyle>
          <a:p>
            <a:fld id="{61F346DD-55B4-488B-BCDB-2FA77FE7F069}" type="slidenum">
              <a:rPr lang="en-US"/>
              <a:pPr/>
              <a:t>‹#›</a:t>
            </a:fld>
            <a:endParaRPr lang="en-US"/>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Z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Slide Number Placeholder 3"/>
          <p:cNvSpPr>
            <a:spLocks noGrp="1"/>
          </p:cNvSpPr>
          <p:nvPr>
            <p:ph type="sldNum" sz="quarter" idx="10"/>
          </p:nvPr>
        </p:nvSpPr>
        <p:spPr>
          <a:xfrm>
            <a:off x="457200" y="6477000"/>
            <a:ext cx="1905000" cy="457200"/>
          </a:xfrm>
          <a:prstGeom prst="rect">
            <a:avLst/>
          </a:prstGeom>
        </p:spPr>
        <p:txBody>
          <a:bodyPr/>
          <a:lstStyle>
            <a:lvl1pPr>
              <a:defRPr/>
            </a:lvl1pPr>
          </a:lstStyle>
          <a:p>
            <a:fld id="{05145E08-F669-4FD1-9C11-B5F83E1FB6B6}" type="slidenum">
              <a:rPr lang="en-US"/>
              <a:pPr/>
              <a:t>‹#›</a:t>
            </a:fld>
            <a:endParaRPr lang="en-US"/>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Content Placeholder 2"/>
          <p:cNvSpPr>
            <a:spLocks noGrp="1"/>
          </p:cNvSpPr>
          <p:nvPr>
            <p:ph sz="half" idx="1"/>
          </p:nvPr>
        </p:nvSpPr>
        <p:spPr>
          <a:xfrm>
            <a:off x="1371600" y="1295400"/>
            <a:ext cx="3314700" cy="4800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Content Placeholder 3"/>
          <p:cNvSpPr>
            <a:spLocks noGrp="1"/>
          </p:cNvSpPr>
          <p:nvPr>
            <p:ph sz="half" idx="2"/>
          </p:nvPr>
        </p:nvSpPr>
        <p:spPr>
          <a:xfrm>
            <a:off x="4838700" y="1295400"/>
            <a:ext cx="3314700" cy="4800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5" name="Slide Number Placeholder 4"/>
          <p:cNvSpPr>
            <a:spLocks noGrp="1"/>
          </p:cNvSpPr>
          <p:nvPr>
            <p:ph type="sldNum" sz="quarter" idx="10"/>
          </p:nvPr>
        </p:nvSpPr>
        <p:spPr>
          <a:xfrm>
            <a:off x="457200" y="6477000"/>
            <a:ext cx="1905000" cy="457200"/>
          </a:xfrm>
          <a:prstGeom prst="rect">
            <a:avLst/>
          </a:prstGeom>
        </p:spPr>
        <p:txBody>
          <a:bodyPr/>
          <a:lstStyle>
            <a:lvl1pPr>
              <a:defRPr/>
            </a:lvl1pPr>
          </a:lstStyle>
          <a:p>
            <a:fld id="{80BB42F0-7FAC-456F-AECD-6D56AFD4BA9F}" type="slidenum">
              <a:rPr lang="en-US"/>
              <a:pPr/>
              <a:t>‹#›</a:t>
            </a:fld>
            <a:endParaRPr lang="en-US"/>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Z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7" name="Slide Number Placeholder 6"/>
          <p:cNvSpPr>
            <a:spLocks noGrp="1"/>
          </p:cNvSpPr>
          <p:nvPr>
            <p:ph type="sldNum" sz="quarter" idx="10"/>
          </p:nvPr>
        </p:nvSpPr>
        <p:spPr>
          <a:xfrm>
            <a:off x="457200" y="6477000"/>
            <a:ext cx="1905000" cy="457200"/>
          </a:xfrm>
          <a:prstGeom prst="rect">
            <a:avLst/>
          </a:prstGeom>
        </p:spPr>
        <p:txBody>
          <a:bodyPr/>
          <a:lstStyle>
            <a:lvl1pPr>
              <a:defRPr/>
            </a:lvl1pPr>
          </a:lstStyle>
          <a:p>
            <a:fld id="{C3E34A84-5B64-45B4-B2B9-15E3FEB087DF}" type="slidenum">
              <a:rPr lang="en-US"/>
              <a:pPr/>
              <a:t>‹#›</a:t>
            </a:fld>
            <a:endParaRPr lang="en-US"/>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Slide Number Placeholder 2"/>
          <p:cNvSpPr>
            <a:spLocks noGrp="1"/>
          </p:cNvSpPr>
          <p:nvPr>
            <p:ph type="sldNum" sz="quarter" idx="10"/>
          </p:nvPr>
        </p:nvSpPr>
        <p:spPr>
          <a:xfrm>
            <a:off x="457200" y="6477000"/>
            <a:ext cx="1905000" cy="457200"/>
          </a:xfrm>
          <a:prstGeom prst="rect">
            <a:avLst/>
          </a:prstGeom>
        </p:spPr>
        <p:txBody>
          <a:bodyPr/>
          <a:lstStyle>
            <a:lvl1pPr>
              <a:defRPr/>
            </a:lvl1pPr>
          </a:lstStyle>
          <a:p>
            <a:fld id="{6E4100C4-85F1-4073-BB56-E50653A688CD}" type="slidenum">
              <a:rPr lang="en-US"/>
              <a:pPr/>
              <a:t>‹#›</a:t>
            </a:fld>
            <a:endParaRPr lang="en-US"/>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a:xfrm>
            <a:off x="457200" y="6477000"/>
            <a:ext cx="1905000" cy="457200"/>
          </a:xfrm>
          <a:prstGeom prst="rect">
            <a:avLst/>
          </a:prstGeom>
        </p:spPr>
        <p:txBody>
          <a:bodyPr/>
          <a:lstStyle>
            <a:lvl1pPr>
              <a:defRPr/>
            </a:lvl1pPr>
          </a:lstStyle>
          <a:p>
            <a:fld id="{8B427A78-BC31-472A-B763-397D28BB0A9B}" type="slidenum">
              <a:rPr lang="en-US"/>
              <a:pPr/>
              <a:t>‹#›</a:t>
            </a:fld>
            <a:endParaRPr lang="en-US"/>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Z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4"/>
          <p:cNvSpPr>
            <a:spLocks noGrp="1"/>
          </p:cNvSpPr>
          <p:nvPr>
            <p:ph type="sldNum" sz="quarter" idx="10"/>
          </p:nvPr>
        </p:nvSpPr>
        <p:spPr>
          <a:xfrm>
            <a:off x="457200" y="6477000"/>
            <a:ext cx="1905000" cy="457200"/>
          </a:xfrm>
          <a:prstGeom prst="rect">
            <a:avLst/>
          </a:prstGeom>
        </p:spPr>
        <p:txBody>
          <a:bodyPr/>
          <a:lstStyle>
            <a:lvl1pPr>
              <a:defRPr/>
            </a:lvl1pPr>
          </a:lstStyle>
          <a:p>
            <a:fld id="{F5087713-5D8A-4844-B74C-2C01E51B5608}" type="slidenum">
              <a:rPr lang="en-US"/>
              <a:pPr/>
              <a:t>‹#›</a:t>
            </a:fld>
            <a:endParaRPr lang="en-US"/>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Z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Z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4"/>
          <p:cNvSpPr>
            <a:spLocks noGrp="1"/>
          </p:cNvSpPr>
          <p:nvPr>
            <p:ph type="sldNum" sz="quarter" idx="10"/>
          </p:nvPr>
        </p:nvSpPr>
        <p:spPr>
          <a:xfrm>
            <a:off x="457200" y="6477000"/>
            <a:ext cx="1905000" cy="457200"/>
          </a:xfrm>
          <a:prstGeom prst="rect">
            <a:avLst/>
          </a:prstGeom>
        </p:spPr>
        <p:txBody>
          <a:bodyPr/>
          <a:lstStyle>
            <a:lvl1pPr>
              <a:defRPr/>
            </a:lvl1pPr>
          </a:lstStyle>
          <a:p>
            <a:fld id="{B79BE9CA-64CA-4A24-A735-327BE66255C0}" type="slidenum">
              <a:rPr lang="en-US"/>
              <a:pPr/>
              <a:t>‹#›</a:t>
            </a:fld>
            <a:endParaRPr lang="en-US"/>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Slide Number Placeholder 3"/>
          <p:cNvSpPr>
            <a:spLocks noGrp="1"/>
          </p:cNvSpPr>
          <p:nvPr>
            <p:ph type="sldNum" sz="quarter" idx="10"/>
          </p:nvPr>
        </p:nvSpPr>
        <p:spPr>
          <a:xfrm>
            <a:off x="457200" y="6477000"/>
            <a:ext cx="1905000" cy="457200"/>
          </a:xfrm>
          <a:prstGeom prst="rect">
            <a:avLst/>
          </a:prstGeom>
        </p:spPr>
        <p:txBody>
          <a:bodyPr/>
          <a:lstStyle>
            <a:lvl1pPr>
              <a:defRPr/>
            </a:lvl1pPr>
          </a:lstStyle>
          <a:p>
            <a:fld id="{A6BA3406-1F70-4208-92A2-5667C733795A}" type="slidenum">
              <a:rPr lang="en-US"/>
              <a:pPr/>
              <a:t>‹#›</a:t>
            </a:fld>
            <a:endParaRPr lang="en-US"/>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57950" y="457200"/>
            <a:ext cx="1695450" cy="5638800"/>
          </a:xfrm>
        </p:spPr>
        <p:txBody>
          <a:bodyPr vert="eaVert"/>
          <a:lstStyle/>
          <a:p>
            <a:r>
              <a:rPr lang="en-US" smtClean="0"/>
              <a:t>Click to edit Master title style</a:t>
            </a:r>
            <a:endParaRPr lang="en-ZA"/>
          </a:p>
        </p:txBody>
      </p:sp>
      <p:sp>
        <p:nvSpPr>
          <p:cNvPr id="3" name="Vertical Text Placeholder 2"/>
          <p:cNvSpPr>
            <a:spLocks noGrp="1"/>
          </p:cNvSpPr>
          <p:nvPr>
            <p:ph type="body" orient="vert" idx="1"/>
          </p:nvPr>
        </p:nvSpPr>
        <p:spPr>
          <a:xfrm>
            <a:off x="1371600" y="457200"/>
            <a:ext cx="4933950" cy="56388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Slide Number Placeholder 3"/>
          <p:cNvSpPr>
            <a:spLocks noGrp="1"/>
          </p:cNvSpPr>
          <p:nvPr>
            <p:ph type="sldNum" sz="quarter" idx="10"/>
          </p:nvPr>
        </p:nvSpPr>
        <p:spPr>
          <a:xfrm>
            <a:off x="457200" y="6477000"/>
            <a:ext cx="1905000" cy="457200"/>
          </a:xfrm>
          <a:prstGeom prst="rect">
            <a:avLst/>
          </a:prstGeom>
        </p:spPr>
        <p:txBody>
          <a:bodyPr/>
          <a:lstStyle>
            <a:lvl1pPr>
              <a:defRPr/>
            </a:lvl1pPr>
          </a:lstStyle>
          <a:p>
            <a:fld id="{6B6CC231-0AE8-4A8F-BB5E-9A60D0586961}" type="slidenum">
              <a:rPr lang="en-US"/>
              <a:pPr/>
              <a:t>‹#›</a:t>
            </a:fld>
            <a:endParaRPr lang="en-US"/>
          </a:p>
        </p:txBody>
      </p:sp>
    </p:spTree>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objOverTx" preserve="1">
  <p:cSld name="Title and Content over Text">
    <p:spTree>
      <p:nvGrpSpPr>
        <p:cNvPr id="1" name=""/>
        <p:cNvGrpSpPr/>
        <p:nvPr/>
      </p:nvGrpSpPr>
      <p:grpSpPr>
        <a:xfrm>
          <a:off x="0" y="0"/>
          <a:ext cx="0" cy="0"/>
          <a:chOff x="0" y="0"/>
          <a:chExt cx="0" cy="0"/>
        </a:xfrm>
      </p:grpSpPr>
      <p:sp>
        <p:nvSpPr>
          <p:cNvPr id="2" name="Title 1"/>
          <p:cNvSpPr>
            <a:spLocks noGrp="1"/>
          </p:cNvSpPr>
          <p:nvPr>
            <p:ph type="title"/>
          </p:nvPr>
        </p:nvSpPr>
        <p:spPr>
          <a:xfrm>
            <a:off x="1371600" y="457200"/>
            <a:ext cx="6705600" cy="457200"/>
          </a:xfrm>
        </p:spPr>
        <p:txBody>
          <a:bodyPr/>
          <a:lstStyle/>
          <a:p>
            <a:r>
              <a:rPr lang="en-US" smtClean="0"/>
              <a:t>Click to edit Master title style</a:t>
            </a:r>
            <a:endParaRPr lang="en-ZA"/>
          </a:p>
        </p:txBody>
      </p:sp>
      <p:sp>
        <p:nvSpPr>
          <p:cNvPr id="3" name="Content Placeholder 2"/>
          <p:cNvSpPr>
            <a:spLocks noGrp="1"/>
          </p:cNvSpPr>
          <p:nvPr>
            <p:ph sz="half" idx="1"/>
          </p:nvPr>
        </p:nvSpPr>
        <p:spPr>
          <a:xfrm>
            <a:off x="1371600" y="1295400"/>
            <a:ext cx="6781800" cy="23241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Text Placeholder 3"/>
          <p:cNvSpPr>
            <a:spLocks noGrp="1"/>
          </p:cNvSpPr>
          <p:nvPr>
            <p:ph type="body" sz="half" idx="2"/>
          </p:nvPr>
        </p:nvSpPr>
        <p:spPr>
          <a:xfrm>
            <a:off x="1371600" y="3771900"/>
            <a:ext cx="6781800" cy="23241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5" name="Slide Number Placeholder 4"/>
          <p:cNvSpPr>
            <a:spLocks noGrp="1"/>
          </p:cNvSpPr>
          <p:nvPr>
            <p:ph type="sldNum" sz="quarter" idx="10"/>
          </p:nvPr>
        </p:nvSpPr>
        <p:spPr>
          <a:xfrm>
            <a:off x="457200" y="6477000"/>
            <a:ext cx="1905000" cy="457200"/>
          </a:xfrm>
          <a:prstGeom prst="rect">
            <a:avLst/>
          </a:prstGeom>
        </p:spPr>
        <p:txBody>
          <a:bodyPr/>
          <a:lstStyle>
            <a:lvl1pPr>
              <a:defRPr/>
            </a:lvl1pPr>
          </a:lstStyle>
          <a:p>
            <a:fld id="{7EBA12F4-42F8-4AB6-8CB5-6312BA5CAC89}" type="slidenum">
              <a:rPr lang="en-US"/>
              <a:pPr/>
              <a:t>‹#›</a:t>
            </a:fld>
            <a:endParaRPr lang="en-US"/>
          </a:p>
        </p:txBody>
      </p:sp>
    </p:spTree>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871538" y="192088"/>
            <a:ext cx="8162925" cy="1431925"/>
          </a:xfrm>
        </p:spPr>
        <p:txBody>
          <a:bodyPr/>
          <a:lstStyle/>
          <a:p>
            <a:r>
              <a:rPr lang="en-US" smtClean="0"/>
              <a:t>Click to edit Master title style</a:t>
            </a:r>
            <a:endParaRPr lang="en-ZA"/>
          </a:p>
        </p:txBody>
      </p:sp>
      <p:sp>
        <p:nvSpPr>
          <p:cNvPr id="3" name="Table Placeholder 2"/>
          <p:cNvSpPr>
            <a:spLocks noGrp="1"/>
          </p:cNvSpPr>
          <p:nvPr>
            <p:ph type="tbl" idx="1"/>
          </p:nvPr>
        </p:nvSpPr>
        <p:spPr>
          <a:xfrm>
            <a:off x="912813" y="1905000"/>
            <a:ext cx="8110537" cy="4191000"/>
          </a:xfrm>
        </p:spPr>
        <p:txBody>
          <a:bodyPr/>
          <a:lstStyle/>
          <a:p>
            <a:pPr lvl="0"/>
            <a:endParaRPr lang="en-ZA" noProof="0" smtClean="0"/>
          </a:p>
        </p:txBody>
      </p:sp>
      <p:sp>
        <p:nvSpPr>
          <p:cNvPr id="4" name="Rectangle 68"/>
          <p:cNvSpPr>
            <a:spLocks noGrp="1" noChangeArrowheads="1"/>
          </p:cNvSpPr>
          <p:nvPr>
            <p:ph type="ftr" sz="quarter" idx="10"/>
          </p:nvPr>
        </p:nvSpPr>
        <p:spPr>
          <a:xfrm>
            <a:off x="914400" y="6248400"/>
            <a:ext cx="2895600" cy="457200"/>
          </a:xfrm>
          <a:prstGeom prst="rect">
            <a:avLst/>
          </a:prstGeom>
          <a:ln/>
        </p:spPr>
        <p:txBody>
          <a:bodyPr/>
          <a:lstStyle>
            <a:lvl1pPr>
              <a:defRPr/>
            </a:lvl1pPr>
          </a:lstStyle>
          <a:p>
            <a:pPr>
              <a:defRPr/>
            </a:pPr>
            <a:endParaRPr lang="en-US"/>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4.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3.jpeg"/><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vmlDrawing" Target="../drawings/vmlDrawing1.vml"/><Relationship Id="rId10" Type="http://schemas.openxmlformats.org/officeDocument/2006/relationships/slideLayout" Target="../slideLayouts/slideLayout10.xml"/><Relationship Id="rId19" Type="http://schemas.openxmlformats.org/officeDocument/2006/relationships/oleObject" Target="../embeddings/oleObject1.bin"/><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038" name="Group 14"/>
          <p:cNvGrpSpPr>
            <a:grpSpLocks/>
          </p:cNvGrpSpPr>
          <p:nvPr/>
        </p:nvGrpSpPr>
        <p:grpSpPr bwMode="auto">
          <a:xfrm>
            <a:off x="304800" y="762000"/>
            <a:ext cx="8610600" cy="415925"/>
            <a:chOff x="192" y="480"/>
            <a:chExt cx="5424" cy="262"/>
          </a:xfrm>
        </p:grpSpPr>
        <p:pic>
          <p:nvPicPr>
            <p:cNvPr id="1035" name="Picture 11" descr="leaf"/>
            <p:cNvPicPr>
              <a:picLocks noChangeAspect="1" noChangeArrowheads="1"/>
            </p:cNvPicPr>
            <p:nvPr userDrawn="1"/>
          </p:nvPicPr>
          <p:blipFill>
            <a:blip r:embed="rId16" cstate="print"/>
            <a:srcRect/>
            <a:stretch>
              <a:fillRect/>
            </a:stretch>
          </p:blipFill>
          <p:spPr bwMode="auto">
            <a:xfrm>
              <a:off x="5232" y="480"/>
              <a:ext cx="384" cy="262"/>
            </a:xfrm>
            <a:prstGeom prst="rect">
              <a:avLst/>
            </a:prstGeom>
            <a:noFill/>
          </p:spPr>
        </p:pic>
        <p:sp>
          <p:nvSpPr>
            <p:cNvPr id="1036" name="Line 12"/>
            <p:cNvSpPr>
              <a:spLocks noChangeShapeType="1"/>
            </p:cNvSpPr>
            <p:nvPr userDrawn="1"/>
          </p:nvSpPr>
          <p:spPr bwMode="auto">
            <a:xfrm>
              <a:off x="192" y="611"/>
              <a:ext cx="4944" cy="0"/>
            </a:xfrm>
            <a:prstGeom prst="line">
              <a:avLst/>
            </a:prstGeom>
            <a:noFill/>
            <a:ln w="12700" cap="sq">
              <a:solidFill>
                <a:schemeClr val="accent1"/>
              </a:solidFill>
              <a:round/>
              <a:headEnd type="none" w="sm" len="sm"/>
              <a:tailEnd type="none" w="sm" len="sm"/>
            </a:ln>
            <a:effectLst/>
          </p:spPr>
          <p:txBody>
            <a:bodyPr/>
            <a:lstStyle/>
            <a:p>
              <a:endParaRPr lang="en-ZA"/>
            </a:p>
          </p:txBody>
        </p:sp>
      </p:grpSp>
      <p:sp>
        <p:nvSpPr>
          <p:cNvPr id="1027" name="Rectangle 3"/>
          <p:cNvSpPr>
            <a:spLocks noGrp="1" noChangeArrowheads="1"/>
          </p:cNvSpPr>
          <p:nvPr>
            <p:ph type="title"/>
          </p:nvPr>
        </p:nvSpPr>
        <p:spPr bwMode="auto">
          <a:xfrm>
            <a:off x="1371600" y="457200"/>
            <a:ext cx="6705600" cy="457200"/>
          </a:xfrm>
          <a:prstGeom prst="rect">
            <a:avLst/>
          </a:prstGeom>
          <a:noFill/>
          <a:ln w="9525">
            <a:noFill/>
            <a:miter lim="800000"/>
            <a:headEnd/>
            <a:tailEnd/>
          </a:ln>
          <a:effectLst/>
        </p:spPr>
        <p:txBody>
          <a:bodyPr vert="horz" wrap="square" lIns="92075" tIns="46038" rIns="92075" bIns="46038" numCol="1" anchor="b" anchorCtr="0" compatLnSpc="1">
            <a:prstTxWarp prst="textNoShape">
              <a:avLst/>
            </a:prstTxWarp>
          </a:bodyPr>
          <a:lstStyle/>
          <a:p>
            <a:pPr lvl="0"/>
            <a:r>
              <a:rPr lang="en-US" smtClean="0"/>
              <a:t>Click to edit Master title style</a:t>
            </a:r>
          </a:p>
        </p:txBody>
      </p:sp>
      <p:sp>
        <p:nvSpPr>
          <p:cNvPr id="1028" name="Rectangle 4"/>
          <p:cNvSpPr>
            <a:spLocks noGrp="1" noChangeArrowheads="1"/>
          </p:cNvSpPr>
          <p:nvPr>
            <p:ph type="body" idx="1"/>
          </p:nvPr>
        </p:nvSpPr>
        <p:spPr bwMode="auto">
          <a:xfrm>
            <a:off x="1371600" y="1295400"/>
            <a:ext cx="6781800" cy="4800600"/>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pic>
        <p:nvPicPr>
          <p:cNvPr id="1040" name="Picture 16" descr="US_Horizontal RGB 300dpi"/>
          <p:cNvPicPr>
            <a:picLocks noChangeAspect="1" noChangeArrowheads="1"/>
          </p:cNvPicPr>
          <p:nvPr/>
        </p:nvPicPr>
        <p:blipFill>
          <a:blip r:embed="rId17" cstate="print">
            <a:clrChange>
              <a:clrFrom>
                <a:srgbClr val="FFFFFF"/>
              </a:clrFrom>
              <a:clrTo>
                <a:srgbClr val="FFFFFF">
                  <a:alpha val="0"/>
                </a:srgbClr>
              </a:clrTo>
            </a:clrChange>
          </a:blip>
          <a:srcRect r="86792"/>
          <a:stretch>
            <a:fillRect/>
          </a:stretch>
        </p:blipFill>
        <p:spPr bwMode="auto">
          <a:xfrm>
            <a:off x="457200" y="284163"/>
            <a:ext cx="533400" cy="614362"/>
          </a:xfrm>
          <a:prstGeom prst="rect">
            <a:avLst/>
          </a:prstGeom>
          <a:noFill/>
        </p:spPr>
      </p:pic>
      <p:sp>
        <p:nvSpPr>
          <p:cNvPr id="9" name="Text Box 8"/>
          <p:cNvSpPr txBox="1">
            <a:spLocks noChangeArrowheads="1"/>
          </p:cNvSpPr>
          <p:nvPr/>
        </p:nvSpPr>
        <p:spPr bwMode="auto">
          <a:xfrm>
            <a:off x="855663" y="6210300"/>
            <a:ext cx="6840537" cy="457200"/>
          </a:xfrm>
          <a:prstGeom prst="rect">
            <a:avLst/>
          </a:prstGeom>
          <a:noFill/>
          <a:ln w="9525">
            <a:noFill/>
            <a:miter lim="800000"/>
            <a:headEnd/>
            <a:tailEnd/>
          </a:ln>
          <a:effectLst>
            <a:prstShdw prst="shdw18" dist="17961" dir="13500000">
              <a:schemeClr val="accent1">
                <a:gamma/>
                <a:shade val="60000"/>
                <a:invGamma/>
                <a:alpha val="74998"/>
              </a:schemeClr>
            </a:prstShdw>
          </a:effectLst>
        </p:spPr>
        <p:txBody>
          <a:bodyPr>
            <a:spAutoFit/>
          </a:bodyPr>
          <a:lstStyle>
            <a:lvl1pPr eaLnBrk="0" hangingPunct="0">
              <a:defRPr sz="2400">
                <a:solidFill>
                  <a:schemeClr val="tx1"/>
                </a:solidFill>
                <a:latin typeface="Arial" charset="0"/>
                <a:cs typeface="Arial" charset="0"/>
              </a:defRPr>
            </a:lvl1pPr>
            <a:lvl2pPr marL="37931725" indent="-37474525" eaLnBrk="0" hangingPunct="0">
              <a:defRPr sz="2400">
                <a:solidFill>
                  <a:schemeClr val="tx1"/>
                </a:solidFill>
                <a:latin typeface="Arial" charset="0"/>
                <a:cs typeface="Arial" charset="0"/>
              </a:defRPr>
            </a:lvl2pPr>
            <a:lvl3pPr eaLnBrk="0" hangingPunct="0">
              <a:defRPr sz="2400">
                <a:solidFill>
                  <a:schemeClr val="tx1"/>
                </a:solidFill>
                <a:latin typeface="Arial" charset="0"/>
                <a:cs typeface="Arial" charset="0"/>
              </a:defRPr>
            </a:lvl3pPr>
            <a:lvl4pPr eaLnBrk="0" hangingPunct="0">
              <a:defRPr sz="2400">
                <a:solidFill>
                  <a:schemeClr val="tx1"/>
                </a:solidFill>
                <a:latin typeface="Arial" charset="0"/>
                <a:cs typeface="Arial" charset="0"/>
              </a:defRPr>
            </a:lvl4pPr>
            <a:lvl5pPr eaLnBrk="0" hangingPunct="0">
              <a:defRPr sz="2400">
                <a:solidFill>
                  <a:schemeClr val="tx1"/>
                </a:solidFill>
                <a:latin typeface="Arial" charset="0"/>
                <a:cs typeface="Arial" charset="0"/>
              </a:defRPr>
            </a:lvl5pPr>
            <a:lvl6pPr marL="457200" eaLnBrk="0" fontAlgn="base" hangingPunct="0">
              <a:spcBef>
                <a:spcPct val="0"/>
              </a:spcBef>
              <a:spcAft>
                <a:spcPct val="0"/>
              </a:spcAft>
              <a:defRPr sz="2400">
                <a:solidFill>
                  <a:schemeClr val="tx1"/>
                </a:solidFill>
                <a:latin typeface="Arial" charset="0"/>
                <a:cs typeface="Arial" charset="0"/>
              </a:defRPr>
            </a:lvl6pPr>
            <a:lvl7pPr marL="914400" eaLnBrk="0" fontAlgn="base" hangingPunct="0">
              <a:spcBef>
                <a:spcPct val="0"/>
              </a:spcBef>
              <a:spcAft>
                <a:spcPct val="0"/>
              </a:spcAft>
              <a:defRPr sz="2400">
                <a:solidFill>
                  <a:schemeClr val="tx1"/>
                </a:solidFill>
                <a:latin typeface="Arial" charset="0"/>
                <a:cs typeface="Arial" charset="0"/>
              </a:defRPr>
            </a:lvl7pPr>
            <a:lvl8pPr marL="1371600" eaLnBrk="0" fontAlgn="base" hangingPunct="0">
              <a:spcBef>
                <a:spcPct val="0"/>
              </a:spcBef>
              <a:spcAft>
                <a:spcPct val="0"/>
              </a:spcAft>
              <a:defRPr sz="2400">
                <a:solidFill>
                  <a:schemeClr val="tx1"/>
                </a:solidFill>
                <a:latin typeface="Arial" charset="0"/>
                <a:cs typeface="Arial" charset="0"/>
              </a:defRPr>
            </a:lvl8pPr>
            <a:lvl9pPr marL="1828800" eaLnBrk="0" fontAlgn="base" hangingPunct="0">
              <a:spcBef>
                <a:spcPct val="0"/>
              </a:spcBef>
              <a:spcAft>
                <a:spcPct val="0"/>
              </a:spcAft>
              <a:defRPr sz="2400">
                <a:solidFill>
                  <a:schemeClr val="tx1"/>
                </a:solidFill>
                <a:latin typeface="Arial" charset="0"/>
                <a:cs typeface="Arial" charset="0"/>
              </a:defRPr>
            </a:lvl9pPr>
          </a:lstStyle>
          <a:p>
            <a:pPr algn="ctr" eaLnBrk="1" hangingPunct="1"/>
            <a:r>
              <a:rPr lang="en-GB" sz="1200" dirty="0"/>
              <a:t>Programme to Support Pro-Poor Policy Development</a:t>
            </a:r>
          </a:p>
          <a:p>
            <a:pPr algn="ctr" eaLnBrk="1" hangingPunct="1"/>
            <a:r>
              <a:rPr lang="en-GB" sz="1200" dirty="0"/>
              <a:t>A partnership between the Presidency, Republic of South Africa and the European Union</a:t>
            </a:r>
            <a:endParaRPr lang="en-US" sz="1200" dirty="0"/>
          </a:p>
        </p:txBody>
      </p:sp>
      <p:pic>
        <p:nvPicPr>
          <p:cNvPr id="10" name="Picture 4"/>
          <p:cNvPicPr>
            <a:picLocks noChangeAspect="1" noChangeArrowheads="1"/>
          </p:cNvPicPr>
          <p:nvPr/>
        </p:nvPicPr>
        <p:blipFill>
          <a:blip r:embed="rId18" cstate="print">
            <a:extLst>
              <a:ext uri="{28A0092B-C50C-407E-A947-70E740481C1C}">
                <a14:useLocalDpi xmlns:a14="http://schemas.microsoft.com/office/drawing/2010/main" xmlns="" val="0"/>
              </a:ext>
            </a:extLst>
          </a:blip>
          <a:srcRect/>
          <a:stretch>
            <a:fillRect/>
          </a:stretch>
        </p:blipFill>
        <p:spPr bwMode="auto">
          <a:xfrm>
            <a:off x="395288" y="6092825"/>
            <a:ext cx="460375" cy="692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aphicFrame>
        <p:nvGraphicFramePr>
          <p:cNvPr id="11" name="Object 2"/>
          <p:cNvGraphicFramePr>
            <a:graphicFrameLocks noChangeAspect="1"/>
          </p:cNvGraphicFramePr>
          <p:nvPr/>
        </p:nvGraphicFramePr>
        <p:xfrm>
          <a:off x="7812088" y="6165850"/>
          <a:ext cx="935037" cy="569913"/>
        </p:xfrm>
        <a:graphic>
          <a:graphicData uri="http://schemas.openxmlformats.org/presentationml/2006/ole">
            <p:oleObj spid="_x0000_s1027" r:id="rId19" imgW="2879725" imgH="1920875" progId="">
              <p:embed/>
            </p:oleObj>
          </a:graphicData>
        </a:graphic>
      </p:graphicFrame>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iming>
    <p:tnLst>
      <p:par>
        <p:cTn id="1" dur="indefinite" restart="never" nodeType="tmRoot"/>
      </p:par>
    </p:tnLst>
  </p:timing>
  <p:hf hdr="0" ftr="0" dt="0"/>
  <p:txStyles>
    <p:titleStyle>
      <a:lvl1pPr algn="l" rtl="0" fontAlgn="base">
        <a:spcBef>
          <a:spcPct val="0"/>
        </a:spcBef>
        <a:spcAft>
          <a:spcPct val="0"/>
        </a:spcAft>
        <a:defRPr sz="3200">
          <a:solidFill>
            <a:schemeClr val="tx1"/>
          </a:solidFill>
          <a:latin typeface="+mj-lt"/>
          <a:ea typeface="+mj-ea"/>
          <a:cs typeface="+mj-cs"/>
        </a:defRPr>
      </a:lvl1pPr>
      <a:lvl2pPr algn="l" rtl="0" fontAlgn="base">
        <a:spcBef>
          <a:spcPct val="0"/>
        </a:spcBef>
        <a:spcAft>
          <a:spcPct val="0"/>
        </a:spcAft>
        <a:defRPr sz="3200">
          <a:solidFill>
            <a:schemeClr val="tx1"/>
          </a:solidFill>
          <a:latin typeface="Gill Sans MT" pitchFamily="34" charset="0"/>
        </a:defRPr>
      </a:lvl2pPr>
      <a:lvl3pPr algn="l" rtl="0" fontAlgn="base">
        <a:spcBef>
          <a:spcPct val="0"/>
        </a:spcBef>
        <a:spcAft>
          <a:spcPct val="0"/>
        </a:spcAft>
        <a:defRPr sz="3200">
          <a:solidFill>
            <a:schemeClr val="tx1"/>
          </a:solidFill>
          <a:latin typeface="Gill Sans MT" pitchFamily="34" charset="0"/>
        </a:defRPr>
      </a:lvl3pPr>
      <a:lvl4pPr algn="l" rtl="0" fontAlgn="base">
        <a:spcBef>
          <a:spcPct val="0"/>
        </a:spcBef>
        <a:spcAft>
          <a:spcPct val="0"/>
        </a:spcAft>
        <a:defRPr sz="3200">
          <a:solidFill>
            <a:schemeClr val="tx1"/>
          </a:solidFill>
          <a:latin typeface="Gill Sans MT" pitchFamily="34" charset="0"/>
        </a:defRPr>
      </a:lvl4pPr>
      <a:lvl5pPr algn="l" rtl="0" fontAlgn="base">
        <a:spcBef>
          <a:spcPct val="0"/>
        </a:spcBef>
        <a:spcAft>
          <a:spcPct val="0"/>
        </a:spcAft>
        <a:defRPr sz="3200">
          <a:solidFill>
            <a:schemeClr val="tx1"/>
          </a:solidFill>
          <a:latin typeface="Gill Sans MT" pitchFamily="34" charset="0"/>
        </a:defRPr>
      </a:lvl5pPr>
      <a:lvl6pPr marL="457200" algn="l" rtl="0" fontAlgn="base">
        <a:spcBef>
          <a:spcPct val="0"/>
        </a:spcBef>
        <a:spcAft>
          <a:spcPct val="0"/>
        </a:spcAft>
        <a:defRPr sz="3200">
          <a:solidFill>
            <a:schemeClr val="tx1"/>
          </a:solidFill>
          <a:latin typeface="Gill Sans MT" pitchFamily="34" charset="0"/>
        </a:defRPr>
      </a:lvl6pPr>
      <a:lvl7pPr marL="914400" algn="l" rtl="0" fontAlgn="base">
        <a:spcBef>
          <a:spcPct val="0"/>
        </a:spcBef>
        <a:spcAft>
          <a:spcPct val="0"/>
        </a:spcAft>
        <a:defRPr sz="3200">
          <a:solidFill>
            <a:schemeClr val="tx1"/>
          </a:solidFill>
          <a:latin typeface="Gill Sans MT" pitchFamily="34" charset="0"/>
        </a:defRPr>
      </a:lvl7pPr>
      <a:lvl8pPr marL="1371600" algn="l" rtl="0" fontAlgn="base">
        <a:spcBef>
          <a:spcPct val="0"/>
        </a:spcBef>
        <a:spcAft>
          <a:spcPct val="0"/>
        </a:spcAft>
        <a:defRPr sz="3200">
          <a:solidFill>
            <a:schemeClr val="tx1"/>
          </a:solidFill>
          <a:latin typeface="Gill Sans MT" pitchFamily="34" charset="0"/>
        </a:defRPr>
      </a:lvl8pPr>
      <a:lvl9pPr marL="1828800" algn="l" rtl="0" fontAlgn="base">
        <a:spcBef>
          <a:spcPct val="0"/>
        </a:spcBef>
        <a:spcAft>
          <a:spcPct val="0"/>
        </a:spcAft>
        <a:defRPr sz="3200">
          <a:solidFill>
            <a:schemeClr val="tx1"/>
          </a:solidFill>
          <a:latin typeface="Gill Sans MT" pitchFamily="34" charset="0"/>
        </a:defRPr>
      </a:lvl9pPr>
    </p:titleStyle>
    <p:bodyStyle>
      <a:lvl1pPr marL="342900" indent="-342900" algn="l" rtl="0" fontAlgn="base">
        <a:spcBef>
          <a:spcPct val="20000"/>
        </a:spcBef>
        <a:spcAft>
          <a:spcPct val="0"/>
        </a:spcAft>
        <a:buClr>
          <a:schemeClr val="bg2"/>
        </a:buClr>
        <a:buChar char="•"/>
        <a:defRPr sz="2400">
          <a:solidFill>
            <a:schemeClr val="tx1"/>
          </a:solidFill>
          <a:latin typeface="+mn-lt"/>
          <a:ea typeface="+mn-ea"/>
          <a:cs typeface="+mn-cs"/>
        </a:defRPr>
      </a:lvl1pPr>
      <a:lvl2pPr marL="742950" indent="-285750" algn="l" rtl="0" fontAlgn="base">
        <a:spcBef>
          <a:spcPct val="20000"/>
        </a:spcBef>
        <a:spcAft>
          <a:spcPct val="0"/>
        </a:spcAft>
        <a:buClr>
          <a:schemeClr val="bg2"/>
        </a:buClr>
        <a:buChar char="•"/>
        <a:defRPr sz="2000">
          <a:solidFill>
            <a:schemeClr val="tx1"/>
          </a:solidFill>
          <a:latin typeface="+mn-lt"/>
        </a:defRPr>
      </a:lvl2pPr>
      <a:lvl3pPr marL="1143000" indent="-228600" algn="l" rtl="0" fontAlgn="base">
        <a:spcBef>
          <a:spcPct val="20000"/>
        </a:spcBef>
        <a:spcAft>
          <a:spcPct val="0"/>
        </a:spcAft>
        <a:buClr>
          <a:schemeClr val="bg2"/>
        </a:buClr>
        <a:buChar char="•"/>
        <a:defRPr>
          <a:solidFill>
            <a:schemeClr val="tx1"/>
          </a:solidFill>
          <a:latin typeface="+mn-lt"/>
        </a:defRPr>
      </a:lvl3pPr>
      <a:lvl4pPr marL="1600200" indent="-228600" algn="l" rtl="0" fontAlgn="base">
        <a:spcBef>
          <a:spcPct val="20000"/>
        </a:spcBef>
        <a:spcAft>
          <a:spcPct val="0"/>
        </a:spcAft>
        <a:buClr>
          <a:schemeClr val="bg2"/>
        </a:buClr>
        <a:buChar char="•"/>
        <a:defRPr sz="1600">
          <a:solidFill>
            <a:schemeClr val="tx1"/>
          </a:solidFill>
          <a:latin typeface="+mn-lt"/>
        </a:defRPr>
      </a:lvl4pPr>
      <a:lvl5pPr marL="2057400" indent="-228600" algn="l" rtl="0" fontAlgn="base">
        <a:spcBef>
          <a:spcPct val="20000"/>
        </a:spcBef>
        <a:spcAft>
          <a:spcPct val="0"/>
        </a:spcAft>
        <a:buClr>
          <a:schemeClr val="bg2"/>
        </a:buClr>
        <a:buChar char="•"/>
        <a:defRPr sz="1400">
          <a:solidFill>
            <a:schemeClr val="tx1"/>
          </a:solidFill>
          <a:latin typeface="+mn-lt"/>
        </a:defRPr>
      </a:lvl5pPr>
      <a:lvl6pPr marL="2514600" indent="-228600" algn="l" rtl="0" fontAlgn="base">
        <a:spcBef>
          <a:spcPct val="20000"/>
        </a:spcBef>
        <a:spcAft>
          <a:spcPct val="0"/>
        </a:spcAft>
        <a:buClr>
          <a:schemeClr val="bg2"/>
        </a:buClr>
        <a:buChar char="•"/>
        <a:defRPr sz="1400">
          <a:solidFill>
            <a:schemeClr val="tx1"/>
          </a:solidFill>
          <a:latin typeface="+mn-lt"/>
        </a:defRPr>
      </a:lvl6pPr>
      <a:lvl7pPr marL="2971800" indent="-228600" algn="l" rtl="0" fontAlgn="base">
        <a:spcBef>
          <a:spcPct val="20000"/>
        </a:spcBef>
        <a:spcAft>
          <a:spcPct val="0"/>
        </a:spcAft>
        <a:buClr>
          <a:schemeClr val="bg2"/>
        </a:buClr>
        <a:buChar char="•"/>
        <a:defRPr sz="1400">
          <a:solidFill>
            <a:schemeClr val="tx1"/>
          </a:solidFill>
          <a:latin typeface="+mn-lt"/>
        </a:defRPr>
      </a:lvl7pPr>
      <a:lvl8pPr marL="3429000" indent="-228600" algn="l" rtl="0" fontAlgn="base">
        <a:spcBef>
          <a:spcPct val="20000"/>
        </a:spcBef>
        <a:spcAft>
          <a:spcPct val="0"/>
        </a:spcAft>
        <a:buClr>
          <a:schemeClr val="bg2"/>
        </a:buClr>
        <a:buChar char="•"/>
        <a:defRPr sz="1400">
          <a:solidFill>
            <a:schemeClr val="tx1"/>
          </a:solidFill>
          <a:latin typeface="+mn-lt"/>
        </a:defRPr>
      </a:lvl8pPr>
      <a:lvl9pPr marL="3886200" indent="-228600" algn="l" rtl="0" fontAlgn="base">
        <a:spcBef>
          <a:spcPct val="20000"/>
        </a:spcBef>
        <a:spcAft>
          <a:spcPct val="0"/>
        </a:spcAft>
        <a:buClr>
          <a:schemeClr val="bg2"/>
        </a:buClr>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chart" Target="../charts/chart2.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sz="quarter"/>
          </p:nvPr>
        </p:nvSpPr>
        <p:spPr>
          <a:xfrm>
            <a:off x="1143000" y="1714488"/>
            <a:ext cx="7215214" cy="1138448"/>
          </a:xfrm>
        </p:spPr>
        <p:txBody>
          <a:bodyPr>
            <a:normAutofit fontScale="90000"/>
          </a:bodyPr>
          <a:lstStyle/>
          <a:p>
            <a:r>
              <a:rPr lang="en-ZA" dirty="0" smtClean="0"/>
              <a:t>Low quality education as a poverty trap – Introduction and welcoming </a:t>
            </a:r>
            <a:r>
              <a:rPr lang="en-US" dirty="0" smtClean="0"/>
              <a:t/>
            </a:r>
            <a:br>
              <a:rPr lang="en-US" dirty="0" smtClean="0"/>
            </a:br>
            <a:endParaRPr lang="en-US" dirty="0"/>
          </a:p>
        </p:txBody>
      </p:sp>
      <p:sp>
        <p:nvSpPr>
          <p:cNvPr id="3" name="Subtitle 2"/>
          <p:cNvSpPr>
            <a:spLocks noGrp="1"/>
          </p:cNvSpPr>
          <p:nvPr>
            <p:ph type="subTitle" sz="quarter" idx="1"/>
          </p:nvPr>
        </p:nvSpPr>
        <p:spPr>
          <a:xfrm>
            <a:off x="1331640" y="3423280"/>
            <a:ext cx="6750050" cy="1434480"/>
          </a:xfrm>
        </p:spPr>
        <p:txBody>
          <a:bodyPr>
            <a:normAutofit/>
          </a:bodyPr>
          <a:lstStyle/>
          <a:p>
            <a:r>
              <a:rPr lang="en-US" b="1" dirty="0" smtClean="0"/>
              <a:t>Servaas van der Berg</a:t>
            </a:r>
          </a:p>
          <a:p>
            <a:r>
              <a:rPr lang="en-US" dirty="0" smtClean="0"/>
              <a:t>Department of Economics, Stellenbosch University</a:t>
            </a:r>
          </a:p>
          <a:p>
            <a:r>
              <a:rPr lang="en-US" dirty="0" smtClean="0"/>
              <a:t>PSPPD Project – 28 March 2011</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457200"/>
            <a:ext cx="7129490" cy="457200"/>
          </a:xfrm>
        </p:spPr>
        <p:txBody>
          <a:bodyPr/>
          <a:lstStyle/>
          <a:p>
            <a:r>
              <a:rPr lang="en-ZA" sz="2800" b="1" dirty="0" smtClean="0"/>
              <a:t>Welcome and word of thanks to PSPPD</a:t>
            </a:r>
            <a:endParaRPr lang="en-ZA" sz="2800" b="1" dirty="0"/>
          </a:p>
        </p:txBody>
      </p:sp>
      <p:sp>
        <p:nvSpPr>
          <p:cNvPr id="3" name="Content Placeholder 2"/>
          <p:cNvSpPr>
            <a:spLocks noGrp="1"/>
          </p:cNvSpPr>
          <p:nvPr>
            <p:ph idx="1"/>
          </p:nvPr>
        </p:nvSpPr>
        <p:spPr>
          <a:xfrm>
            <a:off x="285720" y="928670"/>
            <a:ext cx="8572560" cy="5157790"/>
          </a:xfrm>
        </p:spPr>
        <p:txBody>
          <a:bodyPr/>
          <a:lstStyle/>
          <a:p>
            <a:pPr>
              <a:spcBef>
                <a:spcPts val="0"/>
              </a:spcBef>
              <a:buNone/>
            </a:pPr>
            <a:r>
              <a:rPr lang="en-GB" sz="2000" dirty="0" smtClean="0"/>
              <a:t>This </a:t>
            </a:r>
            <a:r>
              <a:rPr lang="en-GB" sz="2000" dirty="0" smtClean="0"/>
              <a:t>research project was </a:t>
            </a:r>
            <a:r>
              <a:rPr lang="en-GB" sz="2000" dirty="0" smtClean="0"/>
              <a:t>undertaken with financial </a:t>
            </a:r>
            <a:r>
              <a:rPr lang="en-GB" sz="2000" dirty="0" smtClean="0"/>
              <a:t>assistance of the Programme to Support Pro-Poor Policy Development (PSPPD), a partnership programme between the European Union and The Presidency, South Africa. The findings do not reflect the position of The Presidency or the EU</a:t>
            </a:r>
            <a:r>
              <a:rPr lang="en-GB" sz="2000" dirty="0" smtClean="0"/>
              <a:t>.</a:t>
            </a:r>
          </a:p>
          <a:p>
            <a:pPr>
              <a:spcBef>
                <a:spcPts val="0"/>
              </a:spcBef>
              <a:buNone/>
            </a:pPr>
            <a:r>
              <a:rPr lang="en-GB" sz="2000" dirty="0" smtClean="0"/>
              <a:t>This funding has made possible research that otherwise could not have been done on this scale or in this timeframe</a:t>
            </a:r>
          </a:p>
          <a:p>
            <a:pPr>
              <a:spcBef>
                <a:spcPts val="0"/>
              </a:spcBef>
              <a:buNone/>
            </a:pPr>
            <a:r>
              <a:rPr lang="en-GB" sz="2000" dirty="0" smtClean="0"/>
              <a:t>Almost 20 people were involved in one way or another. The project analysed about 20 major datasets and produced the following outputs:</a:t>
            </a:r>
          </a:p>
          <a:p>
            <a:pPr lvl="1">
              <a:spcBef>
                <a:spcPts val="0"/>
              </a:spcBef>
            </a:pPr>
            <a:r>
              <a:rPr lang="en-GB" sz="1600" dirty="0" smtClean="0"/>
              <a:t>Ten Working Papers, quite a few of which will become journal articles</a:t>
            </a:r>
          </a:p>
          <a:p>
            <a:pPr lvl="1">
              <a:spcBef>
                <a:spcPts val="0"/>
              </a:spcBef>
            </a:pPr>
            <a:r>
              <a:rPr lang="en-GB" sz="1600" dirty="0" smtClean="0"/>
              <a:t>Five Policy Briefs, which are distributed to hundreds of policy makers</a:t>
            </a:r>
          </a:p>
          <a:p>
            <a:pPr lvl="1">
              <a:spcBef>
                <a:spcPts val="0"/>
              </a:spcBef>
            </a:pPr>
            <a:r>
              <a:rPr lang="en-GB" sz="1600" dirty="0" smtClean="0"/>
              <a:t>A summary report that is also widely distributed</a:t>
            </a:r>
          </a:p>
          <a:p>
            <a:pPr lvl="1">
              <a:spcBef>
                <a:spcPts val="0"/>
              </a:spcBef>
            </a:pPr>
            <a:r>
              <a:rPr lang="en-GB" sz="1600" dirty="0" smtClean="0"/>
              <a:t>A series of policy recommendations, flowing from individual papers, that will in time be digested and carried further in our ongoing discussions with policy makers</a:t>
            </a:r>
          </a:p>
          <a:p>
            <a:pPr>
              <a:spcBef>
                <a:spcPts val="0"/>
              </a:spcBef>
              <a:buNone/>
            </a:pPr>
            <a:r>
              <a:rPr lang="en-GB" sz="2000" dirty="0" smtClean="0"/>
              <a:t>All of this would have been impossible without the financial support of EU and Presidency through the PSPPD. It would also have been much more difficult without the enthusiastic assistance of </a:t>
            </a:r>
            <a:r>
              <a:rPr lang="en-GB" sz="2000" dirty="0" err="1" smtClean="0"/>
              <a:t>Mastoera</a:t>
            </a:r>
            <a:r>
              <a:rPr lang="en-GB" sz="2000" dirty="0" smtClean="0"/>
              <a:t> </a:t>
            </a:r>
            <a:r>
              <a:rPr lang="en-GB" sz="2000" dirty="0" err="1" smtClean="0"/>
              <a:t>Sadan</a:t>
            </a:r>
            <a:r>
              <a:rPr lang="en-GB" sz="2000" dirty="0" smtClean="0"/>
              <a:t>, Nathalie </a:t>
            </a:r>
            <a:r>
              <a:rPr lang="en-GB" sz="2000" dirty="0" err="1" smtClean="0"/>
              <a:t>Vereen</a:t>
            </a:r>
            <a:r>
              <a:rPr lang="en-GB" sz="2000" dirty="0" smtClean="0"/>
              <a:t> and </a:t>
            </a:r>
            <a:r>
              <a:rPr lang="en-ZA" sz="2000" dirty="0" err="1" smtClean="0"/>
              <a:t>Zsa</a:t>
            </a:r>
            <a:r>
              <a:rPr lang="en-ZA" sz="2000" dirty="0" smtClean="0"/>
              <a:t> </a:t>
            </a:r>
            <a:r>
              <a:rPr lang="en-ZA" sz="2000" dirty="0" err="1" smtClean="0"/>
              <a:t>Zsa</a:t>
            </a:r>
            <a:r>
              <a:rPr lang="en-ZA" sz="2000" dirty="0" smtClean="0"/>
              <a:t> </a:t>
            </a:r>
            <a:r>
              <a:rPr lang="en-ZA" sz="2000" dirty="0" err="1" smtClean="0"/>
              <a:t>Milongo</a:t>
            </a:r>
            <a:r>
              <a:rPr lang="en-ZA" sz="2000" dirty="0" smtClean="0"/>
              <a:t>. I wish to thank them all on behalf of the whole Stellenbosch team.</a:t>
            </a:r>
            <a:r>
              <a:rPr lang="en-GB" sz="2000" dirty="0" smtClean="0"/>
              <a:t> </a:t>
            </a:r>
          </a:p>
          <a:p>
            <a:pPr lvl="1"/>
            <a:endParaRPr lang="en-GB" sz="1600" dirty="0" smtClean="0"/>
          </a:p>
          <a:p>
            <a:endParaRPr lang="en-ZA" sz="2000" dirty="0"/>
          </a:p>
        </p:txBody>
      </p:sp>
      <p:sp>
        <p:nvSpPr>
          <p:cNvPr id="4" name="Slide Number Placeholder 3"/>
          <p:cNvSpPr>
            <a:spLocks noGrp="1"/>
          </p:cNvSpPr>
          <p:nvPr>
            <p:ph type="sldNum" sz="quarter" idx="10"/>
          </p:nvPr>
        </p:nvSpPr>
        <p:spPr/>
        <p:txBody>
          <a:bodyPr/>
          <a:lstStyle/>
          <a:p>
            <a:fld id="{61F346DD-55B4-488B-BCDB-2FA77FE7F069}" type="slidenum">
              <a:rPr lang="en-US" smtClean="0"/>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548680"/>
          </a:xfrm>
        </p:spPr>
        <p:txBody>
          <a:bodyPr>
            <a:noAutofit/>
          </a:bodyPr>
          <a:lstStyle/>
          <a:p>
            <a:r>
              <a:rPr lang="en-ZA" b="1" noProof="0" dirty="0" err="1" smtClean="0"/>
              <a:t>SA’s</a:t>
            </a:r>
            <a:r>
              <a:rPr lang="en-ZA" b="1" noProof="0" dirty="0" smtClean="0"/>
              <a:t> dualistic school system and labour market</a:t>
            </a:r>
            <a:endParaRPr lang="en-ZA" noProof="0" dirty="0"/>
          </a:p>
        </p:txBody>
      </p:sp>
      <p:sp>
        <p:nvSpPr>
          <p:cNvPr id="3" name="Content Placeholder 2"/>
          <p:cNvSpPr>
            <a:spLocks noGrp="1"/>
          </p:cNvSpPr>
          <p:nvPr>
            <p:ph idx="1"/>
          </p:nvPr>
        </p:nvSpPr>
        <p:spPr>
          <a:xfrm>
            <a:off x="25152" y="548680"/>
            <a:ext cx="4258816" cy="2160240"/>
          </a:xfrm>
          <a:ln w="50800">
            <a:solidFill>
              <a:schemeClr val="accent1">
                <a:lumMod val="50000"/>
              </a:schemeClr>
            </a:solidFill>
          </a:ln>
        </p:spPr>
        <p:txBody>
          <a:bodyPr lIns="72000">
            <a:normAutofit fontScale="77500" lnSpcReduction="20000"/>
          </a:bodyPr>
          <a:lstStyle/>
          <a:p>
            <a:pPr algn="ctr">
              <a:buNone/>
            </a:pPr>
            <a:r>
              <a:rPr lang="en-ZA" sz="3600" b="1" noProof="0" dirty="0" smtClean="0">
                <a:solidFill>
                  <a:srgbClr val="002060"/>
                </a:solidFill>
              </a:rPr>
              <a:t>High productivity jobs &amp; incomes</a:t>
            </a:r>
          </a:p>
          <a:p>
            <a:r>
              <a:rPr lang="en-US" dirty="0" smtClean="0">
                <a:solidFill>
                  <a:srgbClr val="002060"/>
                </a:solidFill>
              </a:rPr>
              <a:t>±10% of </a:t>
            </a:r>
            <a:r>
              <a:rPr lang="en-US" dirty="0" err="1" smtClean="0">
                <a:solidFill>
                  <a:srgbClr val="002060"/>
                </a:solidFill>
              </a:rPr>
              <a:t>labour</a:t>
            </a:r>
            <a:r>
              <a:rPr lang="en-US" dirty="0" smtClean="0">
                <a:solidFill>
                  <a:srgbClr val="002060"/>
                </a:solidFill>
              </a:rPr>
              <a:t> force – mainly p</a:t>
            </a:r>
            <a:r>
              <a:rPr lang="en-ZA" noProof="0" dirty="0" err="1" smtClean="0">
                <a:solidFill>
                  <a:srgbClr val="002060"/>
                </a:solidFill>
              </a:rPr>
              <a:t>rofessional</a:t>
            </a:r>
            <a:r>
              <a:rPr lang="en-ZA" noProof="0" dirty="0" smtClean="0">
                <a:solidFill>
                  <a:srgbClr val="002060"/>
                </a:solidFill>
              </a:rPr>
              <a:t>, managerial &amp; skilled jobs </a:t>
            </a:r>
          </a:p>
          <a:p>
            <a:r>
              <a:rPr lang="en-ZA" noProof="0" dirty="0" smtClean="0">
                <a:solidFill>
                  <a:srgbClr val="002060"/>
                </a:solidFill>
              </a:rPr>
              <a:t>Requires graduates, good quality  matric, or good vocational</a:t>
            </a:r>
            <a:r>
              <a:rPr lang="en-ZA" dirty="0" smtClean="0">
                <a:solidFill>
                  <a:srgbClr val="002060"/>
                </a:solidFill>
              </a:rPr>
              <a:t> </a:t>
            </a:r>
            <a:r>
              <a:rPr lang="en-ZA" noProof="0" dirty="0" smtClean="0">
                <a:solidFill>
                  <a:srgbClr val="002060"/>
                </a:solidFill>
              </a:rPr>
              <a:t>skills </a:t>
            </a:r>
          </a:p>
          <a:p>
            <a:r>
              <a:rPr lang="en-ZA" noProof="0" dirty="0" smtClean="0">
                <a:solidFill>
                  <a:srgbClr val="002060"/>
                </a:solidFill>
              </a:rPr>
              <a:t>Historically mainly whites</a:t>
            </a:r>
          </a:p>
        </p:txBody>
      </p:sp>
      <p:sp>
        <p:nvSpPr>
          <p:cNvPr id="5" name="Content Placeholder 2"/>
          <p:cNvSpPr txBox="1">
            <a:spLocks/>
          </p:cNvSpPr>
          <p:nvPr/>
        </p:nvSpPr>
        <p:spPr>
          <a:xfrm>
            <a:off x="0" y="4365104"/>
            <a:ext cx="4258816" cy="2492896"/>
          </a:xfrm>
          <a:prstGeom prst="rect">
            <a:avLst/>
          </a:prstGeom>
          <a:ln w="50800">
            <a:solidFill>
              <a:srgbClr val="FF0000"/>
            </a:solidFill>
          </a:ln>
        </p:spPr>
        <p:txBody>
          <a:bodyPr vert="horz" lIns="91440" tIns="45720" rIns="91440" bIns="45720" rtlCol="0">
            <a:normAutofit/>
          </a:bodyPr>
          <a:lstStyle/>
          <a:p>
            <a:pPr marL="342900" marR="0" lvl="0" indent="-342900" algn="ctr" fontAlgn="auto">
              <a:spcBef>
                <a:spcPct val="20000"/>
              </a:spcBef>
              <a:spcAft>
                <a:spcPts val="0"/>
              </a:spcAft>
              <a:buClrTx/>
              <a:buSzTx/>
              <a:buFont typeface="Arial" pitchFamily="34" charset="0"/>
              <a:buNone/>
              <a:tabLst/>
              <a:defRPr/>
            </a:pPr>
            <a:r>
              <a:rPr lang="en-US" sz="2000" b="1" dirty="0" smtClean="0">
                <a:solidFill>
                  <a:srgbClr val="FF3300"/>
                </a:solidFill>
              </a:rPr>
              <a:t>Low  productivity jobs &amp; incomes</a:t>
            </a:r>
            <a:endParaRPr lang="en-ZA" sz="2000" b="1" dirty="0" smtClean="0">
              <a:solidFill>
                <a:srgbClr val="FF3300"/>
              </a:solidFill>
            </a:endParaRPr>
          </a:p>
          <a:p>
            <a:pPr marL="342900" marR="0" lvl="0" indent="-342900" fontAlgn="auto">
              <a:spcBef>
                <a:spcPct val="20000"/>
              </a:spcBef>
              <a:spcAft>
                <a:spcPts val="0"/>
              </a:spcAft>
              <a:buClrTx/>
              <a:buSzTx/>
              <a:buFont typeface="Arial" pitchFamily="34" charset="0"/>
              <a:buChar char="•"/>
              <a:tabLst/>
              <a:defRPr/>
            </a:pPr>
            <a:r>
              <a:rPr lang="en-US" sz="2000" dirty="0" smtClean="0">
                <a:solidFill>
                  <a:srgbClr val="FF3300"/>
                </a:solidFill>
              </a:rPr>
              <a:t>Often manual or low skill jobs</a:t>
            </a:r>
          </a:p>
          <a:p>
            <a:pPr marL="342900" marR="0" lvl="0" indent="-342900" fontAlgn="auto">
              <a:spcBef>
                <a:spcPct val="20000"/>
              </a:spcBef>
              <a:spcAft>
                <a:spcPts val="0"/>
              </a:spcAft>
              <a:buClrTx/>
              <a:buSzTx/>
              <a:buFont typeface="Arial" pitchFamily="34" charset="0"/>
              <a:buChar char="•"/>
              <a:tabLst/>
              <a:defRPr/>
            </a:pPr>
            <a:r>
              <a:rPr lang="en-US" sz="2000" dirty="0" smtClean="0">
                <a:solidFill>
                  <a:srgbClr val="FF3300"/>
                </a:solidFill>
              </a:rPr>
              <a:t>Limited or low quality education </a:t>
            </a:r>
          </a:p>
          <a:p>
            <a:pPr marL="342900" marR="0" lvl="0" indent="-342900" fontAlgn="auto">
              <a:spcBef>
                <a:spcPct val="20000"/>
              </a:spcBef>
              <a:spcAft>
                <a:spcPts val="0"/>
              </a:spcAft>
              <a:buClrTx/>
              <a:buSzTx/>
              <a:buFont typeface="Arial" pitchFamily="34" charset="0"/>
              <a:buChar char="•"/>
              <a:tabLst/>
              <a:defRPr/>
            </a:pPr>
            <a:r>
              <a:rPr lang="en-US" sz="2000" dirty="0" smtClean="0">
                <a:solidFill>
                  <a:srgbClr val="FF3300"/>
                </a:solidFill>
              </a:rPr>
              <a:t>Minimum wage can exceed their productivity </a:t>
            </a:r>
          </a:p>
        </p:txBody>
      </p:sp>
      <p:sp>
        <p:nvSpPr>
          <p:cNvPr id="6" name="Content Placeholder 2"/>
          <p:cNvSpPr txBox="1">
            <a:spLocks/>
          </p:cNvSpPr>
          <p:nvPr/>
        </p:nvSpPr>
        <p:spPr>
          <a:xfrm>
            <a:off x="4885184" y="548680"/>
            <a:ext cx="4258816" cy="2160240"/>
          </a:xfrm>
          <a:prstGeom prst="rect">
            <a:avLst/>
          </a:prstGeom>
          <a:ln w="50800">
            <a:solidFill>
              <a:schemeClr val="accent1">
                <a:lumMod val="50000"/>
              </a:schemeClr>
            </a:solidFill>
          </a:ln>
        </p:spPr>
        <p:txBody>
          <a:bodyPr vert="horz" lIns="72000" tIns="45720" rIns="0" bIns="45720" rtlCol="0">
            <a:noAutofit/>
          </a:bodyPr>
          <a:lstStyle/>
          <a:p>
            <a:pPr marL="342900" marR="0" lvl="0" indent="-342900" algn="ctr" defTabSz="914400" rtl="0" eaLnBrk="1" fontAlgn="auto" latinLnBrk="0" hangingPunct="1">
              <a:buClrTx/>
              <a:buSzTx/>
              <a:buFont typeface="Arial" pitchFamily="34" charset="0"/>
              <a:buNone/>
              <a:tabLst/>
              <a:defRPr/>
            </a:pPr>
            <a:r>
              <a:rPr kumimoji="0" lang="en-US" sz="2000" b="1" i="0" u="none" strike="noStrike" kern="1200" cap="none" spc="0" normalizeH="0" baseline="0" noProof="0" dirty="0" smtClean="0">
                <a:ln>
                  <a:noFill/>
                </a:ln>
                <a:solidFill>
                  <a:srgbClr val="002060"/>
                </a:solidFill>
                <a:effectLst/>
                <a:uLnTx/>
                <a:uFillTx/>
                <a:latin typeface="+mn-lt"/>
                <a:ea typeface="+mn-ea"/>
                <a:cs typeface="+mn-cs"/>
              </a:rPr>
              <a:t>High</a:t>
            </a:r>
            <a:r>
              <a:rPr kumimoji="0" lang="en-US" sz="2000" b="1" i="0" u="none" strike="noStrike" kern="1200" cap="none" spc="0" normalizeH="0" noProof="0" dirty="0" smtClean="0">
                <a:ln>
                  <a:noFill/>
                </a:ln>
                <a:solidFill>
                  <a:srgbClr val="002060"/>
                </a:solidFill>
                <a:effectLst/>
                <a:uLnTx/>
                <a:uFillTx/>
                <a:latin typeface="+mn-lt"/>
                <a:ea typeface="+mn-ea"/>
                <a:cs typeface="+mn-cs"/>
              </a:rPr>
              <a:t> </a:t>
            </a:r>
            <a:r>
              <a:rPr lang="en-US" sz="2000" b="1" dirty="0" smtClean="0">
                <a:solidFill>
                  <a:srgbClr val="002060"/>
                </a:solidFill>
              </a:rPr>
              <a:t>quality schools</a:t>
            </a:r>
            <a:endParaRPr kumimoji="0" lang="en-ZA" sz="2000" b="1" i="0" u="none" strike="noStrike" kern="1200" cap="none" spc="0" normalizeH="0" baseline="0" noProof="0" dirty="0" smtClean="0">
              <a:ln>
                <a:noFill/>
              </a:ln>
              <a:solidFill>
                <a:srgbClr val="002060"/>
              </a:solidFill>
              <a:effectLst/>
              <a:uLnTx/>
              <a:uFillTx/>
              <a:latin typeface="+mn-lt"/>
              <a:ea typeface="+mn-ea"/>
              <a:cs typeface="+mn-cs"/>
            </a:endParaRPr>
          </a:p>
          <a:p>
            <a:pPr marL="342900" indent="-342900">
              <a:lnSpc>
                <a:spcPct val="80000"/>
              </a:lnSpc>
              <a:spcBef>
                <a:spcPct val="20000"/>
              </a:spcBef>
              <a:buFont typeface="Arial" pitchFamily="34" charset="0"/>
              <a:buChar char="•"/>
            </a:pPr>
            <a:r>
              <a:rPr lang="en-US" sz="2000" dirty="0" smtClean="0">
                <a:solidFill>
                  <a:srgbClr val="002060"/>
                </a:solidFill>
              </a:rPr>
              <a:t>±10% of schools, mainly ex-white, but racial composition changed</a:t>
            </a:r>
          </a:p>
          <a:p>
            <a:pPr marL="342900" lvl="0" indent="-342900">
              <a:lnSpc>
                <a:spcPct val="80000"/>
              </a:lnSpc>
              <a:spcBef>
                <a:spcPct val="20000"/>
              </a:spcBef>
              <a:buFont typeface="Arial" pitchFamily="34" charset="0"/>
              <a:buChar char="•"/>
            </a:pPr>
            <a:r>
              <a:rPr lang="en-US" sz="2000" dirty="0" smtClean="0">
                <a:solidFill>
                  <a:srgbClr val="002060"/>
                </a:solidFill>
              </a:rPr>
              <a:t>Produce strong cognitive skills </a:t>
            </a:r>
          </a:p>
          <a:p>
            <a:pPr marL="342900" indent="-342900">
              <a:lnSpc>
                <a:spcPct val="80000"/>
              </a:lnSpc>
              <a:spcBef>
                <a:spcPct val="20000"/>
              </a:spcBef>
              <a:buFont typeface="Arial" pitchFamily="34" charset="0"/>
              <a:buChar char="•"/>
            </a:pPr>
            <a:r>
              <a:rPr lang="en-US" sz="2000" dirty="0" smtClean="0">
                <a:solidFill>
                  <a:srgbClr val="002060"/>
                </a:solidFill>
              </a:rPr>
              <a:t>Teachers well qualified, schools function well, good assessment, parents involved</a:t>
            </a:r>
          </a:p>
        </p:txBody>
      </p:sp>
      <p:sp>
        <p:nvSpPr>
          <p:cNvPr id="7" name="Content Placeholder 2"/>
          <p:cNvSpPr txBox="1">
            <a:spLocks/>
          </p:cNvSpPr>
          <p:nvPr/>
        </p:nvSpPr>
        <p:spPr>
          <a:xfrm>
            <a:off x="4849688" y="4365104"/>
            <a:ext cx="4294312" cy="2492896"/>
          </a:xfrm>
          <a:prstGeom prst="rect">
            <a:avLst/>
          </a:prstGeom>
          <a:ln w="50800">
            <a:solidFill>
              <a:srgbClr val="FF0000"/>
            </a:solidFill>
          </a:ln>
        </p:spPr>
        <p:txBody>
          <a:bodyPr vert="horz" lIns="91440" tIns="45720" rIns="91440" bIns="45720" rtlCol="0">
            <a:normAutofit fontScale="92500"/>
          </a:bodyPr>
          <a:lstStyle/>
          <a:p>
            <a:pPr marL="342900" marR="0" lvl="0" indent="-342900" algn="ctr" fontAlgn="auto">
              <a:spcBef>
                <a:spcPct val="20000"/>
              </a:spcBef>
              <a:spcAft>
                <a:spcPts val="0"/>
              </a:spcAft>
              <a:buClrTx/>
              <a:buSzTx/>
              <a:buFont typeface="Arial" pitchFamily="34" charset="0"/>
              <a:buNone/>
              <a:tabLst/>
              <a:defRPr/>
            </a:pPr>
            <a:r>
              <a:rPr lang="en-US" sz="2200" b="1" dirty="0" smtClean="0">
                <a:solidFill>
                  <a:srgbClr val="FF3300"/>
                </a:solidFill>
              </a:rPr>
              <a:t>Low quality schools</a:t>
            </a:r>
            <a:endParaRPr lang="en-ZA" sz="2200" b="1" dirty="0" smtClean="0">
              <a:solidFill>
                <a:srgbClr val="FF3300"/>
              </a:solidFill>
            </a:endParaRPr>
          </a:p>
          <a:p>
            <a:pPr marL="342900" indent="-342900">
              <a:spcBef>
                <a:spcPct val="20000"/>
              </a:spcBef>
              <a:buFont typeface="Arial" pitchFamily="34" charset="0"/>
              <a:buChar char="•"/>
            </a:pPr>
            <a:r>
              <a:rPr lang="en-US" sz="2200" dirty="0" smtClean="0">
                <a:solidFill>
                  <a:srgbClr val="FF3300"/>
                </a:solidFill>
              </a:rPr>
              <a:t>Produce very weak cognitive skills</a:t>
            </a:r>
          </a:p>
          <a:p>
            <a:pPr marL="342900" marR="0" lvl="0" indent="-342900" fontAlgn="auto">
              <a:spcBef>
                <a:spcPct val="20000"/>
              </a:spcBef>
              <a:spcAft>
                <a:spcPts val="0"/>
              </a:spcAft>
              <a:buClrTx/>
              <a:buSzTx/>
              <a:buFont typeface="Arial" pitchFamily="34" charset="0"/>
              <a:buChar char="•"/>
              <a:tabLst/>
              <a:defRPr/>
            </a:pPr>
            <a:r>
              <a:rPr lang="en-US" sz="2200" dirty="0" smtClean="0">
                <a:solidFill>
                  <a:srgbClr val="FF3300"/>
                </a:solidFill>
              </a:rPr>
              <a:t>Teachers less qualified, de-</a:t>
            </a:r>
            <a:r>
              <a:rPr lang="en-US" sz="2200" dirty="0" err="1" smtClean="0">
                <a:solidFill>
                  <a:srgbClr val="FF3300"/>
                </a:solidFill>
              </a:rPr>
              <a:t>motiva</a:t>
            </a:r>
            <a:r>
              <a:rPr lang="en-US" sz="2200" dirty="0" smtClean="0">
                <a:solidFill>
                  <a:srgbClr val="FF3300"/>
                </a:solidFill>
              </a:rPr>
              <a:t>-ted, many schools dysfunctional, weak assessment, little parental involvement, strong union presence</a:t>
            </a:r>
          </a:p>
          <a:p>
            <a:pPr marL="342900" marR="0" lvl="0" indent="-342900" fontAlgn="auto">
              <a:spcBef>
                <a:spcPct val="20000"/>
              </a:spcBef>
              <a:spcAft>
                <a:spcPts val="0"/>
              </a:spcAft>
              <a:buClrTx/>
              <a:buSzTx/>
              <a:buFont typeface="Arial" pitchFamily="34" charset="0"/>
              <a:buChar char="•"/>
              <a:tabLst/>
              <a:defRPr/>
            </a:pPr>
            <a:r>
              <a:rPr lang="en-US" sz="2200" dirty="0" smtClean="0">
                <a:solidFill>
                  <a:srgbClr val="FF3300"/>
                </a:solidFill>
              </a:rPr>
              <a:t>Mainly former black (DET) schools</a:t>
            </a:r>
          </a:p>
        </p:txBody>
      </p:sp>
      <p:sp>
        <p:nvSpPr>
          <p:cNvPr id="8" name="Left Arrow 7"/>
          <p:cNvSpPr/>
          <p:nvPr/>
        </p:nvSpPr>
        <p:spPr>
          <a:xfrm>
            <a:off x="4283968" y="1268760"/>
            <a:ext cx="576064" cy="504056"/>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9" name="Left Arrow 8"/>
          <p:cNvSpPr/>
          <p:nvPr/>
        </p:nvSpPr>
        <p:spPr>
          <a:xfrm>
            <a:off x="4283968" y="5157192"/>
            <a:ext cx="576064" cy="504056"/>
          </a:xfrm>
          <a:prstGeom prst="lef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3" name="Up Arrow 12"/>
          <p:cNvSpPr/>
          <p:nvPr/>
        </p:nvSpPr>
        <p:spPr>
          <a:xfrm>
            <a:off x="3786182" y="2428868"/>
            <a:ext cx="576000" cy="2160240"/>
          </a:xfrm>
          <a:prstGeom prst="upArrow">
            <a:avLst>
              <a:gd name="adj1" fmla="val 50000"/>
              <a:gd name="adj2" fmla="val 51890"/>
            </a:avLst>
          </a:prstGeom>
          <a:solidFill>
            <a:srgbClr val="7030A0"/>
          </a:solidFill>
          <a:ln w="38100">
            <a:solidFill>
              <a:srgbClr val="7030A0"/>
            </a:solidFill>
          </a:ln>
          <a:scene3d>
            <a:camera prst="orthographicFront">
              <a:rot lat="0" lon="1200000" rev="30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4" name="Up Arrow 13"/>
          <p:cNvSpPr/>
          <p:nvPr/>
        </p:nvSpPr>
        <p:spPr>
          <a:xfrm>
            <a:off x="6660232" y="2780928"/>
            <a:ext cx="576064" cy="1512168"/>
          </a:xfrm>
          <a:prstGeom prst="upArrow">
            <a:avLst>
              <a:gd name="adj1" fmla="val 50000"/>
              <a:gd name="adj2" fmla="val 51890"/>
            </a:avLst>
          </a:prstGeom>
          <a:solidFill>
            <a:srgbClr val="00B050"/>
          </a:solidFill>
          <a:ln>
            <a:solidFill>
              <a:srgbClr val="00B050"/>
            </a:solidFill>
          </a:ln>
          <a:scene3d>
            <a:camera prst="orthographicFront">
              <a:rot lat="0" lon="120000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5" name="Up Arrow 14"/>
          <p:cNvSpPr/>
          <p:nvPr/>
        </p:nvSpPr>
        <p:spPr>
          <a:xfrm>
            <a:off x="611560" y="2780928"/>
            <a:ext cx="576064" cy="1512168"/>
          </a:xfrm>
          <a:prstGeom prst="upArrow">
            <a:avLst>
              <a:gd name="adj1" fmla="val 50000"/>
              <a:gd name="adj2" fmla="val 51890"/>
            </a:avLst>
          </a:prstGeom>
          <a:solidFill>
            <a:schemeClr val="accent6">
              <a:lumMod val="75000"/>
            </a:schemeClr>
          </a:solidFill>
          <a:ln>
            <a:solidFill>
              <a:schemeClr val="accent6">
                <a:lumMod val="75000"/>
              </a:schemeClr>
            </a:solidFill>
          </a:ln>
          <a:scene3d>
            <a:camera prst="orthographicFront">
              <a:rot lat="0" lon="120000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6" name="TextBox 15"/>
          <p:cNvSpPr txBox="1"/>
          <p:nvPr/>
        </p:nvSpPr>
        <p:spPr>
          <a:xfrm>
            <a:off x="7164288" y="2780928"/>
            <a:ext cx="1979712" cy="1631216"/>
          </a:xfrm>
          <a:prstGeom prst="rect">
            <a:avLst/>
          </a:prstGeom>
          <a:noFill/>
        </p:spPr>
        <p:txBody>
          <a:bodyPr wrap="square" rtlCol="0">
            <a:spAutoFit/>
          </a:bodyPr>
          <a:lstStyle/>
          <a:p>
            <a:pPr>
              <a:buFont typeface="Arial" pitchFamily="34" charset="0"/>
              <a:buChar char="•"/>
            </a:pPr>
            <a:r>
              <a:rPr lang="en-US" sz="2000" b="1" dirty="0" smtClean="0">
                <a:solidFill>
                  <a:srgbClr val="00B050"/>
                </a:solidFill>
              </a:rPr>
              <a:t>Big demand for good schools, despite fees</a:t>
            </a:r>
          </a:p>
          <a:p>
            <a:pPr>
              <a:buFont typeface="Arial" pitchFamily="34" charset="0"/>
              <a:buChar char="•"/>
            </a:pPr>
            <a:r>
              <a:rPr lang="en-US" sz="2000" b="1" dirty="0" smtClean="0">
                <a:solidFill>
                  <a:srgbClr val="00B050"/>
                </a:solidFill>
              </a:rPr>
              <a:t>A few schools  cross the divide</a:t>
            </a:r>
            <a:endParaRPr lang="en-ZA" sz="2000" b="1" dirty="0">
              <a:solidFill>
                <a:srgbClr val="00B050"/>
              </a:solidFill>
            </a:endParaRPr>
          </a:p>
        </p:txBody>
      </p:sp>
      <p:sp>
        <p:nvSpPr>
          <p:cNvPr id="17" name="TextBox 16"/>
          <p:cNvSpPr txBox="1"/>
          <p:nvPr/>
        </p:nvSpPr>
        <p:spPr>
          <a:xfrm>
            <a:off x="1187624" y="2996952"/>
            <a:ext cx="2088232" cy="1323439"/>
          </a:xfrm>
          <a:prstGeom prst="rect">
            <a:avLst/>
          </a:prstGeom>
          <a:noFill/>
        </p:spPr>
        <p:txBody>
          <a:bodyPr wrap="square" rtlCol="0">
            <a:spAutoFit/>
          </a:bodyPr>
          <a:lstStyle/>
          <a:p>
            <a:pPr>
              <a:buFont typeface="Arial" pitchFamily="34" charset="0"/>
              <a:buChar char="•"/>
            </a:pPr>
            <a:r>
              <a:rPr lang="en-US" sz="2000" b="1" dirty="0" smtClean="0">
                <a:solidFill>
                  <a:schemeClr val="accent6">
                    <a:lumMod val="75000"/>
                  </a:schemeClr>
                </a:solidFill>
              </a:rPr>
              <a:t>Vocational training</a:t>
            </a:r>
          </a:p>
          <a:p>
            <a:pPr>
              <a:buFont typeface="Arial" pitchFamily="34" charset="0"/>
              <a:buChar char="•"/>
            </a:pPr>
            <a:r>
              <a:rPr lang="en-US" sz="2000" b="1" dirty="0" smtClean="0">
                <a:solidFill>
                  <a:schemeClr val="accent6">
                    <a:lumMod val="75000"/>
                  </a:schemeClr>
                </a:solidFill>
              </a:rPr>
              <a:t>Affirmative action </a:t>
            </a:r>
            <a:endParaRPr lang="en-ZA" sz="2000" b="1" dirty="0">
              <a:solidFill>
                <a:schemeClr val="accent6">
                  <a:lumMod val="75000"/>
                </a:schemeClr>
              </a:solidFill>
            </a:endParaRPr>
          </a:p>
        </p:txBody>
      </p:sp>
      <p:sp>
        <p:nvSpPr>
          <p:cNvPr id="18" name="TextBox 17"/>
          <p:cNvSpPr txBox="1"/>
          <p:nvPr/>
        </p:nvSpPr>
        <p:spPr>
          <a:xfrm>
            <a:off x="4067944" y="2780928"/>
            <a:ext cx="2088232" cy="1631216"/>
          </a:xfrm>
          <a:prstGeom prst="rect">
            <a:avLst/>
          </a:prstGeom>
          <a:noFill/>
        </p:spPr>
        <p:txBody>
          <a:bodyPr wrap="square" rtlCol="0">
            <a:spAutoFit/>
          </a:bodyPr>
          <a:lstStyle/>
          <a:p>
            <a:pPr algn="r">
              <a:buFont typeface="Arial" pitchFamily="34" charset="0"/>
              <a:buChar char="•"/>
            </a:pPr>
            <a:r>
              <a:rPr lang="en-US" sz="2000" b="1" dirty="0" smtClean="0">
                <a:solidFill>
                  <a:srgbClr val="7030A0"/>
                </a:solidFill>
              </a:rPr>
              <a:t>Some talented, motivated or lucky students manage the transition</a:t>
            </a:r>
            <a:endParaRPr lang="en-ZA" sz="2000" b="1" dirty="0">
              <a:solidFill>
                <a:srgbClr val="7030A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bg/>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
                                            <p:txEl>
                                              <p:pRg st="0" end="0"/>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
                                            <p:txEl>
                                              <p:pRg st="1" end="1"/>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
                                            <p:txEl>
                                              <p:pRg st="2" end="2"/>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5">
                                            <p:txEl>
                                              <p:pRg st="3" end="3"/>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5">
                                            <p:txEl>
                                              <p:pRg st="0" end="0"/>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5">
                                            <p:txEl>
                                              <p:pRg st="1" end="1"/>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5">
                                            <p:txEl>
                                              <p:pRg st="2" end="2"/>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6">
                                            <p:bg/>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6">
                                            <p:txEl>
                                              <p:pRg st="0" end="0"/>
                                            </p:txEl>
                                          </p:spTgt>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6">
                                            <p:txEl>
                                              <p:pRg st="2" end="2"/>
                                            </p:txEl>
                                          </p:spTgt>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6">
                                            <p:txEl>
                                              <p:pRg st="1" end="1"/>
                                            </p:txEl>
                                          </p:spTgt>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7">
                                            <p:bg/>
                                          </p:spTgt>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7">
                                            <p:txEl>
                                              <p:pRg st="0" end="0"/>
                                            </p:txEl>
                                          </p:spTgt>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7">
                                            <p:txEl>
                                              <p:pRg st="1" end="1"/>
                                            </p:txEl>
                                          </p:spTgt>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7">
                                            <p:txEl>
                                              <p:pRg st="2" end="2"/>
                                            </p:txEl>
                                          </p:spTgt>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8"/>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9"/>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grpId="0" nodeType="clickEffect">
                                  <p:stCondLst>
                                    <p:cond delay="0"/>
                                  </p:stCondLst>
                                  <p:childTnLst>
                                    <p:set>
                                      <p:cBhvr>
                                        <p:cTn id="70" dur="1" fill="hold">
                                          <p:stCondLst>
                                            <p:cond delay="0"/>
                                          </p:stCondLst>
                                        </p:cTn>
                                        <p:tgtEl>
                                          <p:spTgt spid="15"/>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17"/>
                                        </p:tgtEl>
                                        <p:attrNameLst>
                                          <p:attrName>style.visibility</p:attrName>
                                        </p:attrNameLst>
                                      </p:cBhvr>
                                      <p:to>
                                        <p:strVal val="visible"/>
                                      </p:to>
                                    </p:set>
                                  </p:childTnLst>
                                </p:cTn>
                              </p:par>
                            </p:childTnLst>
                          </p:cTn>
                        </p:par>
                      </p:childTnLst>
                    </p:cTn>
                  </p:par>
                  <p:par>
                    <p:cTn id="73" fill="hold">
                      <p:stCondLst>
                        <p:cond delay="indefinite"/>
                      </p:stCondLst>
                      <p:childTnLst>
                        <p:par>
                          <p:cTn id="74" fill="hold">
                            <p:stCondLst>
                              <p:cond delay="0"/>
                            </p:stCondLst>
                            <p:childTnLst>
                              <p:par>
                                <p:cTn id="75" presetID="1" presetClass="entr" presetSubtype="0" fill="hold" grpId="0" nodeType="clickEffect">
                                  <p:stCondLst>
                                    <p:cond delay="0"/>
                                  </p:stCondLst>
                                  <p:childTnLst>
                                    <p:set>
                                      <p:cBhvr>
                                        <p:cTn id="76" dur="1" fill="hold">
                                          <p:stCondLst>
                                            <p:cond delay="0"/>
                                          </p:stCondLst>
                                        </p:cTn>
                                        <p:tgtEl>
                                          <p:spTgt spid="14"/>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16"/>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grpId="0" nodeType="clickEffect">
                                  <p:stCondLst>
                                    <p:cond delay="0"/>
                                  </p:stCondLst>
                                  <p:childTnLst>
                                    <p:set>
                                      <p:cBhvr>
                                        <p:cTn id="82" dur="1" fill="hold">
                                          <p:stCondLst>
                                            <p:cond delay="0"/>
                                          </p:stCondLst>
                                        </p:cTn>
                                        <p:tgtEl>
                                          <p:spTgt spid="13"/>
                                        </p:tgtEl>
                                        <p:attrNameLst>
                                          <p:attrName>style.visibility</p:attrName>
                                        </p:attrNameLst>
                                      </p:cBhvr>
                                      <p:to>
                                        <p:strVal val="visible"/>
                                      </p:to>
                                    </p:set>
                                  </p:childTnLst>
                                </p:cTn>
                              </p:par>
                              <p:par>
                                <p:cTn id="83" presetID="1" presetClass="entr" presetSubtype="0" fill="hold" grpId="0" nodeType="withEffect">
                                  <p:stCondLst>
                                    <p:cond delay="0"/>
                                  </p:stCondLst>
                                  <p:childTnLst>
                                    <p:set>
                                      <p:cBhvr>
                                        <p:cTn id="84"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P spid="5" grpId="0" build="allAtOnce" animBg="1"/>
      <p:bldP spid="6" grpId="0" build="allAtOnce" animBg="1"/>
      <p:bldP spid="7" grpId="0" build="allAtOnce" animBg="1"/>
      <p:bldP spid="8" grpId="0" animBg="1"/>
      <p:bldP spid="9" grpId="0" animBg="1"/>
      <p:bldP spid="13" grpId="0" animBg="1"/>
      <p:bldP spid="14" grpId="0" animBg="1"/>
      <p:bldP spid="15" grpId="0" animBg="1"/>
      <p:bldP spid="16" grpId="0"/>
      <p:bldP spid="17" grpId="0"/>
      <p:bldP spid="1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2976" y="457200"/>
            <a:ext cx="7786742" cy="457200"/>
          </a:xfrm>
        </p:spPr>
        <p:txBody>
          <a:bodyPr/>
          <a:lstStyle/>
          <a:p>
            <a:r>
              <a:rPr lang="en-ZA" sz="2800" b="1" dirty="0" smtClean="0"/>
              <a:t>Education affects labour market outcomes</a:t>
            </a:r>
            <a:endParaRPr lang="en-ZA" sz="2800" b="1" dirty="0"/>
          </a:p>
        </p:txBody>
      </p:sp>
      <p:sp>
        <p:nvSpPr>
          <p:cNvPr id="4" name="Slide Number Placeholder 3"/>
          <p:cNvSpPr>
            <a:spLocks noGrp="1"/>
          </p:cNvSpPr>
          <p:nvPr>
            <p:ph type="sldNum" sz="quarter" idx="10"/>
          </p:nvPr>
        </p:nvSpPr>
        <p:spPr/>
        <p:txBody>
          <a:bodyPr/>
          <a:lstStyle/>
          <a:p>
            <a:fld id="{61F346DD-55B4-488B-BCDB-2FA77FE7F069}" type="slidenum">
              <a:rPr lang="en-US" smtClean="0"/>
              <a:pPr/>
              <a:t>4</a:t>
            </a:fld>
            <a:endParaRPr lang="en-US"/>
          </a:p>
        </p:txBody>
      </p:sp>
      <p:graphicFrame>
        <p:nvGraphicFramePr>
          <p:cNvPr id="5" name="Content Placeholder 4"/>
          <p:cNvGraphicFramePr>
            <a:graphicFrameLocks noGrp="1"/>
          </p:cNvGraphicFramePr>
          <p:nvPr>
            <p:ph idx="1"/>
          </p:nvPr>
        </p:nvGraphicFramePr>
        <p:xfrm>
          <a:off x="0" y="3500438"/>
          <a:ext cx="4214810" cy="277654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 name="Chart 5"/>
          <p:cNvGraphicFramePr>
            <a:graphicFrameLocks/>
          </p:cNvGraphicFramePr>
          <p:nvPr/>
        </p:nvGraphicFramePr>
        <p:xfrm>
          <a:off x="0" y="1000108"/>
          <a:ext cx="4214810" cy="2500330"/>
        </p:xfrm>
        <a:graphic>
          <a:graphicData uri="http://schemas.openxmlformats.org/drawingml/2006/chart">
            <c:chart xmlns:c="http://schemas.openxmlformats.org/drawingml/2006/chart" xmlns:r="http://schemas.openxmlformats.org/officeDocument/2006/relationships" r:id="rId4"/>
          </a:graphicData>
        </a:graphic>
      </p:graphicFrame>
      <p:sp>
        <p:nvSpPr>
          <p:cNvPr id="7" name="TextBox 6"/>
          <p:cNvSpPr txBox="1"/>
          <p:nvPr/>
        </p:nvSpPr>
        <p:spPr>
          <a:xfrm>
            <a:off x="785786" y="1119830"/>
            <a:ext cx="2428892" cy="523220"/>
          </a:xfrm>
          <a:prstGeom prst="rect">
            <a:avLst/>
          </a:prstGeom>
          <a:solidFill>
            <a:srgbClr val="FFFFFF"/>
          </a:solidFill>
        </p:spPr>
        <p:txBody>
          <a:bodyPr wrap="square" rtlCol="0">
            <a:spAutoFit/>
          </a:bodyPr>
          <a:lstStyle/>
          <a:p>
            <a:pPr algn="ctr"/>
            <a:r>
              <a:rPr lang="en-ZA" sz="1400" dirty="0" smtClean="0"/>
              <a:t>Employment probability, 2005</a:t>
            </a:r>
          </a:p>
          <a:p>
            <a:pPr algn="ctr"/>
            <a:r>
              <a:rPr lang="en-ZA" sz="1400" dirty="0" smtClean="0"/>
              <a:t>(conditional)</a:t>
            </a:r>
            <a:endParaRPr lang="en-ZA" sz="1400" dirty="0"/>
          </a:p>
        </p:txBody>
      </p:sp>
      <p:sp>
        <p:nvSpPr>
          <p:cNvPr id="8" name="TextBox 7"/>
          <p:cNvSpPr txBox="1"/>
          <p:nvPr/>
        </p:nvSpPr>
        <p:spPr>
          <a:xfrm>
            <a:off x="4214810" y="1000108"/>
            <a:ext cx="4929190" cy="5262979"/>
          </a:xfrm>
          <a:prstGeom prst="rect">
            <a:avLst/>
          </a:prstGeom>
          <a:noFill/>
        </p:spPr>
        <p:txBody>
          <a:bodyPr wrap="square" rtlCol="0">
            <a:spAutoFit/>
          </a:bodyPr>
          <a:lstStyle/>
          <a:p>
            <a:pPr>
              <a:buFont typeface="Arial" pitchFamily="34" charset="0"/>
              <a:buChar char="•"/>
            </a:pPr>
            <a:r>
              <a:rPr lang="en-ZA" dirty="0" smtClean="0"/>
              <a:t> Good education provides access to </a:t>
            </a:r>
            <a:r>
              <a:rPr lang="en-ZA" b="1" dirty="0" smtClean="0"/>
              <a:t>top end of labour market </a:t>
            </a:r>
            <a:r>
              <a:rPr lang="en-ZA" dirty="0" smtClean="0"/>
              <a:t>– (better) jobs, higher wages</a:t>
            </a:r>
          </a:p>
          <a:p>
            <a:pPr>
              <a:buFont typeface="Arial" pitchFamily="34" charset="0"/>
              <a:buChar char="•"/>
            </a:pPr>
            <a:r>
              <a:rPr lang="en-ZA" dirty="0" smtClean="0"/>
              <a:t> </a:t>
            </a:r>
            <a:r>
              <a:rPr lang="en-ZA" b="1" dirty="0" smtClean="0"/>
              <a:t>Skills shortage </a:t>
            </a:r>
            <a:r>
              <a:rPr lang="en-ZA" dirty="0" smtClean="0"/>
              <a:t>at top end causes a wage premium</a:t>
            </a:r>
          </a:p>
          <a:p>
            <a:pPr>
              <a:buFont typeface="Arial" pitchFamily="34" charset="0"/>
              <a:buChar char="•"/>
            </a:pPr>
            <a:r>
              <a:rPr lang="en-ZA" dirty="0" smtClean="0"/>
              <a:t> Oversupply of unskilled workers depresses wages at bottom end</a:t>
            </a:r>
          </a:p>
          <a:p>
            <a:pPr>
              <a:buFont typeface="Arial" pitchFamily="34" charset="0"/>
              <a:buChar char="•"/>
            </a:pPr>
            <a:r>
              <a:rPr lang="en-ZA" dirty="0" smtClean="0"/>
              <a:t> </a:t>
            </a:r>
            <a:r>
              <a:rPr lang="en-ZA" b="1" dirty="0" smtClean="0"/>
              <a:t>Race between demand and supply of skills</a:t>
            </a:r>
            <a:r>
              <a:rPr lang="en-ZA" dirty="0" smtClean="0"/>
              <a:t> will determine skills premium</a:t>
            </a:r>
          </a:p>
          <a:p>
            <a:pPr>
              <a:buFont typeface="Arial" pitchFamily="34" charset="0"/>
              <a:buChar char="•"/>
            </a:pPr>
            <a:r>
              <a:rPr lang="en-ZA" dirty="0" smtClean="0"/>
              <a:t> This premium and the distribution of educational attainment are currently </a:t>
            </a:r>
            <a:r>
              <a:rPr lang="en-ZA" b="1" dirty="0" smtClean="0"/>
              <a:t>central to SA income inequality</a:t>
            </a:r>
          </a:p>
          <a:p>
            <a:endParaRPr lang="en-ZA" dirty="0" smtClean="0"/>
          </a:p>
          <a:p>
            <a:endParaRPr lang="en-ZA"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Graphic spid="6" grpId="0">
        <p:bldAsOne/>
      </p:bldGraphic>
      <p:bldP spid="8"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1538" y="-27384"/>
            <a:ext cx="8072462" cy="956054"/>
          </a:xfrm>
        </p:spPr>
        <p:txBody>
          <a:bodyPr>
            <a:noAutofit/>
          </a:bodyPr>
          <a:lstStyle/>
          <a:p>
            <a:r>
              <a:rPr lang="en-ZA" sz="2400" b="1" noProof="0" dirty="0" smtClean="0"/>
              <a:t>Education also </a:t>
            </a:r>
            <a:r>
              <a:rPr lang="en-ZA" sz="2400" b="1" dirty="0" smtClean="0"/>
              <a:t>determines individual prospects – with a potential v</a:t>
            </a:r>
            <a:r>
              <a:rPr lang="en-ZA" sz="2400" b="1" noProof="0" dirty="0" err="1" smtClean="0"/>
              <a:t>icious</a:t>
            </a:r>
            <a:r>
              <a:rPr lang="en-ZA" sz="2400" b="1" noProof="0" dirty="0" smtClean="0"/>
              <a:t> circle of weak education and poverty</a:t>
            </a:r>
            <a:endParaRPr lang="en-ZA" sz="2400" b="1" noProof="0" dirty="0"/>
          </a:p>
        </p:txBody>
      </p:sp>
      <p:graphicFrame>
        <p:nvGraphicFramePr>
          <p:cNvPr id="4" name="Content Placeholder 3"/>
          <p:cNvGraphicFramePr>
            <a:graphicFrameLocks noGrp="1"/>
          </p:cNvGraphicFramePr>
          <p:nvPr>
            <p:ph idx="1"/>
          </p:nvPr>
        </p:nvGraphicFramePr>
        <p:xfrm>
          <a:off x="357158" y="1000108"/>
          <a:ext cx="8286808" cy="521497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Issues</a:t>
            </a:r>
            <a:endParaRPr lang="en-US" b="1" dirty="0"/>
          </a:p>
        </p:txBody>
      </p:sp>
      <p:sp>
        <p:nvSpPr>
          <p:cNvPr id="3" name="Content Placeholder 2"/>
          <p:cNvSpPr>
            <a:spLocks noGrp="1"/>
          </p:cNvSpPr>
          <p:nvPr>
            <p:ph idx="1"/>
          </p:nvPr>
        </p:nvSpPr>
        <p:spPr>
          <a:xfrm>
            <a:off x="0" y="928670"/>
            <a:ext cx="9144000" cy="5143536"/>
          </a:xfrm>
        </p:spPr>
        <p:txBody>
          <a:bodyPr/>
          <a:lstStyle/>
          <a:p>
            <a:pPr>
              <a:buNone/>
            </a:pPr>
            <a:r>
              <a:rPr lang="en-US" b="1" dirty="0" smtClean="0"/>
              <a:t>SA school performance in perspective:</a:t>
            </a:r>
          </a:p>
          <a:p>
            <a:pPr>
              <a:spcBef>
                <a:spcPts val="0"/>
              </a:spcBef>
            </a:pPr>
            <a:r>
              <a:rPr lang="en-US" sz="2000" dirty="0" smtClean="0">
                <a:solidFill>
                  <a:srgbClr val="FF0000"/>
                </a:solidFill>
              </a:rPr>
              <a:t>Schools and the </a:t>
            </a:r>
            <a:r>
              <a:rPr lang="en-US" sz="2000" dirty="0" err="1" smtClean="0">
                <a:solidFill>
                  <a:srgbClr val="FF0000"/>
                </a:solidFill>
              </a:rPr>
              <a:t>labour</a:t>
            </a:r>
            <a:r>
              <a:rPr lang="en-US" sz="2000" dirty="0" smtClean="0">
                <a:solidFill>
                  <a:srgbClr val="FF0000"/>
                </a:solidFill>
              </a:rPr>
              <a:t> market</a:t>
            </a:r>
          </a:p>
          <a:p>
            <a:pPr>
              <a:spcBef>
                <a:spcPts val="0"/>
              </a:spcBef>
            </a:pPr>
            <a:r>
              <a:rPr lang="en-US" sz="2000" dirty="0" smtClean="0">
                <a:solidFill>
                  <a:srgbClr val="FF0000"/>
                </a:solidFill>
              </a:rPr>
              <a:t>Weak performance, even in African context</a:t>
            </a:r>
          </a:p>
          <a:p>
            <a:pPr>
              <a:spcBef>
                <a:spcPts val="0"/>
              </a:spcBef>
            </a:pPr>
            <a:r>
              <a:rPr lang="en-US" sz="2000" dirty="0" smtClean="0">
                <a:solidFill>
                  <a:srgbClr val="FF0000"/>
                </a:solidFill>
              </a:rPr>
              <a:t>Poverty cannot explain this – SA’s poor fare worse than Africa’s poor</a:t>
            </a:r>
          </a:p>
          <a:p>
            <a:pPr>
              <a:spcBef>
                <a:spcPts val="0"/>
              </a:spcBef>
            </a:pPr>
            <a:r>
              <a:rPr lang="en-US" sz="2000" dirty="0" smtClean="0">
                <a:solidFill>
                  <a:srgbClr val="FF0000"/>
                </a:solidFill>
              </a:rPr>
              <a:t>The school system has two parts, one functioning fairly well, the other extremely weakly</a:t>
            </a:r>
          </a:p>
          <a:p>
            <a:pPr>
              <a:spcBef>
                <a:spcPts val="0"/>
              </a:spcBef>
            </a:pPr>
            <a:r>
              <a:rPr lang="en-US" sz="2000" dirty="0" smtClean="0">
                <a:solidFill>
                  <a:srgbClr val="FF0000"/>
                </a:solidFill>
              </a:rPr>
              <a:t>Resources bring little improvement in weak schools, due to functionality issues</a:t>
            </a:r>
          </a:p>
          <a:p>
            <a:pPr>
              <a:buNone/>
            </a:pPr>
            <a:r>
              <a:rPr lang="en-US" b="1" dirty="0" smtClean="0"/>
              <a:t>Features of poorly functioning schools:</a:t>
            </a:r>
          </a:p>
          <a:p>
            <a:pPr fontAlgn="t">
              <a:spcBef>
                <a:spcPts val="0"/>
              </a:spcBef>
            </a:pPr>
            <a:r>
              <a:rPr lang="en-ZA" sz="2000" b="1" dirty="0" smtClean="0">
                <a:solidFill>
                  <a:srgbClr val="FF0000"/>
                </a:solidFill>
              </a:rPr>
              <a:t>Slow macro pacing, </a:t>
            </a:r>
            <a:r>
              <a:rPr lang="en-ZA" sz="2000" dirty="0" smtClean="0">
                <a:solidFill>
                  <a:srgbClr val="FF0000"/>
                </a:solidFill>
              </a:rPr>
              <a:t>poor use of instructional time, </a:t>
            </a:r>
            <a:r>
              <a:rPr lang="en-ZA" sz="2000" b="1" dirty="0" smtClean="0">
                <a:solidFill>
                  <a:srgbClr val="FF0000"/>
                </a:solidFill>
              </a:rPr>
              <a:t>low curriculum coverage</a:t>
            </a:r>
          </a:p>
          <a:p>
            <a:pPr fontAlgn="t">
              <a:spcBef>
                <a:spcPts val="0"/>
              </a:spcBef>
            </a:pPr>
            <a:r>
              <a:rPr lang="en-ZA" sz="2000" b="1" dirty="0" smtClean="0">
                <a:solidFill>
                  <a:srgbClr val="FF0000"/>
                </a:solidFill>
              </a:rPr>
              <a:t>Low cognitive demand, weak assessment, </a:t>
            </a:r>
            <a:r>
              <a:rPr lang="en-ZA" sz="2000" dirty="0" smtClean="0">
                <a:solidFill>
                  <a:srgbClr val="FF0000"/>
                </a:solidFill>
              </a:rPr>
              <a:t>little feedback</a:t>
            </a:r>
          </a:p>
          <a:p>
            <a:pPr fontAlgn="t">
              <a:spcBef>
                <a:spcPts val="0"/>
              </a:spcBef>
            </a:pPr>
            <a:r>
              <a:rPr lang="en-ZA" sz="2000" b="1" dirty="0" smtClean="0">
                <a:solidFill>
                  <a:srgbClr val="FF0000"/>
                </a:solidFill>
              </a:rPr>
              <a:t>Lack of textbooks/workbooks/reading material </a:t>
            </a:r>
            <a:r>
              <a:rPr lang="en-ZA" sz="2000" dirty="0" smtClean="0">
                <a:solidFill>
                  <a:srgbClr val="FF0000"/>
                </a:solidFill>
              </a:rPr>
              <a:t>(some teachers think textbooks and workbooks are ‘not applicable’ in FP; libraries seldom function)</a:t>
            </a:r>
          </a:p>
          <a:p>
            <a:pPr fontAlgn="t">
              <a:spcBef>
                <a:spcPts val="0"/>
              </a:spcBef>
            </a:pPr>
            <a:r>
              <a:rPr lang="en-ZA" sz="2000" dirty="0" smtClean="0">
                <a:solidFill>
                  <a:srgbClr val="FF0000"/>
                </a:solidFill>
              </a:rPr>
              <a:t>Problems with </a:t>
            </a:r>
            <a:r>
              <a:rPr lang="en-ZA" sz="2000" b="1" dirty="0" smtClean="0">
                <a:solidFill>
                  <a:srgbClr val="FF0000"/>
                </a:solidFill>
              </a:rPr>
              <a:t>second language </a:t>
            </a:r>
            <a:r>
              <a:rPr lang="en-ZA" sz="2000" dirty="0" smtClean="0">
                <a:solidFill>
                  <a:srgbClr val="FF0000"/>
                </a:solidFill>
              </a:rPr>
              <a:t>teaching and learning</a:t>
            </a:r>
          </a:p>
          <a:p>
            <a:pPr fontAlgn="t">
              <a:spcBef>
                <a:spcPts val="0"/>
              </a:spcBef>
              <a:buNone/>
            </a:pPr>
            <a:r>
              <a:rPr lang="en-ZA" b="1" dirty="0" smtClean="0"/>
              <a:t>Policy directions</a:t>
            </a:r>
            <a:endParaRPr lang="en-US" b="1" dirty="0" smtClean="0"/>
          </a:p>
        </p:txBody>
      </p:sp>
      <p:sp>
        <p:nvSpPr>
          <p:cNvPr id="4" name="Slide Number Placeholder 3"/>
          <p:cNvSpPr>
            <a:spLocks noGrp="1"/>
          </p:cNvSpPr>
          <p:nvPr>
            <p:ph type="sldNum" sz="quarter" idx="10"/>
          </p:nvPr>
        </p:nvSpPr>
        <p:spPr/>
        <p:txBody>
          <a:bodyPr/>
          <a:lstStyle/>
          <a:p>
            <a:fld id="{61F346DD-55B4-488B-BCDB-2FA77FE7F069}" type="slidenum">
              <a:rPr lang="en-US" smtClean="0"/>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b="1" dirty="0" smtClean="0"/>
              <a:t>Working Papers</a:t>
            </a:r>
            <a:endParaRPr lang="en-ZA" b="1" dirty="0"/>
          </a:p>
        </p:txBody>
      </p:sp>
      <p:sp>
        <p:nvSpPr>
          <p:cNvPr id="3" name="Content Placeholder 2"/>
          <p:cNvSpPr>
            <a:spLocks noGrp="1"/>
          </p:cNvSpPr>
          <p:nvPr>
            <p:ph idx="1"/>
          </p:nvPr>
        </p:nvSpPr>
        <p:spPr>
          <a:xfrm>
            <a:off x="214282" y="1071546"/>
            <a:ext cx="8715436" cy="5357850"/>
          </a:xfrm>
        </p:spPr>
        <p:txBody>
          <a:bodyPr/>
          <a:lstStyle/>
          <a:p>
            <a:pPr lvl="0">
              <a:spcBef>
                <a:spcPts val="0"/>
              </a:spcBef>
              <a:buNone/>
            </a:pPr>
            <a:r>
              <a:rPr lang="en-ZA" sz="1600" dirty="0" smtClean="0"/>
              <a:t>Gustafsson, M. 2010. “Policy note on pre-primary schooling: An empirical contribution to the 2009 Medium Term Strategic Framework”. </a:t>
            </a:r>
            <a:r>
              <a:rPr lang="en-ZA" sz="1600" dirty="0" smtClean="0"/>
              <a:t>WP05/2010</a:t>
            </a:r>
            <a:endParaRPr lang="en-ZA" sz="1600" dirty="0" smtClean="0"/>
          </a:p>
          <a:p>
            <a:pPr lvl="0">
              <a:spcBef>
                <a:spcPts val="0"/>
              </a:spcBef>
              <a:buNone/>
            </a:pPr>
            <a:r>
              <a:rPr lang="en-ZA" sz="1600" dirty="0" smtClean="0"/>
              <a:t>Du Rand, G., van Broekhuizen, H., &amp; von Fintel, D. 2010. “Who Responds to Voluntary Cognitive Tests in Household Surveys? The role of labour market status, respondent confidence, motivation and a culture of learning in South Africa”. </a:t>
            </a:r>
            <a:r>
              <a:rPr lang="en-ZA" sz="1600" dirty="0" smtClean="0"/>
              <a:t>WP27/2010</a:t>
            </a:r>
            <a:endParaRPr lang="en-ZA" sz="1600" dirty="0" smtClean="0"/>
          </a:p>
          <a:p>
            <a:pPr lvl="0">
              <a:spcBef>
                <a:spcPts val="0"/>
              </a:spcBef>
              <a:buNone/>
            </a:pPr>
            <a:r>
              <a:rPr lang="en-ZA" sz="1600" dirty="0" smtClean="0"/>
              <a:t>Shepherd, D. 2011. “Constraints to school effectiveness: What prevents poor schools from delivering results?” </a:t>
            </a:r>
            <a:r>
              <a:rPr lang="en-ZA" sz="1600" dirty="0" smtClean="0"/>
              <a:t>WP05/2011</a:t>
            </a:r>
            <a:endParaRPr lang="en-ZA" sz="1600" dirty="0" smtClean="0"/>
          </a:p>
          <a:p>
            <a:pPr lvl="0">
              <a:spcBef>
                <a:spcPts val="0"/>
              </a:spcBef>
              <a:buNone/>
            </a:pPr>
            <a:r>
              <a:rPr lang="en-ZA" sz="1600" dirty="0" smtClean="0"/>
              <a:t>De </a:t>
            </a:r>
            <a:r>
              <a:rPr lang="en-ZA" sz="1600" dirty="0" err="1" smtClean="0"/>
              <a:t>Vos</a:t>
            </a:r>
            <a:r>
              <a:rPr lang="en-ZA" sz="1600" dirty="0" smtClean="0"/>
              <a:t>, M. 2011. “Quantitative and qualitative aspects of education in South Africa: An analysis using the National Income Dynamic Study”. </a:t>
            </a:r>
            <a:r>
              <a:rPr lang="en-ZA" sz="1600" dirty="0" smtClean="0"/>
              <a:t>WP06/2011</a:t>
            </a:r>
          </a:p>
          <a:p>
            <a:pPr lvl="0">
              <a:spcBef>
                <a:spcPts val="0"/>
              </a:spcBef>
              <a:buNone/>
            </a:pPr>
            <a:r>
              <a:rPr lang="en-ZA" sz="1600" dirty="0" smtClean="0"/>
              <a:t>Moses, E. 2011. “Quality of education and the labour market: A conceptual and literature overview.” WP07/2011</a:t>
            </a:r>
          </a:p>
          <a:p>
            <a:pPr lvl="0">
              <a:spcBef>
                <a:spcPts val="0"/>
              </a:spcBef>
              <a:buNone/>
            </a:pPr>
            <a:r>
              <a:rPr lang="en-ZA" sz="1600" dirty="0" smtClean="0"/>
              <a:t>Burger</a:t>
            </a:r>
            <a:r>
              <a:rPr lang="en-ZA" sz="1600" dirty="0" smtClean="0"/>
              <a:t>, C., &amp; Van der Berg, S. 2011. “Modelling cognitive skills, ability and school quality to explain labour market earnings differentials". </a:t>
            </a:r>
            <a:r>
              <a:rPr lang="en-ZA" sz="1600" dirty="0" smtClean="0"/>
              <a:t>WP08/2011</a:t>
            </a:r>
            <a:endParaRPr lang="en-ZA" sz="1600" dirty="0" smtClean="0"/>
          </a:p>
          <a:p>
            <a:pPr lvl="0">
              <a:spcBef>
                <a:spcPts val="0"/>
              </a:spcBef>
              <a:buNone/>
            </a:pPr>
            <a:r>
              <a:rPr lang="en-ZA" sz="1600" dirty="0" smtClean="0"/>
              <a:t>Gustafsson, M. 2011. “The when and how of leaving school: The policy implications of new evidence on secondary schooling in South Africa”. </a:t>
            </a:r>
            <a:r>
              <a:rPr lang="en-ZA" sz="1600" dirty="0" smtClean="0"/>
              <a:t>WP09/2011</a:t>
            </a:r>
            <a:endParaRPr lang="en-ZA" sz="1600" dirty="0" smtClean="0"/>
          </a:p>
          <a:p>
            <a:pPr lvl="0">
              <a:spcBef>
                <a:spcPts val="0"/>
              </a:spcBef>
              <a:buNone/>
            </a:pPr>
            <a:r>
              <a:rPr lang="en-ZA" sz="1600" dirty="0" smtClean="0"/>
              <a:t>Taylor, S. 2011. “Uncovering indicators of effective school management in South Africa using the National School Effectiveness Study”. </a:t>
            </a:r>
            <a:r>
              <a:rPr lang="en-ZA" sz="1600" dirty="0" smtClean="0"/>
              <a:t>WP 10/2011</a:t>
            </a:r>
            <a:endParaRPr lang="en-ZA" sz="1600" dirty="0" smtClean="0"/>
          </a:p>
          <a:p>
            <a:pPr lvl="0">
              <a:spcBef>
                <a:spcPts val="0"/>
              </a:spcBef>
              <a:buNone/>
            </a:pPr>
            <a:r>
              <a:rPr lang="en-ZA" sz="1600" dirty="0" err="1" smtClean="0"/>
              <a:t>Spaull</a:t>
            </a:r>
            <a:r>
              <a:rPr lang="en-ZA" sz="1600" dirty="0" smtClean="0"/>
              <a:t>, N. 2011. “A preliminary analysis of SACMEQ III”. </a:t>
            </a:r>
            <a:r>
              <a:rPr lang="en-ZA" sz="1600" dirty="0" smtClean="0"/>
              <a:t>WP11/2011</a:t>
            </a:r>
            <a:endParaRPr lang="en-ZA" sz="1600" dirty="0" smtClean="0"/>
          </a:p>
          <a:p>
            <a:pPr lvl="0">
              <a:spcBef>
                <a:spcPts val="0"/>
              </a:spcBef>
              <a:buNone/>
            </a:pPr>
            <a:r>
              <a:rPr lang="en-ZA" sz="1600" dirty="0" smtClean="0"/>
              <a:t>Du Rand, G., van Broekhuizen, H., &amp; von Fintel, D. 2011. “Numeric competence, confidence and school quality in the South African wage function”. </a:t>
            </a:r>
            <a:r>
              <a:rPr lang="en-ZA" sz="1600" dirty="0" smtClean="0"/>
              <a:t>WP12/2011</a:t>
            </a:r>
            <a:endParaRPr lang="en-ZA" sz="1600" dirty="0" smtClean="0"/>
          </a:p>
          <a:p>
            <a:pPr>
              <a:spcBef>
                <a:spcPts val="0"/>
              </a:spcBef>
            </a:pPr>
            <a:endParaRPr lang="en-ZA" sz="1400" dirty="0"/>
          </a:p>
        </p:txBody>
      </p:sp>
      <p:sp>
        <p:nvSpPr>
          <p:cNvPr id="4" name="Slide Number Placeholder 3"/>
          <p:cNvSpPr>
            <a:spLocks noGrp="1"/>
          </p:cNvSpPr>
          <p:nvPr>
            <p:ph type="sldNum" sz="quarter" idx="10"/>
          </p:nvPr>
        </p:nvSpPr>
        <p:spPr/>
        <p:txBody>
          <a:bodyPr/>
          <a:lstStyle/>
          <a:p>
            <a:fld id="{61F346DD-55B4-488B-BCDB-2FA77FE7F069}" type="slidenum">
              <a:rPr lang="en-US" smtClean="0"/>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457200"/>
            <a:ext cx="6843738" cy="457200"/>
          </a:xfrm>
        </p:spPr>
        <p:txBody>
          <a:bodyPr/>
          <a:lstStyle/>
          <a:p>
            <a:r>
              <a:rPr lang="en-ZA" b="1" dirty="0" smtClean="0"/>
              <a:t>Policy briefs - </a:t>
            </a:r>
            <a:r>
              <a:rPr lang="en-ZA" b="1" dirty="0" smtClean="0"/>
              <a:t>2011</a:t>
            </a:r>
            <a:endParaRPr lang="en-ZA" b="1" dirty="0"/>
          </a:p>
        </p:txBody>
      </p:sp>
      <p:sp>
        <p:nvSpPr>
          <p:cNvPr id="3" name="Content Placeholder 2"/>
          <p:cNvSpPr>
            <a:spLocks noGrp="1"/>
          </p:cNvSpPr>
          <p:nvPr>
            <p:ph idx="1"/>
          </p:nvPr>
        </p:nvSpPr>
        <p:spPr>
          <a:xfrm>
            <a:off x="500034" y="1000108"/>
            <a:ext cx="8358246" cy="5095892"/>
          </a:xfrm>
        </p:spPr>
        <p:txBody>
          <a:bodyPr/>
          <a:lstStyle/>
          <a:p>
            <a:pPr>
              <a:buNone/>
            </a:pPr>
            <a:r>
              <a:rPr lang="en-US" sz="2000" dirty="0" smtClean="0"/>
              <a:t>Martin </a:t>
            </a:r>
            <a:r>
              <a:rPr lang="en-US" sz="2000" dirty="0" err="1" smtClean="0"/>
              <a:t>Gustafsson</a:t>
            </a:r>
            <a:r>
              <a:rPr lang="en-US" sz="2000" dirty="0" smtClean="0"/>
              <a:t>, </a:t>
            </a:r>
            <a:r>
              <a:rPr lang="en-US" sz="2000" i="1" dirty="0" smtClean="0"/>
              <a:t>New evidence in the case for improving the quality of secondary school learning outcomes</a:t>
            </a:r>
            <a:r>
              <a:rPr lang="en-US" sz="2000" dirty="0" smtClean="0"/>
              <a:t/>
            </a:r>
            <a:br>
              <a:rPr lang="en-US" sz="2000" dirty="0" smtClean="0"/>
            </a:br>
            <a:r>
              <a:rPr lang="en-US" sz="2000" dirty="0" smtClean="0"/>
              <a:t>Stellenbosch Policy Brief No. 01/2011</a:t>
            </a:r>
            <a:endParaRPr lang="en-ZA" sz="2000" dirty="0" smtClean="0"/>
          </a:p>
          <a:p>
            <a:pPr>
              <a:buNone/>
            </a:pPr>
            <a:r>
              <a:rPr lang="en-US" sz="2000" dirty="0" smtClean="0"/>
              <a:t>Stephen Taylor, </a:t>
            </a:r>
            <a:r>
              <a:rPr lang="en-US" sz="2000" i="1" dirty="0" smtClean="0"/>
              <a:t>The vital role of good school management in improving primary school outcomes</a:t>
            </a:r>
            <a:r>
              <a:rPr lang="en-US" sz="2000" dirty="0" smtClean="0"/>
              <a:t/>
            </a:r>
            <a:br>
              <a:rPr lang="en-US" sz="2000" dirty="0" smtClean="0"/>
            </a:br>
            <a:r>
              <a:rPr lang="en-US" sz="2000" dirty="0" smtClean="0"/>
              <a:t>Stellenbosch Policy Brief </a:t>
            </a:r>
            <a:r>
              <a:rPr lang="en-US" sz="2000" dirty="0" smtClean="0"/>
              <a:t>No. 02/2011</a:t>
            </a:r>
            <a:endParaRPr lang="en-US" sz="2000" dirty="0" smtClean="0"/>
          </a:p>
          <a:p>
            <a:pPr>
              <a:buNone/>
            </a:pPr>
            <a:r>
              <a:rPr lang="en-US" sz="2000" dirty="0" smtClean="0"/>
              <a:t>Nic </a:t>
            </a:r>
            <a:r>
              <a:rPr lang="en-US" sz="2000" dirty="0" err="1" smtClean="0"/>
              <a:t>Spaull</a:t>
            </a:r>
            <a:r>
              <a:rPr lang="en-US" sz="2000" dirty="0" smtClean="0"/>
              <a:t>, </a:t>
            </a:r>
            <a:r>
              <a:rPr lang="en-US" sz="2000" i="1" dirty="0" smtClean="0"/>
              <a:t>Identifying policy priorities to improve outcomes for poor primary school learners</a:t>
            </a:r>
            <a:r>
              <a:rPr lang="en-US" sz="2000" dirty="0" smtClean="0"/>
              <a:t/>
            </a:r>
            <a:br>
              <a:rPr lang="en-US" sz="2000" dirty="0" smtClean="0"/>
            </a:br>
            <a:r>
              <a:rPr lang="en-US" sz="2000" dirty="0" smtClean="0"/>
              <a:t>Stellenbosch Policy Brief No. 03/2011</a:t>
            </a:r>
          </a:p>
          <a:p>
            <a:pPr>
              <a:buNone/>
            </a:pPr>
            <a:r>
              <a:rPr lang="en-US" sz="2000" dirty="0" smtClean="0"/>
              <a:t>Gideon du Rand, </a:t>
            </a:r>
            <a:r>
              <a:rPr lang="en-US" sz="2000" dirty="0" err="1" smtClean="0"/>
              <a:t>Hendrik</a:t>
            </a:r>
            <a:r>
              <a:rPr lang="en-US" sz="2000" dirty="0" smtClean="0"/>
              <a:t> van </a:t>
            </a:r>
            <a:r>
              <a:rPr lang="en-US" sz="2000" dirty="0" err="1" smtClean="0"/>
              <a:t>Broekhuizen</a:t>
            </a:r>
            <a:r>
              <a:rPr lang="en-US" sz="2000" dirty="0" smtClean="0"/>
              <a:t> &amp; Dieter von </a:t>
            </a:r>
            <a:r>
              <a:rPr lang="en-US" sz="2000" dirty="0" err="1" smtClean="0"/>
              <a:t>Fintel</a:t>
            </a:r>
            <a:r>
              <a:rPr lang="en-US" sz="2000" dirty="0" smtClean="0"/>
              <a:t>, </a:t>
            </a:r>
            <a:r>
              <a:rPr lang="en-US" sz="2000" i="1" dirty="0" smtClean="0"/>
              <a:t>The role of educational attainment and quality schooling in reducing racial earnings inequality</a:t>
            </a:r>
            <a:r>
              <a:rPr lang="en-US" sz="2000" dirty="0" smtClean="0"/>
              <a:t/>
            </a:r>
            <a:br>
              <a:rPr lang="en-US" sz="2000" dirty="0" smtClean="0"/>
            </a:br>
            <a:r>
              <a:rPr lang="en-US" sz="2000" dirty="0" smtClean="0"/>
              <a:t>Stellenbosch Policy Brief No. 04/2011</a:t>
            </a:r>
          </a:p>
          <a:p>
            <a:pPr>
              <a:buNone/>
            </a:pPr>
            <a:r>
              <a:rPr lang="en-US" sz="2000" dirty="0" smtClean="0"/>
              <a:t>Debra </a:t>
            </a:r>
            <a:r>
              <a:rPr lang="en-US" sz="2000" dirty="0" smtClean="0"/>
              <a:t>Shepherd, </a:t>
            </a:r>
            <a:r>
              <a:rPr lang="en-US" sz="2000" i="1" dirty="0" smtClean="0"/>
              <a:t>For </a:t>
            </a:r>
            <a:r>
              <a:rPr lang="en-US" sz="2000" i="1" dirty="0" smtClean="0"/>
              <a:t>richer, for poorer? Can lessons learnt from wealthy schools be applied to help poor schools deliver better results?</a:t>
            </a:r>
            <a:r>
              <a:rPr lang="en-US" sz="2000" dirty="0" smtClean="0"/>
              <a:t/>
            </a:r>
            <a:br>
              <a:rPr lang="en-US" sz="2000" dirty="0" smtClean="0"/>
            </a:br>
            <a:r>
              <a:rPr lang="en-US" sz="2000" dirty="0" smtClean="0"/>
              <a:t>Stellenbosch </a:t>
            </a:r>
            <a:r>
              <a:rPr lang="en-US" sz="2000" dirty="0" smtClean="0"/>
              <a:t>Policy Brief No. </a:t>
            </a:r>
            <a:r>
              <a:rPr lang="en-US" sz="2000" dirty="0" smtClean="0"/>
              <a:t>05/2011</a:t>
            </a:r>
          </a:p>
        </p:txBody>
      </p:sp>
      <p:sp>
        <p:nvSpPr>
          <p:cNvPr id="4" name="Slide Number Placeholder 3"/>
          <p:cNvSpPr>
            <a:spLocks noGrp="1"/>
          </p:cNvSpPr>
          <p:nvPr>
            <p:ph type="sldNum" sz="quarter" idx="10"/>
          </p:nvPr>
        </p:nvSpPr>
        <p:spPr/>
        <p:txBody>
          <a:bodyPr/>
          <a:lstStyle/>
          <a:p>
            <a:fld id="{61F346DD-55B4-488B-BCDB-2FA77FE7F069}" type="slidenum">
              <a:rPr lang="en-US" smtClean="0"/>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b="1" dirty="0" smtClean="0"/>
              <a:t>Data sets used</a:t>
            </a:r>
            <a:endParaRPr lang="en-ZA" b="1" dirty="0"/>
          </a:p>
        </p:txBody>
      </p:sp>
      <p:sp>
        <p:nvSpPr>
          <p:cNvPr id="3" name="Content Placeholder 2"/>
          <p:cNvSpPr>
            <a:spLocks noGrp="1"/>
          </p:cNvSpPr>
          <p:nvPr>
            <p:ph idx="1"/>
          </p:nvPr>
        </p:nvSpPr>
        <p:spPr>
          <a:xfrm>
            <a:off x="714348" y="1000108"/>
            <a:ext cx="7786742" cy="4953016"/>
          </a:xfrm>
        </p:spPr>
        <p:txBody>
          <a:bodyPr/>
          <a:lstStyle/>
          <a:p>
            <a:r>
              <a:rPr lang="en-US" dirty="0" smtClean="0"/>
              <a:t>All General </a:t>
            </a:r>
            <a:r>
              <a:rPr lang="en-US" dirty="0" smtClean="0"/>
              <a:t>Household Surveys (GHS) from 2002 to </a:t>
            </a:r>
            <a:r>
              <a:rPr lang="en-US" dirty="0" smtClean="0"/>
              <a:t>2009</a:t>
            </a:r>
            <a:endParaRPr lang="en-US" dirty="0" smtClean="0"/>
          </a:p>
          <a:p>
            <a:r>
              <a:rPr lang="en-US" dirty="0" smtClean="0"/>
              <a:t>A </a:t>
            </a:r>
            <a:r>
              <a:rPr lang="en-US" dirty="0" smtClean="0"/>
              <a:t>number of </a:t>
            </a:r>
            <a:r>
              <a:rPr lang="en-US" dirty="0" err="1" smtClean="0"/>
              <a:t>Labour</a:t>
            </a:r>
            <a:r>
              <a:rPr lang="en-US" dirty="0" smtClean="0"/>
              <a:t> Force Surveys (LFS), in particular the </a:t>
            </a:r>
            <a:r>
              <a:rPr lang="en-US" dirty="0" smtClean="0"/>
              <a:t>last two </a:t>
            </a:r>
            <a:r>
              <a:rPr lang="en-US" dirty="0" smtClean="0"/>
              <a:t>containing wage data, 2007a and 2007b</a:t>
            </a:r>
          </a:p>
          <a:p>
            <a:r>
              <a:rPr lang="en-US" dirty="0" smtClean="0"/>
              <a:t>Income </a:t>
            </a:r>
            <a:r>
              <a:rPr lang="en-US" dirty="0" smtClean="0"/>
              <a:t>and Expenditure Survey (IES) of 2005/6</a:t>
            </a:r>
          </a:p>
          <a:p>
            <a:r>
              <a:rPr lang="en-US" dirty="0" smtClean="0"/>
              <a:t>National </a:t>
            </a:r>
            <a:r>
              <a:rPr lang="en-US" dirty="0" smtClean="0"/>
              <a:t>Income Dynamics Study (NIDS) of 2008</a:t>
            </a:r>
          </a:p>
          <a:p>
            <a:r>
              <a:rPr lang="en-US" dirty="0" smtClean="0"/>
              <a:t>The </a:t>
            </a:r>
            <a:r>
              <a:rPr lang="en-US" dirty="0" smtClean="0"/>
              <a:t>South African data for SACMEQ III for 1997</a:t>
            </a:r>
          </a:p>
          <a:p>
            <a:r>
              <a:rPr lang="en-ZA" dirty="0" smtClean="0"/>
              <a:t>PIRLS </a:t>
            </a:r>
            <a:r>
              <a:rPr lang="en-ZA" dirty="0" smtClean="0"/>
              <a:t>2006</a:t>
            </a:r>
          </a:p>
          <a:p>
            <a:r>
              <a:rPr lang="en-US" dirty="0" smtClean="0"/>
              <a:t>All </a:t>
            </a:r>
            <a:r>
              <a:rPr lang="en-US" dirty="0" smtClean="0"/>
              <a:t>three waves of the National School Effectiveness </a:t>
            </a:r>
            <a:r>
              <a:rPr lang="en-US" dirty="0" smtClean="0"/>
              <a:t>Study </a:t>
            </a:r>
            <a:r>
              <a:rPr lang="en-ZA" dirty="0" smtClean="0"/>
              <a:t>(</a:t>
            </a:r>
            <a:r>
              <a:rPr lang="en-ZA" dirty="0" smtClean="0"/>
              <a:t>NSES), entailing Grade 3 for 2008, Grade 4 for 2009 and </a:t>
            </a:r>
            <a:r>
              <a:rPr lang="en-ZA" dirty="0" smtClean="0"/>
              <a:t>Grade 5 </a:t>
            </a:r>
            <a:r>
              <a:rPr lang="en-ZA" dirty="0" smtClean="0"/>
              <a:t>for </a:t>
            </a:r>
            <a:r>
              <a:rPr lang="en-ZA" dirty="0" smtClean="0"/>
              <a:t>2010</a:t>
            </a:r>
            <a:endParaRPr lang="en-ZA" dirty="0" smtClean="0"/>
          </a:p>
          <a:p>
            <a:r>
              <a:rPr lang="en-US" dirty="0" smtClean="0"/>
              <a:t>Matriculation </a:t>
            </a:r>
            <a:r>
              <a:rPr lang="en-US" dirty="0" smtClean="0"/>
              <a:t>(National Senior Certificate) data for </a:t>
            </a:r>
            <a:r>
              <a:rPr lang="en-US" dirty="0" smtClean="0"/>
              <a:t>2009</a:t>
            </a:r>
            <a:endParaRPr lang="en-ZA" sz="2000" dirty="0"/>
          </a:p>
        </p:txBody>
      </p:sp>
      <p:sp>
        <p:nvSpPr>
          <p:cNvPr id="4" name="Slide Number Placeholder 3"/>
          <p:cNvSpPr>
            <a:spLocks noGrp="1"/>
          </p:cNvSpPr>
          <p:nvPr>
            <p:ph type="sldNum" sz="quarter" idx="10"/>
          </p:nvPr>
        </p:nvSpPr>
        <p:spPr/>
        <p:txBody>
          <a:bodyPr/>
          <a:lstStyle/>
          <a:p>
            <a:fld id="{61F346DD-55B4-488B-BCDB-2FA77FE7F069}" type="slidenum">
              <a:rPr lang="en-US" smtClean="0"/>
              <a:pPr/>
              <a:t>9</a:t>
            </a:fld>
            <a:endParaRPr lang="en-US"/>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DEFINEDINNAVIGATOR" val="False"/>
  <p:tag name="HOTSPOTTYPE" val="None"/>
  <p:tag name="BRANCHTO" val="264"/>
</p:tagLst>
</file>

<file path=ppt/theme/theme1.xml><?xml version="1.0" encoding="utf-8"?>
<a:theme xmlns:a="http://schemas.openxmlformats.org/drawingml/2006/main" name="Default Design">
  <a:themeElements>
    <a:clrScheme name="">
      <a:dk1>
        <a:srgbClr val="000000"/>
      </a:dk1>
      <a:lt1>
        <a:srgbClr val="FFFFFF"/>
      </a:lt1>
      <a:dk2>
        <a:srgbClr val="FFFFFF"/>
      </a:dk2>
      <a:lt2>
        <a:srgbClr val="75263D"/>
      </a:lt2>
      <a:accent1>
        <a:srgbClr val="8C969C"/>
      </a:accent1>
      <a:accent2>
        <a:srgbClr val="967140"/>
      </a:accent2>
      <a:accent3>
        <a:srgbClr val="FFFFFF"/>
      </a:accent3>
      <a:accent4>
        <a:srgbClr val="000000"/>
      </a:accent4>
      <a:accent5>
        <a:srgbClr val="C5C9CB"/>
      </a:accent5>
      <a:accent6>
        <a:srgbClr val="876639"/>
      </a:accent6>
      <a:hlink>
        <a:srgbClr val="004086"/>
      </a:hlink>
      <a:folHlink>
        <a:srgbClr val="000000"/>
      </a:folHlink>
    </a:clrScheme>
    <a:fontScheme name="Default Design">
      <a:majorFont>
        <a:latin typeface="Gill Sans MT"/>
        <a:ea typeface=""/>
        <a:cs typeface=""/>
      </a:majorFont>
      <a:minorFont>
        <a:latin typeface="Gill Sans M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sq"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12700" cap="sq"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efault Design 1">
        <a:dk1>
          <a:srgbClr val="000000"/>
        </a:dk1>
        <a:lt1>
          <a:srgbClr val="336699"/>
        </a:lt1>
        <a:dk2>
          <a:srgbClr val="FFFFFF"/>
        </a:dk2>
        <a:lt2>
          <a:srgbClr val="6F9FCF"/>
        </a:lt2>
        <a:accent1>
          <a:srgbClr val="336633"/>
        </a:accent1>
        <a:accent2>
          <a:srgbClr val="00FFFF"/>
        </a:accent2>
        <a:accent3>
          <a:srgbClr val="ADB8CA"/>
        </a:accent3>
        <a:accent4>
          <a:srgbClr val="000000"/>
        </a:accent4>
        <a:accent5>
          <a:srgbClr val="ADB8AD"/>
        </a:accent5>
        <a:accent6>
          <a:srgbClr val="00E7E7"/>
        </a:accent6>
        <a:hlink>
          <a:srgbClr val="009999"/>
        </a:hlink>
        <a:folHlink>
          <a:srgbClr val="9CBCDE"/>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1097</Words>
  <Application>Microsoft Office PowerPoint</Application>
  <PresentationFormat>On-screen Show (4:3)</PresentationFormat>
  <Paragraphs>112</Paragraphs>
  <Slides>9</Slides>
  <Notes>9</Notes>
  <HiddenSlides>0</HiddenSlides>
  <MMClips>0</MMClips>
  <ScaleCrop>false</ScaleCrop>
  <HeadingPairs>
    <vt:vector size="6" baseType="variant">
      <vt:variant>
        <vt:lpstr>Theme</vt:lpstr>
      </vt:variant>
      <vt:variant>
        <vt:i4>1</vt:i4>
      </vt:variant>
      <vt:variant>
        <vt:lpstr>Embedded OLE Servers</vt:lpstr>
      </vt:variant>
      <vt:variant>
        <vt:i4>0</vt:i4>
      </vt:variant>
      <vt:variant>
        <vt:lpstr>Slide Titles</vt:lpstr>
      </vt:variant>
      <vt:variant>
        <vt:i4>9</vt:i4>
      </vt:variant>
    </vt:vector>
  </HeadingPairs>
  <TitlesOfParts>
    <vt:vector size="10" baseType="lpstr">
      <vt:lpstr>Default Design</vt:lpstr>
      <vt:lpstr>Low quality education as a poverty trap – Introduction and welcoming  </vt:lpstr>
      <vt:lpstr>Welcome and word of thanks to PSPPD</vt:lpstr>
      <vt:lpstr>SA’s dualistic school system and labour market</vt:lpstr>
      <vt:lpstr>Education affects labour market outcomes</vt:lpstr>
      <vt:lpstr>Education also determines individual prospects – with a potential vicious circle of weak education and poverty</vt:lpstr>
      <vt:lpstr>Issues</vt:lpstr>
      <vt:lpstr>Working Papers</vt:lpstr>
      <vt:lpstr>Policy briefs - 2011</vt:lpstr>
      <vt:lpstr>Data sets used</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2011-03-14T16:41:08Z</dcterms:created>
  <dcterms:modified xsi:type="dcterms:W3CDTF">2011-03-27T22:58:09Z</dcterms:modified>
</cp:coreProperties>
</file>