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73" r:id="rId10"/>
    <p:sldId id="274" r:id="rId11"/>
    <p:sldId id="261" r:id="rId12"/>
    <p:sldId id="265" r:id="rId13"/>
    <p:sldId id="266" r:id="rId14"/>
    <p:sldId id="267" r:id="rId15"/>
    <p:sldId id="269" r:id="rId16"/>
    <p:sldId id="270" r:id="rId17"/>
    <p:sldId id="271" r:id="rId18"/>
  </p:sldIdLst>
  <p:sldSz cx="9144000" cy="6858000" type="screen4x3"/>
  <p:notesSz cx="7315200" cy="96012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86"/>
    <a:srgbClr val="DD3F32"/>
    <a:srgbClr val="FFFFFF"/>
    <a:srgbClr val="006666"/>
    <a:srgbClr val="967140"/>
    <a:srgbClr val="60223B"/>
    <a:srgbClr val="8C979A"/>
    <a:srgbClr val="8B7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599" autoAdjust="0"/>
  </p:normalViewPr>
  <p:slideViewPr>
    <p:cSldViewPr>
      <p:cViewPr>
        <p:scale>
          <a:sx n="103" d="100"/>
          <a:sy n="103" d="100"/>
        </p:scale>
        <p:origin x="-840" y="2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ieter%20on%20G\Dieter\NIDS\wages\summary%20with%20cubics%20-%20race%20interactions%20-%20numeracy%20-%2027%20Feb%20201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ieter%20on%20G\Dieter\NIDS\wages\Regression%20output%20summary%20-%204%20March%202011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tbstaff\dept\ebw\ekonomie\ick\SEKR\Dieter\NIDS\wages\summary%20with%20cubics%20-%20race%20interactions%20-%20numeracy%20-%2027%20Feb%20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The Numeracy Score Component of Marginal Returns to </a:t>
            </a:r>
            <a:r>
              <a:rPr lang="en-US" dirty="0" smtClean="0"/>
              <a:t>Education – Black Population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v>Returns to quantity</c:v>
          </c:tx>
          <c:invertIfNegative val="0"/>
          <c:cat>
            <c:numRef>
              <c:f>'Numeracy - cubic educ'!$B$25:$B$36</c:f>
              <c:numCache>
                <c:formatCode>General</c:formatCode>
                <c:ptCount val="12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</c:numCache>
            </c:numRef>
          </c:cat>
          <c:val>
            <c:numRef>
              <c:f>'Numeracy - cubic educ'!$C$25:$C$36</c:f>
              <c:numCache>
                <c:formatCode>0.00%</c:formatCode>
                <c:ptCount val="12"/>
                <c:pt idx="0">
                  <c:v>3.1877473900000022E-2</c:v>
                </c:pt>
                <c:pt idx="1">
                  <c:v>4.5224957299999972E-2</c:v>
                </c:pt>
                <c:pt idx="2">
                  <c:v>6.4366904700000047E-2</c:v>
                </c:pt>
                <c:pt idx="3">
                  <c:v>8.9303316100000016E-2</c:v>
                </c:pt>
                <c:pt idx="4">
                  <c:v>0.12003419150000003</c:v>
                </c:pt>
                <c:pt idx="5">
                  <c:v>0.15655953090000008</c:v>
                </c:pt>
                <c:pt idx="6">
                  <c:v>0.19887933430000002</c:v>
                </c:pt>
                <c:pt idx="7">
                  <c:v>0.24699360170000004</c:v>
                </c:pt>
                <c:pt idx="8">
                  <c:v>0.30090233310000025</c:v>
                </c:pt>
                <c:pt idx="9">
                  <c:v>0.36060552850000005</c:v>
                </c:pt>
                <c:pt idx="10">
                  <c:v>0.42610318790000012</c:v>
                </c:pt>
                <c:pt idx="11">
                  <c:v>0.49739531130000025</c:v>
                </c:pt>
              </c:numCache>
            </c:numRef>
          </c:val>
        </c:ser>
        <c:ser>
          <c:idx val="2"/>
          <c:order val="1"/>
          <c:tx>
            <c:v>Returns to quality</c:v>
          </c:tx>
          <c:invertIfNegative val="0"/>
          <c:cat>
            <c:numRef>
              <c:f>'Numeracy - cubic educ'!$B$25:$B$36</c:f>
              <c:numCache>
                <c:formatCode>General</c:formatCode>
                <c:ptCount val="12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</c:numCache>
            </c:numRef>
          </c:cat>
          <c:val>
            <c:numRef>
              <c:f>'Numeracy - cubic educ'!$I$25:$I$36</c:f>
              <c:numCache>
                <c:formatCode>0.00%</c:formatCode>
                <c:ptCount val="12"/>
                <c:pt idx="0">
                  <c:v>2.5916119099999996E-2</c:v>
                </c:pt>
                <c:pt idx="1">
                  <c:v>3.133164590000001E-2</c:v>
                </c:pt>
                <c:pt idx="2">
                  <c:v>3.5872879099999998E-2</c:v>
                </c:pt>
                <c:pt idx="3">
                  <c:v>3.95398187E-2</c:v>
                </c:pt>
                <c:pt idx="4">
                  <c:v>4.2332464699999982E-2</c:v>
                </c:pt>
                <c:pt idx="5">
                  <c:v>4.4250817100000013E-2</c:v>
                </c:pt>
                <c:pt idx="6">
                  <c:v>4.5294875899999976E-2</c:v>
                </c:pt>
                <c:pt idx="7">
                  <c:v>4.5464641100000029E-2</c:v>
                </c:pt>
                <c:pt idx="8">
                  <c:v>4.4760112700000028E-2</c:v>
                </c:pt>
                <c:pt idx="9">
                  <c:v>4.3181290700000048E-2</c:v>
                </c:pt>
                <c:pt idx="10">
                  <c:v>4.0728175099999972E-2</c:v>
                </c:pt>
                <c:pt idx="11">
                  <c:v>3.7400765900000042E-2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4808832"/>
        <c:axId val="24814720"/>
      </c:barChart>
      <c:catAx>
        <c:axId val="248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4814720"/>
        <c:crosses val="autoZero"/>
        <c:auto val="1"/>
        <c:lblAlgn val="ctr"/>
        <c:lblOffset val="100"/>
        <c:noMultiLvlLbl val="0"/>
      </c:catAx>
      <c:valAx>
        <c:axId val="248147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Marginal Return to Education (%)</a:t>
                </a:r>
              </a:p>
            </c:rich>
          </c:tx>
          <c:layout/>
          <c:overlay val="0"/>
        </c:title>
        <c:numFmt formatCode="0%" sourceLinked="0"/>
        <c:majorTickMark val="none"/>
        <c:minorTickMark val="none"/>
        <c:tickLblPos val="nextTo"/>
        <c:crossAx val="2480883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/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'Race analysis'!$E$57</c:f>
              <c:strCache>
                <c:ptCount val="1"/>
                <c:pt idx="0">
                  <c:v>Remaining</c:v>
                </c:pt>
              </c:strCache>
            </c:strRef>
          </c:tx>
          <c:invertIfNegative val="0"/>
          <c:dLbls>
            <c:numFmt formatCode="0.00%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'Race analysis'!$D$58:$D$59</c:f>
              <c:strCache>
                <c:ptCount val="2"/>
                <c:pt idx="0">
                  <c:v>Numeracy</c:v>
                </c:pt>
                <c:pt idx="1">
                  <c:v>School Quality</c:v>
                </c:pt>
              </c:strCache>
            </c:strRef>
          </c:cat>
          <c:val>
            <c:numRef>
              <c:f>'Race analysis'!$E$58:$E$59</c:f>
              <c:numCache>
                <c:formatCode>General</c:formatCode>
                <c:ptCount val="2"/>
                <c:pt idx="0">
                  <c:v>0.33000000000000013</c:v>
                </c:pt>
                <c:pt idx="1">
                  <c:v>0.39700000000000013</c:v>
                </c:pt>
              </c:numCache>
            </c:numRef>
          </c:val>
        </c:ser>
        <c:ser>
          <c:idx val="1"/>
          <c:order val="1"/>
          <c:tx>
            <c:strRef>
              <c:f>'Race analysis'!$F$57</c:f>
              <c:strCache>
                <c:ptCount val="1"/>
                <c:pt idx="0">
                  <c:v>Due to quality</c:v>
                </c:pt>
              </c:strCache>
            </c:strRef>
          </c:tx>
          <c:invertIfNegative val="0"/>
          <c:dLbls>
            <c:numFmt formatCode="0.00%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'Race analysis'!$D$58:$D$59</c:f>
              <c:strCache>
                <c:ptCount val="2"/>
                <c:pt idx="0">
                  <c:v>Numeracy</c:v>
                </c:pt>
                <c:pt idx="1">
                  <c:v>School Quality</c:v>
                </c:pt>
              </c:strCache>
            </c:strRef>
          </c:cat>
          <c:val>
            <c:numRef>
              <c:f>'Race analysis'!$F$58:$F$59</c:f>
              <c:numCache>
                <c:formatCode>General</c:formatCode>
                <c:ptCount val="2"/>
                <c:pt idx="0">
                  <c:v>7.6000000000000012E-2</c:v>
                </c:pt>
                <c:pt idx="1">
                  <c:v>0.29200000000000009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20416"/>
        <c:axId val="24626304"/>
      </c:barChart>
      <c:catAx>
        <c:axId val="24620416"/>
        <c:scaling>
          <c:orientation val="minMax"/>
        </c:scaling>
        <c:delete val="0"/>
        <c:axPos val="b"/>
        <c:majorTickMark val="out"/>
        <c:minorTickMark val="none"/>
        <c:tickLblPos val="nextTo"/>
        <c:crossAx val="24626304"/>
        <c:crosses val="autoZero"/>
        <c:auto val="1"/>
        <c:lblAlgn val="ctr"/>
        <c:lblOffset val="100"/>
        <c:noMultiLvlLbl val="0"/>
      </c:catAx>
      <c:valAx>
        <c:axId val="24626304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46204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Working Age Population</c:v>
          </c:tx>
          <c:marker>
            <c:symbol val="none"/>
          </c:marker>
          <c:xVal>
            <c:numRef>
              <c:f>'Numeracy - cubic educ'!$B$21:$B$37</c:f>
              <c:numCache>
                <c:formatCode>General</c:formatCode>
                <c:ptCount val="1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</c:numCache>
            </c:numRef>
          </c:xVal>
          <c:yVal>
            <c:numRef>
              <c:f>'Numeracy - cubic educ'!$C$21:$C$37</c:f>
              <c:numCache>
                <c:formatCode>General</c:formatCode>
                <c:ptCount val="17"/>
                <c:pt idx="0">
                  <c:v>3.6432180300000006E-2</c:v>
                </c:pt>
                <c:pt idx="1">
                  <c:v>2.6601807700000011E-2</c:v>
                </c:pt>
                <c:pt idx="2">
                  <c:v>2.2565899100000002E-2</c:v>
                </c:pt>
                <c:pt idx="3">
                  <c:v>2.4324454499999992E-2</c:v>
                </c:pt>
                <c:pt idx="4">
                  <c:v>3.1877473900000015E-2</c:v>
                </c:pt>
                <c:pt idx="5">
                  <c:v>4.5224957299999979E-2</c:v>
                </c:pt>
                <c:pt idx="6">
                  <c:v>6.4366904700000033E-2</c:v>
                </c:pt>
                <c:pt idx="7">
                  <c:v>8.9303316100000002E-2</c:v>
                </c:pt>
                <c:pt idx="8">
                  <c:v>0.12003419150000001</c:v>
                </c:pt>
                <c:pt idx="9">
                  <c:v>0.15655953090000005</c:v>
                </c:pt>
                <c:pt idx="10">
                  <c:v>0.19887933429999999</c:v>
                </c:pt>
                <c:pt idx="11">
                  <c:v>0.24699360170000001</c:v>
                </c:pt>
                <c:pt idx="12">
                  <c:v>0.30090233310000014</c:v>
                </c:pt>
                <c:pt idx="13">
                  <c:v>0.36060552850000005</c:v>
                </c:pt>
                <c:pt idx="14">
                  <c:v>0.42610318790000007</c:v>
                </c:pt>
                <c:pt idx="15">
                  <c:v>0.49739531130000014</c:v>
                </c:pt>
                <c:pt idx="16">
                  <c:v>0.5744818987000001</c:v>
                </c:pt>
              </c:numCache>
            </c:numRef>
          </c:yVal>
          <c:smooth val="0"/>
        </c:ser>
        <c:ser>
          <c:idx val="1"/>
          <c:order val="1"/>
          <c:tx>
            <c:v>Test Writers - no controls for numeracy</c:v>
          </c:tx>
          <c:marker>
            <c:symbol val="none"/>
          </c:marker>
          <c:xVal>
            <c:numRef>
              <c:f>'Numeracy - cubic educ'!$B$21:$B$37</c:f>
              <c:numCache>
                <c:formatCode>General</c:formatCode>
                <c:ptCount val="1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</c:numCache>
            </c:numRef>
          </c:xVal>
          <c:yVal>
            <c:numRef>
              <c:f>'Numeracy - cubic educ'!$E$21:$E$37</c:f>
              <c:numCache>
                <c:formatCode>General</c:formatCode>
                <c:ptCount val="17"/>
                <c:pt idx="0">
                  <c:v>-5.2520293000000032E-3</c:v>
                </c:pt>
                <c:pt idx="1">
                  <c:v>-1.3188329800000009E-2</c:v>
                </c:pt>
                <c:pt idx="2">
                  <c:v>-1.433015170000001E-2</c:v>
                </c:pt>
                <c:pt idx="3">
                  <c:v>-8.677495000000009E-3</c:v>
                </c:pt>
                <c:pt idx="4">
                  <c:v>3.7696402999999883E-3</c:v>
                </c:pt>
                <c:pt idx="5">
                  <c:v>2.3011254199999984E-2</c:v>
                </c:pt>
                <c:pt idx="6">
                  <c:v>4.9047346699999966E-2</c:v>
                </c:pt>
                <c:pt idx="7">
                  <c:v>8.1877917799999964E-2</c:v>
                </c:pt>
                <c:pt idx="8">
                  <c:v>0.12150296749999992</c:v>
                </c:pt>
                <c:pt idx="9">
                  <c:v>0.16792249579999996</c:v>
                </c:pt>
                <c:pt idx="10">
                  <c:v>0.2211365026999999</c:v>
                </c:pt>
                <c:pt idx="11">
                  <c:v>0.28114498819999995</c:v>
                </c:pt>
                <c:pt idx="12">
                  <c:v>0.34794795229999986</c:v>
                </c:pt>
                <c:pt idx="13">
                  <c:v>0.42154539499999988</c:v>
                </c:pt>
                <c:pt idx="14">
                  <c:v>0.50193731629999983</c:v>
                </c:pt>
                <c:pt idx="15">
                  <c:v>0.58912371619999981</c:v>
                </c:pt>
                <c:pt idx="16">
                  <c:v>0.68310459469999985</c:v>
                </c:pt>
              </c:numCache>
            </c:numRef>
          </c:yVal>
          <c:smooth val="0"/>
        </c:ser>
        <c:ser>
          <c:idx val="2"/>
          <c:order val="2"/>
          <c:tx>
            <c:v>Test Writers - Controlling for Numeracy</c:v>
          </c:tx>
          <c:marker>
            <c:symbol val="none"/>
          </c:marker>
          <c:xVal>
            <c:numRef>
              <c:f>'Numeracy - cubic educ'!$B$21:$B$37</c:f>
              <c:numCache>
                <c:formatCode>General</c:formatCode>
                <c:ptCount val="1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</c:numCache>
            </c:numRef>
          </c:xVal>
          <c:yVal>
            <c:numRef>
              <c:f>'Numeracy - cubic educ'!$F$21:$F$37</c:f>
              <c:numCache>
                <c:formatCode>General</c:formatCode>
                <c:ptCount val="17"/>
                <c:pt idx="0">
                  <c:v>3.9983487000000029E-3</c:v>
                </c:pt>
                <c:pt idx="1">
                  <c:v>-5.7873795999999972E-3</c:v>
                </c:pt>
                <c:pt idx="2">
                  <c:v>-8.7840017000000003E-3</c:v>
                </c:pt>
                <c:pt idx="3">
                  <c:v>-4.991517599999995E-3</c:v>
                </c:pt>
                <c:pt idx="4">
                  <c:v>5.5900727000000048E-3</c:v>
                </c:pt>
                <c:pt idx="5">
                  <c:v>2.2960769200000005E-2</c:v>
                </c:pt>
                <c:pt idx="6">
                  <c:v>4.7120571900000019E-2</c:v>
                </c:pt>
                <c:pt idx="7">
                  <c:v>7.8069480800000049E-2</c:v>
                </c:pt>
                <c:pt idx="8">
                  <c:v>0.11580749590000004</c:v>
                </c:pt>
                <c:pt idx="9">
                  <c:v>0.1603346172</c:v>
                </c:pt>
                <c:pt idx="10">
                  <c:v>0.21165084470000006</c:v>
                </c:pt>
                <c:pt idx="11">
                  <c:v>0.26975617840000005</c:v>
                </c:pt>
                <c:pt idx="12">
                  <c:v>0.3346506183000002</c:v>
                </c:pt>
                <c:pt idx="13">
                  <c:v>0.40633416440000009</c:v>
                </c:pt>
                <c:pt idx="14">
                  <c:v>0.48480681670000014</c:v>
                </c:pt>
                <c:pt idx="15">
                  <c:v>0.57006857520000009</c:v>
                </c:pt>
                <c:pt idx="16">
                  <c:v>0.66211943990000022</c:v>
                </c:pt>
              </c:numCache>
            </c:numRef>
          </c:yVal>
          <c:smooth val="0"/>
        </c:ser>
        <c:ser>
          <c:idx val="4"/>
          <c:order val="3"/>
          <c:tx>
            <c:v>Test Writers - Double Heckman</c:v>
          </c:tx>
          <c:marker>
            <c:symbol val="none"/>
          </c:marker>
          <c:xVal>
            <c:numRef>
              <c:f>'Numeracy - cubic educ'!$B$21:$B$37</c:f>
              <c:numCache>
                <c:formatCode>General</c:formatCode>
                <c:ptCount val="1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</c:numCache>
            </c:numRef>
          </c:xVal>
          <c:yVal>
            <c:numRef>
              <c:f>'Numeracy - cubic educ'!$H$21:$H$37</c:f>
              <c:numCache>
                <c:formatCode>General</c:formatCode>
                <c:ptCount val="17"/>
                <c:pt idx="0">
                  <c:v>4.0921104400000005E-2</c:v>
                </c:pt>
                <c:pt idx="1">
                  <c:v>2.2178030600000006E-2</c:v>
                </c:pt>
                <c:pt idx="2">
                  <c:v>1.0103714400000002E-2</c:v>
                </c:pt>
                <c:pt idx="3">
                  <c:v>4.6981558000000053E-3</c:v>
                </c:pt>
                <c:pt idx="4">
                  <c:v>5.9613548000000127E-3</c:v>
                </c:pt>
                <c:pt idx="5">
                  <c:v>1.3893311399999999E-2</c:v>
                </c:pt>
                <c:pt idx="6">
                  <c:v>2.8494025600000032E-2</c:v>
                </c:pt>
                <c:pt idx="7">
                  <c:v>4.9763497400000037E-2</c:v>
                </c:pt>
                <c:pt idx="8">
                  <c:v>7.7701726800000051E-2</c:v>
                </c:pt>
                <c:pt idx="9">
                  <c:v>0.1123087138</c:v>
                </c:pt>
                <c:pt idx="10">
                  <c:v>0.15358445840000004</c:v>
                </c:pt>
                <c:pt idx="11">
                  <c:v>0.2015289606</c:v>
                </c:pt>
                <c:pt idx="12">
                  <c:v>0.25614222039999995</c:v>
                </c:pt>
                <c:pt idx="13">
                  <c:v>0.31742423780000012</c:v>
                </c:pt>
                <c:pt idx="14">
                  <c:v>0.38537501280000014</c:v>
                </c:pt>
                <c:pt idx="15">
                  <c:v>0.45999454540000001</c:v>
                </c:pt>
                <c:pt idx="16">
                  <c:v>0.5412828355999999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04640"/>
        <c:axId val="29506176"/>
      </c:scatterChart>
      <c:valAx>
        <c:axId val="29504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506176"/>
        <c:crosses val="autoZero"/>
        <c:crossBetween val="midCat"/>
      </c:valAx>
      <c:valAx>
        <c:axId val="29506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50464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0.68269</cdr:x>
      <cdr:y>0.62153</cdr:y>
    </cdr:from>
    <cdr:to>
      <cdr:x>0.99379</cdr:x>
      <cdr:y>0.87279</cdr:y>
    </cdr:to>
    <cdr:sp macro="" textlink="">
      <cdr:nvSpPr>
        <cdr:cNvPr id="2" name="Rectangle 1"/>
        <cdr:cNvSpPr/>
      </cdr:nvSpPr>
      <cdr:spPr bwMode="auto">
        <a:xfrm xmlns:a="http://schemas.openxmlformats.org/drawingml/2006/main">
          <a:off x="5688632" y="3384376"/>
          <a:ext cx="2592288" cy="1368152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/>
        </a:solidFill>
        <a:ln xmlns:a="http://schemas.openxmlformats.org/drawingml/2006/main"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en-US" sz="1700" dirty="0" smtClean="0">
              <a:solidFill>
                <a:schemeClr val="bg1">
                  <a:lumMod val="95000"/>
                </a:schemeClr>
              </a:solidFill>
            </a:rPr>
            <a:t>Test Writers – Controlling for Numeracy and Selection Issues</a:t>
          </a:r>
          <a:endParaRPr lang="en-US" sz="1700" dirty="0">
            <a:solidFill>
              <a:schemeClr val="bg1">
                <a:lumMod val="9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81475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81475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fld id="{A3872574-8406-4A48-BDD3-3B40A8A9C1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38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5238" y="715963"/>
            <a:ext cx="4784725" cy="3587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41838"/>
            <a:ext cx="5365750" cy="4303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fld id="{79341BB5-1A06-4CBA-9935-2ADB7A43C6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133600"/>
            <a:ext cx="6858000" cy="609600"/>
          </a:xfrm>
        </p:spPr>
        <p:txBody>
          <a:bodyPr anchor="t"/>
          <a:lstStyle>
            <a:lvl1pPr algn="ctr">
              <a:lnSpc>
                <a:spcPct val="130000"/>
              </a:lnSpc>
              <a:defRPr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96975" y="4191000"/>
            <a:ext cx="675005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101" name="Picture 29" descr="US_Stacked RGB 30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52400"/>
            <a:ext cx="3810000" cy="1247775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r:id="rId5" imgW="2879280" imgH="1920600" progId="">
                  <p:embed/>
                </p:oleObj>
              </mc:Choice>
              <mc:Fallback>
                <p:oleObj r:id="rId5" imgW="2879280" imgH="1920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6165850"/>
                        <a:ext cx="93503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5145E08-F669-4FD1-9C11-B5F83E1FB6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BB42F0-7FAC-456F-AECD-6D56AFD4B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3E34A84-5B64-45B4-B2B9-15E3FEB08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4100C4-85F1-4073-BB56-E50653A688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427A78-BC31-472A-B763-397D28BB0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087713-5D8A-4844-B74C-2C01E51B5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9BE9CA-64CA-4A24-A735-327BE66255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BA3406-1F70-4208-92A2-5667C73379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457200"/>
            <a:ext cx="169545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57200"/>
            <a:ext cx="49339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6CC231-0AE8-4A8F-BB5E-9A60D0586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7056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7719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BA12F4-42F8-4AB6-8CB5-6312BA5CAC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813" y="1905000"/>
            <a:ext cx="8110537" cy="4191000"/>
          </a:xfrm>
        </p:spPr>
        <p:txBody>
          <a:bodyPr/>
          <a:lstStyle/>
          <a:p>
            <a:pPr lvl="0"/>
            <a:endParaRPr lang="en-ZA" noProof="0" smtClean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0"/>
          </p:nvPr>
        </p:nvSpPr>
        <p:spPr>
          <a:xfrm>
            <a:off x="9144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304800" y="762000"/>
            <a:ext cx="8610600" cy="415925"/>
            <a:chOff x="192" y="480"/>
            <a:chExt cx="5424" cy="262"/>
          </a:xfrm>
        </p:grpSpPr>
        <p:pic>
          <p:nvPicPr>
            <p:cNvPr id="1035" name="Picture 11" descr="leaf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232" y="480"/>
              <a:ext cx="384" cy="262"/>
            </a:xfrm>
            <a:prstGeom prst="rect">
              <a:avLst/>
            </a:prstGeom>
            <a:noFill/>
          </p:spPr>
        </p:pic>
        <p:sp>
          <p:nvSpPr>
            <p:cNvPr id="1036" name="Line 12"/>
            <p:cNvSpPr>
              <a:spLocks noChangeShapeType="1"/>
            </p:cNvSpPr>
            <p:nvPr userDrawn="1"/>
          </p:nvSpPr>
          <p:spPr bwMode="auto">
            <a:xfrm>
              <a:off x="192" y="611"/>
              <a:ext cx="4944" cy="0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572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295400"/>
            <a:ext cx="678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40" name="Picture 16" descr="US_Horizontal RGB 300dpi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6792"/>
          <a:stretch>
            <a:fillRect/>
          </a:stretch>
        </p:blipFill>
        <p:spPr bwMode="auto">
          <a:xfrm>
            <a:off x="457200" y="284163"/>
            <a:ext cx="533400" cy="614362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19" imgW="2879280" imgH="1920600" progId="">
                  <p:embed/>
                </p:oleObj>
              </mc:Choice>
              <mc:Fallback>
                <p:oleObj r:id="rId19" imgW="2879280" imgH="1920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6165850"/>
                        <a:ext cx="93503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15616" y="1700808"/>
            <a:ext cx="7344816" cy="609600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Explaining Education Returns and Racial Discrimination with Numeric competence, confidence and school quality in South Africa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539552" y="4293096"/>
            <a:ext cx="7992888" cy="143448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Gideon du Rand, Hendrik van Broekhuizen and Dieter von Fintel</a:t>
            </a:r>
          </a:p>
          <a:p>
            <a:endParaRPr lang="en-US" dirty="0" smtClean="0"/>
          </a:p>
          <a:p>
            <a:r>
              <a:rPr lang="en-US" dirty="0" smtClean="0"/>
              <a:t>Department </a:t>
            </a:r>
            <a:r>
              <a:rPr lang="en-US" dirty="0" smtClean="0"/>
              <a:t>of Economics, Stellenbosch University</a:t>
            </a:r>
          </a:p>
          <a:p>
            <a:r>
              <a:rPr lang="en-US" dirty="0" smtClean="0"/>
              <a:t>PSPPD Project – April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7920880" cy="4800600"/>
          </a:xfrm>
        </p:spPr>
        <p:txBody>
          <a:bodyPr/>
          <a:lstStyle/>
          <a:p>
            <a:r>
              <a:rPr lang="en-US" dirty="0" smtClean="0"/>
              <a:t>The role of education in economic development is undisputed</a:t>
            </a:r>
          </a:p>
          <a:p>
            <a:r>
              <a:rPr lang="en-US" dirty="0" smtClean="0"/>
              <a:t>Identified as a binding constraint to growth in South Africa</a:t>
            </a:r>
          </a:p>
          <a:p>
            <a:pPr lvl="1"/>
            <a:r>
              <a:rPr lang="en-US" dirty="0" smtClean="0"/>
              <a:t>Developing the appropriate skills for the needs of the </a:t>
            </a:r>
            <a:r>
              <a:rPr lang="en-US" dirty="0" err="1" smtClean="0"/>
              <a:t>labour</a:t>
            </a:r>
            <a:r>
              <a:rPr lang="en-US" dirty="0" smtClean="0"/>
              <a:t> market</a:t>
            </a:r>
          </a:p>
          <a:p>
            <a:r>
              <a:rPr lang="en-US" dirty="0" smtClean="0"/>
              <a:t>Given South Africa’s high levels of (secondary) enrollment and good </a:t>
            </a:r>
            <a:r>
              <a:rPr lang="en-US" i="1" dirty="0" smtClean="0"/>
              <a:t>access </a:t>
            </a:r>
            <a:r>
              <a:rPr lang="en-US" dirty="0" smtClean="0"/>
              <a:t>to education…</a:t>
            </a:r>
          </a:p>
          <a:p>
            <a:pPr lvl="1"/>
            <a:r>
              <a:rPr lang="en-US" dirty="0" smtClean="0"/>
              <a:t>What defines this binding constraint?</a:t>
            </a:r>
          </a:p>
          <a:p>
            <a:pPr lvl="1"/>
            <a:r>
              <a:rPr lang="en-US" dirty="0" smtClean="0"/>
              <a:t>The role of education </a:t>
            </a:r>
            <a:r>
              <a:rPr lang="en-US" i="1" dirty="0" smtClean="0"/>
              <a:t>quality?</a:t>
            </a:r>
          </a:p>
          <a:p>
            <a:pPr lvl="2"/>
            <a:r>
              <a:rPr lang="en-US" dirty="0" smtClean="0"/>
              <a:t>South Africa’s performance in international </a:t>
            </a:r>
            <a:r>
              <a:rPr lang="en-US" dirty="0" err="1" smtClean="0"/>
              <a:t>standardised</a:t>
            </a:r>
            <a:r>
              <a:rPr lang="en-US" dirty="0" smtClean="0"/>
              <a:t> tests compares poorly with other developing countries</a:t>
            </a:r>
          </a:p>
          <a:p>
            <a:pPr lvl="2"/>
            <a:r>
              <a:rPr lang="en-US" dirty="0" smtClean="0"/>
              <a:t>Access to education is successful; access to </a:t>
            </a:r>
            <a:r>
              <a:rPr lang="en-US" i="1" dirty="0" smtClean="0"/>
              <a:t>quality</a:t>
            </a:r>
            <a:r>
              <a:rPr lang="en-US" dirty="0" smtClean="0"/>
              <a:t> education is still limited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7685856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much does an additional year of education increase earnings?</a:t>
            </a:r>
          </a:p>
          <a:p>
            <a:pPr lvl="1"/>
            <a:r>
              <a:rPr lang="en-US" dirty="0" smtClean="0"/>
              <a:t>How much of this “value added” is the result of the </a:t>
            </a:r>
            <a:r>
              <a:rPr lang="en-US" i="1" dirty="0" smtClean="0"/>
              <a:t>quantity</a:t>
            </a:r>
            <a:r>
              <a:rPr lang="en-US" dirty="0" smtClean="0"/>
              <a:t> of education?</a:t>
            </a:r>
          </a:p>
          <a:p>
            <a:pPr lvl="2"/>
            <a:r>
              <a:rPr lang="en-US" dirty="0" smtClean="0"/>
              <a:t>It is well-documented that at low levels of education returns are low, and very high for post-secondary qualifications</a:t>
            </a:r>
          </a:p>
          <a:p>
            <a:pPr lvl="1"/>
            <a:r>
              <a:rPr lang="en-US" dirty="0" smtClean="0"/>
              <a:t>How much of the “value added” is the result of the </a:t>
            </a:r>
            <a:r>
              <a:rPr lang="en-US" i="1" dirty="0" smtClean="0"/>
              <a:t>quality</a:t>
            </a:r>
            <a:r>
              <a:rPr lang="en-US" dirty="0" smtClean="0"/>
              <a:t> of the additional education received?</a:t>
            </a:r>
          </a:p>
          <a:p>
            <a:pPr lvl="2"/>
            <a:r>
              <a:rPr lang="en-US" dirty="0" smtClean="0"/>
              <a:t>Persisting inequalities in outputs of the schooling system, despite fiscal </a:t>
            </a:r>
            <a:r>
              <a:rPr lang="en-US" dirty="0" err="1" smtClean="0"/>
              <a:t>equalisation</a:t>
            </a:r>
            <a:endParaRPr lang="en-US" dirty="0" smtClean="0"/>
          </a:p>
          <a:p>
            <a:r>
              <a:rPr lang="en-US" dirty="0" smtClean="0"/>
              <a:t>How much of what we usually consider to be racial discrimination in earnings is driven by school quality?</a:t>
            </a:r>
          </a:p>
          <a:p>
            <a:pPr lvl="1"/>
            <a:r>
              <a:rPr lang="en-US" dirty="0" smtClean="0"/>
              <a:t>In other words: is anti-discrimination legislation correctly targeted towards the </a:t>
            </a:r>
            <a:r>
              <a:rPr lang="en-US" dirty="0" err="1" smtClean="0"/>
              <a:t>labour</a:t>
            </a:r>
            <a:r>
              <a:rPr lang="en-US" dirty="0" smtClean="0"/>
              <a:t> market, or is much of the root still in the school system?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95400"/>
            <a:ext cx="7613848" cy="4800600"/>
          </a:xfrm>
        </p:spPr>
        <p:txBody>
          <a:bodyPr/>
          <a:lstStyle/>
          <a:p>
            <a:r>
              <a:rPr lang="en-US" dirty="0" smtClean="0"/>
              <a:t>National Income Dynamics Study of 2008</a:t>
            </a:r>
          </a:p>
          <a:p>
            <a:r>
              <a:rPr lang="en-US" dirty="0" smtClean="0"/>
              <a:t>Rich survey in which income, </a:t>
            </a:r>
            <a:r>
              <a:rPr lang="en-US" dirty="0" err="1" smtClean="0"/>
              <a:t>sociodemographic</a:t>
            </a:r>
            <a:r>
              <a:rPr lang="en-US" dirty="0" smtClean="0"/>
              <a:t> features are measured</a:t>
            </a:r>
          </a:p>
          <a:p>
            <a:pPr lvl="1"/>
            <a:r>
              <a:rPr lang="en-US" dirty="0" smtClean="0"/>
              <a:t>And more importantly a numeracy test </a:t>
            </a:r>
          </a:p>
          <a:p>
            <a:pPr lvl="2"/>
            <a:r>
              <a:rPr lang="en-US" dirty="0" smtClean="0"/>
              <a:t>Respondents completed a short test of numeric ability</a:t>
            </a:r>
          </a:p>
          <a:p>
            <a:pPr lvl="2"/>
            <a:r>
              <a:rPr lang="en-US" dirty="0" smtClean="0"/>
              <a:t>Represents inherent individual level ability in addition to the cognitive value added by schools</a:t>
            </a:r>
          </a:p>
          <a:p>
            <a:pPr lvl="2"/>
            <a:r>
              <a:rPr lang="en-US" dirty="0" smtClean="0"/>
              <a:t>Sample selection issues dominate the estimation procedure (discussed later)</a:t>
            </a:r>
          </a:p>
          <a:p>
            <a:pPr lvl="1"/>
            <a:r>
              <a:rPr lang="en-US" dirty="0" smtClean="0"/>
              <a:t>And information on historical </a:t>
            </a:r>
            <a:r>
              <a:rPr lang="en-US" dirty="0" err="1" smtClean="0"/>
              <a:t>matric</a:t>
            </a:r>
            <a:r>
              <a:rPr lang="en-US" dirty="0" smtClean="0"/>
              <a:t> performance of schools </a:t>
            </a:r>
          </a:p>
          <a:p>
            <a:pPr lvl="2"/>
            <a:r>
              <a:rPr lang="en-US" dirty="0" smtClean="0"/>
              <a:t>A less noisy measure</a:t>
            </a:r>
          </a:p>
          <a:p>
            <a:pPr lvl="2"/>
            <a:r>
              <a:rPr lang="en-US" dirty="0" smtClean="0"/>
              <a:t>Represents quality of schools which </a:t>
            </a:r>
            <a:r>
              <a:rPr lang="en-US" dirty="0" err="1" smtClean="0"/>
              <a:t>labour</a:t>
            </a:r>
            <a:r>
              <a:rPr lang="en-US" dirty="0" smtClean="0"/>
              <a:t> market participants attended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returns to numeric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00" y="5733256"/>
            <a:ext cx="432048" cy="313184"/>
          </a:xfrm>
          <a:prstGeom prst="rect">
            <a:avLst/>
          </a:prstGeom>
        </p:spPr>
        <p:txBody>
          <a:bodyPr/>
          <a:lstStyle/>
          <a:p>
            <a:fld id="{61F346DD-55B4-488B-BCDB-2FA77FE7F06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1196752"/>
          <a:ext cx="8784976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returns to numeric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Increasing returns to an additional year of education, as usually found in South Africa</a:t>
            </a:r>
          </a:p>
          <a:p>
            <a:pPr lvl="1"/>
            <a:r>
              <a:rPr lang="en-US" dirty="0" smtClean="0"/>
              <a:t>From about 5% at primary level to about 45% for a Bachelors degree</a:t>
            </a:r>
          </a:p>
          <a:p>
            <a:pPr lvl="1"/>
            <a:r>
              <a:rPr lang="en-US" dirty="0" smtClean="0"/>
              <a:t>Reflective of the skills shortage</a:t>
            </a:r>
          </a:p>
          <a:p>
            <a:pPr lvl="1"/>
            <a:r>
              <a:rPr lang="en-US" dirty="0" smtClean="0"/>
              <a:t>High return to scarce type of </a:t>
            </a:r>
            <a:r>
              <a:rPr lang="en-US" dirty="0" err="1" smtClean="0"/>
              <a:t>labour</a:t>
            </a:r>
            <a:endParaRPr lang="en-US" dirty="0" smtClean="0"/>
          </a:p>
          <a:p>
            <a:r>
              <a:rPr lang="en-US" dirty="0" smtClean="0"/>
              <a:t>The numeric skills component ranges from 2.6% to 4.5%</a:t>
            </a:r>
          </a:p>
          <a:p>
            <a:pPr lvl="1"/>
            <a:r>
              <a:rPr lang="en-US" dirty="0" smtClean="0"/>
              <a:t>Suggests that quality and cognitive skill is important in employers’ decisions</a:t>
            </a:r>
          </a:p>
          <a:p>
            <a:pPr lvl="1"/>
            <a:r>
              <a:rPr lang="en-US" dirty="0" smtClean="0"/>
              <a:t>And not just the demand for specific levels of education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Results – </a:t>
            </a:r>
            <a:r>
              <a:rPr lang="en-US" sz="2400" dirty="0" err="1" smtClean="0"/>
              <a:t>labour</a:t>
            </a:r>
            <a:r>
              <a:rPr lang="en-US" sz="2400" dirty="0" smtClean="0"/>
              <a:t> market discrimination </a:t>
            </a:r>
            <a:r>
              <a:rPr lang="en-US" sz="2400" dirty="0" err="1" smtClean="0"/>
              <a:t>vs</a:t>
            </a:r>
            <a:r>
              <a:rPr lang="en-US" sz="2400" dirty="0" smtClean="0"/>
              <a:t> access to quality schools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Unexplained white-black wage </a:t>
            </a:r>
            <a:r>
              <a:rPr lang="en-US" dirty="0" err="1" smtClean="0"/>
              <a:t>premia</a:t>
            </a:r>
            <a:r>
              <a:rPr lang="en-US" dirty="0" smtClean="0"/>
              <a:t> (discrimination) using different measures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092626556"/>
              </p:ext>
            </p:extLst>
          </p:nvPr>
        </p:nvGraphicFramePr>
        <p:xfrm>
          <a:off x="827584" y="2204864"/>
          <a:ext cx="7344816" cy="3603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- discrimination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95400"/>
            <a:ext cx="8640960" cy="4800600"/>
          </a:xfrm>
        </p:spPr>
        <p:txBody>
          <a:bodyPr/>
          <a:lstStyle/>
          <a:p>
            <a:r>
              <a:rPr lang="en-US" dirty="0" smtClean="0"/>
              <a:t>Different results due to different samples</a:t>
            </a:r>
          </a:p>
          <a:p>
            <a:r>
              <a:rPr lang="en-US" dirty="0" smtClean="0"/>
              <a:t>Reduction of wage premium from </a:t>
            </a:r>
          </a:p>
          <a:p>
            <a:pPr lvl="1"/>
            <a:r>
              <a:rPr lang="en-US" dirty="0" smtClean="0"/>
              <a:t>40.6% to 33% when controlling for numeric ability</a:t>
            </a:r>
          </a:p>
          <a:p>
            <a:pPr lvl="2"/>
            <a:r>
              <a:rPr lang="en-US" dirty="0" smtClean="0"/>
              <a:t>A fall of 7.6 percentage points (or about 19% of the discrimination component)</a:t>
            </a:r>
          </a:p>
          <a:p>
            <a:pPr lvl="1"/>
            <a:r>
              <a:rPr lang="en-US" dirty="0" smtClean="0"/>
              <a:t>69% to 40% when controlling for historical school quality measures</a:t>
            </a:r>
          </a:p>
          <a:p>
            <a:pPr lvl="2"/>
            <a:r>
              <a:rPr lang="en-US" dirty="0" smtClean="0"/>
              <a:t>A fall of 29 percentage points (or about 37% of the discrimination component)</a:t>
            </a:r>
          </a:p>
          <a:p>
            <a:r>
              <a:rPr lang="en-US" dirty="0" smtClean="0"/>
              <a:t>Suggests that wage differentials are in part driven by natural abilities and the value added by schools</a:t>
            </a:r>
          </a:p>
          <a:p>
            <a:pPr lvl="1"/>
            <a:r>
              <a:rPr lang="en-US" dirty="0" smtClean="0"/>
              <a:t>Though other factors remain</a:t>
            </a:r>
          </a:p>
          <a:p>
            <a:r>
              <a:rPr lang="en-US" dirty="0" smtClean="0"/>
              <a:t>Separate “</a:t>
            </a:r>
            <a:r>
              <a:rPr lang="en-US" dirty="0" err="1" smtClean="0"/>
              <a:t>labour</a:t>
            </a:r>
            <a:r>
              <a:rPr lang="en-US" dirty="0" smtClean="0"/>
              <a:t> market discrimination” and “access to </a:t>
            </a:r>
            <a:r>
              <a:rPr lang="en-US" i="1" dirty="0" smtClean="0"/>
              <a:t>quality</a:t>
            </a:r>
            <a:r>
              <a:rPr lang="en-US" dirty="0" smtClean="0"/>
              <a:t> education” issues at play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Correspondence with other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28800"/>
            <a:ext cx="7469832" cy="4467200"/>
          </a:xfrm>
        </p:spPr>
        <p:txBody>
          <a:bodyPr/>
          <a:lstStyle/>
          <a:p>
            <a:r>
              <a:rPr lang="en-US" dirty="0" smtClean="0"/>
              <a:t>Burger &amp; van der Berg (2011)</a:t>
            </a:r>
          </a:p>
          <a:p>
            <a:pPr lvl="1"/>
            <a:r>
              <a:rPr lang="en-US" dirty="0" smtClean="0"/>
              <a:t>Simulated cognitive skills and decomposed wage gaps</a:t>
            </a:r>
          </a:p>
          <a:p>
            <a:pPr lvl="1"/>
            <a:r>
              <a:rPr lang="en-US" dirty="0" smtClean="0"/>
              <a:t>About 74% of unexplained wage gap (“discrimination”) explained by school quality </a:t>
            </a:r>
          </a:p>
          <a:p>
            <a:pPr lvl="2"/>
            <a:r>
              <a:rPr lang="en-US" dirty="0" smtClean="0"/>
              <a:t>R10.70 of R14.44</a:t>
            </a:r>
          </a:p>
          <a:p>
            <a:pPr lvl="1"/>
            <a:r>
              <a:rPr lang="en-US" dirty="0" smtClean="0"/>
              <a:t>Far more important than educational attainment </a:t>
            </a:r>
            <a:r>
              <a:rPr lang="en-US" dirty="0" err="1" smtClean="0"/>
              <a:t>premia</a:t>
            </a:r>
            <a:r>
              <a:rPr lang="en-US" dirty="0" smtClean="0"/>
              <a:t>, which contributes only R3.50 to wages, roughly a third of what quality contributes</a:t>
            </a:r>
          </a:p>
          <a:p>
            <a:pPr lvl="1"/>
            <a:r>
              <a:rPr lang="en-US" dirty="0" smtClean="0"/>
              <a:t>These results add more emphasis to school quality than our 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 der Berg &amp; Burger (2011)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00808"/>
            <a:ext cx="6777704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Respondent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9012"/>
            <a:ext cx="864096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Revealed </a:t>
            </a:r>
            <a:r>
              <a:rPr lang="en-US" dirty="0" smtClean="0"/>
              <a:t>perceptions of abilities</a:t>
            </a:r>
          </a:p>
          <a:p>
            <a:pPr lvl="1"/>
            <a:r>
              <a:rPr lang="en-US" dirty="0" smtClean="0"/>
              <a:t>Some individuals chose to write easier/ more difficult tests than they should have</a:t>
            </a:r>
          </a:p>
          <a:p>
            <a:pPr lvl="2"/>
            <a:r>
              <a:rPr lang="en-US" dirty="0" err="1" smtClean="0"/>
              <a:t>Underconfident</a:t>
            </a:r>
            <a:r>
              <a:rPr lang="en-US" dirty="0" smtClean="0"/>
              <a:t> have lower wages than the average</a:t>
            </a:r>
          </a:p>
          <a:p>
            <a:pPr lvl="2"/>
            <a:r>
              <a:rPr lang="en-US" dirty="0" smtClean="0"/>
              <a:t>Overconfident have highest and lowest wages</a:t>
            </a:r>
          </a:p>
          <a:p>
            <a:pPr lvl="3"/>
            <a:r>
              <a:rPr lang="en-US" dirty="0" smtClean="0"/>
              <a:t>Indicate perception </a:t>
            </a:r>
            <a:r>
              <a:rPr lang="en-US" dirty="0" smtClean="0"/>
              <a:t>must be backed up by actual ability – but confidence helps!</a:t>
            </a:r>
          </a:p>
          <a:p>
            <a:pPr lvl="1"/>
            <a:endParaRPr lang="en-US" dirty="0" smtClean="0"/>
          </a:p>
        </p:txBody>
      </p:sp>
      <p:grpSp>
        <p:nvGrpSpPr>
          <p:cNvPr id="107522" name="Group 3"/>
          <p:cNvGrpSpPr>
            <a:grpSpLocks/>
          </p:cNvGrpSpPr>
          <p:nvPr/>
        </p:nvGrpSpPr>
        <p:grpSpPr bwMode="auto">
          <a:xfrm>
            <a:off x="2023080" y="3356992"/>
            <a:ext cx="4392488" cy="2520280"/>
            <a:chOff x="1795" y="10438"/>
            <a:chExt cx="86635" cy="53374"/>
          </a:xfrm>
        </p:grpSpPr>
        <p:pic>
          <p:nvPicPr>
            <p:cNvPr id="11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" y="10438"/>
              <a:ext cx="86635" cy="53375"/>
            </a:xfrm>
            <a:prstGeom prst="rect">
              <a:avLst/>
            </a:prstGeom>
            <a:noFill/>
          </p:spPr>
        </p:pic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71642" y="41490"/>
              <a:ext cx="13682" cy="10081"/>
            </a:xfrm>
            <a:prstGeom prst="ellipse">
              <a:avLst/>
            </a:prstGeom>
            <a:noFill/>
            <a:ln w="12700" cap="sq">
              <a:solidFill>
                <a:srgbClr val="C00000"/>
              </a:solidFill>
              <a:round/>
              <a:headEnd type="none" w="sm" len="sm"/>
              <a:tailEnd type="non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8995" y="43014"/>
              <a:ext cx="13682" cy="10081"/>
            </a:xfrm>
            <a:prstGeom prst="ellipse">
              <a:avLst/>
            </a:prstGeom>
            <a:noFill/>
            <a:ln w="12700" cap="sq">
              <a:solidFill>
                <a:srgbClr val="C00000"/>
              </a:solidFill>
              <a:round/>
              <a:headEnd type="none" w="sm" len="sm"/>
              <a:tailEnd type="non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sampling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95400"/>
            <a:ext cx="7757864" cy="4800600"/>
          </a:xfrm>
        </p:spPr>
        <p:txBody>
          <a:bodyPr/>
          <a:lstStyle/>
          <a:p>
            <a:r>
              <a:rPr lang="en-US" dirty="0" smtClean="0"/>
              <a:t>Those who took numeracy tests were</a:t>
            </a:r>
          </a:p>
          <a:p>
            <a:pPr lvl="1"/>
            <a:r>
              <a:rPr lang="en-US" dirty="0" smtClean="0"/>
              <a:t>More educated</a:t>
            </a:r>
          </a:p>
          <a:p>
            <a:pPr lvl="1"/>
            <a:r>
              <a:rPr lang="en-US" dirty="0" smtClean="0"/>
              <a:t>Indicated that they were more confident in their writing abilities</a:t>
            </a:r>
          </a:p>
          <a:p>
            <a:pPr lvl="1"/>
            <a:r>
              <a:rPr lang="en-US" dirty="0" smtClean="0"/>
              <a:t>More likely to search for jobs</a:t>
            </a:r>
          </a:p>
          <a:p>
            <a:r>
              <a:rPr lang="en-US" dirty="0" smtClean="0"/>
              <a:t>Those who provided school quality data were</a:t>
            </a:r>
          </a:p>
          <a:p>
            <a:pPr lvl="1"/>
            <a:r>
              <a:rPr lang="en-US" dirty="0" smtClean="0"/>
              <a:t>More educated</a:t>
            </a:r>
          </a:p>
          <a:p>
            <a:pPr lvl="1"/>
            <a:r>
              <a:rPr lang="en-US" dirty="0" smtClean="0"/>
              <a:t>Younger (as they had exited school more recently)</a:t>
            </a:r>
          </a:p>
          <a:p>
            <a:endParaRPr lang="en-US" dirty="0" smtClean="0"/>
          </a:p>
          <a:p>
            <a:r>
              <a:rPr lang="en-US" dirty="0" smtClean="0"/>
              <a:t>All of these factors require corrections in the estimates</a:t>
            </a:r>
          </a:p>
          <a:p>
            <a:pPr lvl="1"/>
            <a:r>
              <a:rPr lang="en-US" dirty="0" smtClean="0"/>
              <a:t>Instrumental variables (not successful)</a:t>
            </a:r>
          </a:p>
          <a:p>
            <a:pPr lvl="1"/>
            <a:r>
              <a:rPr lang="en-US" dirty="0" smtClean="0"/>
              <a:t>Double Heckman estimates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impacts of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00" y="5733256"/>
            <a:ext cx="432048" cy="313184"/>
          </a:xfrm>
          <a:prstGeom prst="rect">
            <a:avLst/>
          </a:prstGeom>
        </p:spPr>
        <p:txBody>
          <a:bodyPr/>
          <a:lstStyle/>
          <a:p>
            <a:fld id="{61F346DD-55B4-488B-BCDB-2FA77FE7F069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11534"/>
              </p:ext>
            </p:extLst>
          </p:nvPr>
        </p:nvGraphicFramePr>
        <p:xfrm>
          <a:off x="179512" y="1124744"/>
          <a:ext cx="8692739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impacts of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95400"/>
            <a:ext cx="7613848" cy="4800600"/>
          </a:xfrm>
        </p:spPr>
        <p:txBody>
          <a:bodyPr/>
          <a:lstStyle/>
          <a:p>
            <a:r>
              <a:rPr lang="en-US" dirty="0" smtClean="0"/>
              <a:t>Sample of test respondents had higher returns to education</a:t>
            </a:r>
          </a:p>
          <a:p>
            <a:pPr lvl="1"/>
            <a:r>
              <a:rPr lang="en-US" dirty="0" smtClean="0"/>
              <a:t>Higher ability individuals took the test</a:t>
            </a:r>
          </a:p>
          <a:p>
            <a:pPr lvl="1"/>
            <a:r>
              <a:rPr lang="en-US" dirty="0" smtClean="0"/>
              <a:t>We do not capture the poorest part of ability distribution</a:t>
            </a:r>
          </a:p>
          <a:p>
            <a:pPr lvl="1"/>
            <a:r>
              <a:rPr lang="en-US" dirty="0" smtClean="0"/>
              <a:t>Hence numeracy does not appear to make a difference to education returns initially</a:t>
            </a:r>
          </a:p>
          <a:p>
            <a:pPr lvl="2"/>
            <a:r>
              <a:rPr lang="en-US" dirty="0" smtClean="0"/>
              <a:t>…except if we account for sample selection issues</a:t>
            </a:r>
          </a:p>
          <a:p>
            <a:pPr lvl="2"/>
            <a:r>
              <a:rPr lang="en-US" dirty="0" smtClean="0"/>
              <a:t>Then we find the returns to quality that are reported earlier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95400"/>
            <a:ext cx="7685856" cy="4800600"/>
          </a:xfrm>
        </p:spPr>
        <p:txBody>
          <a:bodyPr/>
          <a:lstStyle/>
          <a:p>
            <a:r>
              <a:rPr lang="en-US" dirty="0" smtClean="0"/>
              <a:t>High returns to higher levels of education are only partially explained by school quality</a:t>
            </a:r>
          </a:p>
          <a:p>
            <a:r>
              <a:rPr lang="en-US" dirty="0" smtClean="0"/>
              <a:t>Suggests that skills shortage is dominated by a lack of </a:t>
            </a:r>
            <a:r>
              <a:rPr lang="en-US" i="1" dirty="0" smtClean="0"/>
              <a:t>quantity </a:t>
            </a:r>
            <a:r>
              <a:rPr lang="en-US" dirty="0" smtClean="0"/>
              <a:t>of educated workers, though </a:t>
            </a:r>
            <a:r>
              <a:rPr lang="en-US" i="1" dirty="0" smtClean="0"/>
              <a:t>quality</a:t>
            </a:r>
            <a:r>
              <a:rPr lang="en-US" dirty="0" smtClean="0"/>
              <a:t> nevertheless has an important role to play</a:t>
            </a:r>
          </a:p>
          <a:p>
            <a:pPr lvl="1"/>
            <a:r>
              <a:rPr lang="en-US" dirty="0" smtClean="0"/>
              <a:t>School quality matters to employers’ reward of workers</a:t>
            </a:r>
          </a:p>
          <a:p>
            <a:pPr lvl="1"/>
            <a:r>
              <a:rPr lang="en-US" dirty="0" smtClean="0"/>
              <a:t>Long-term </a:t>
            </a:r>
            <a:r>
              <a:rPr lang="en-US" dirty="0" err="1" smtClean="0"/>
              <a:t>labour</a:t>
            </a:r>
            <a:r>
              <a:rPr lang="en-US" dirty="0" smtClean="0"/>
              <a:t> market benefits to improving school quality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95400"/>
            <a:ext cx="7757864" cy="4800600"/>
          </a:xfrm>
        </p:spPr>
        <p:txBody>
          <a:bodyPr/>
          <a:lstStyle/>
          <a:p>
            <a:r>
              <a:rPr lang="en-US" dirty="0" smtClean="0"/>
              <a:t>Racial discrimination (once controlling for educational </a:t>
            </a:r>
            <a:r>
              <a:rPr lang="en-US" i="1" dirty="0" smtClean="0"/>
              <a:t>quantity </a:t>
            </a:r>
            <a:r>
              <a:rPr lang="en-US" dirty="0" smtClean="0"/>
              <a:t>differences)</a:t>
            </a:r>
          </a:p>
          <a:p>
            <a:pPr lvl="1"/>
            <a:r>
              <a:rPr lang="en-US" dirty="0" smtClean="0"/>
              <a:t>Has a large component that is explained by disparities in school quality</a:t>
            </a:r>
          </a:p>
          <a:p>
            <a:pPr lvl="2"/>
            <a:r>
              <a:rPr lang="en-US" dirty="0" smtClean="0"/>
              <a:t>The extent differs by estimation strategy</a:t>
            </a:r>
          </a:p>
          <a:p>
            <a:pPr lvl="2"/>
            <a:r>
              <a:rPr lang="en-US" dirty="0" smtClean="0"/>
              <a:t>Ranges from 20-74%</a:t>
            </a:r>
          </a:p>
          <a:p>
            <a:pPr lvl="2"/>
            <a:r>
              <a:rPr lang="en-US" dirty="0" smtClean="0"/>
              <a:t>Even the </a:t>
            </a:r>
            <a:r>
              <a:rPr lang="en-US" dirty="0" err="1" smtClean="0"/>
              <a:t>lowerbound</a:t>
            </a:r>
            <a:r>
              <a:rPr lang="en-US" dirty="0" smtClean="0"/>
              <a:t> is a high figure</a:t>
            </a:r>
          </a:p>
          <a:p>
            <a:pPr lvl="1"/>
            <a:r>
              <a:rPr lang="en-US" dirty="0" smtClean="0"/>
              <a:t>Racial patterns of school outputs  persist despite shifts in fiscal allocations</a:t>
            </a:r>
          </a:p>
          <a:p>
            <a:pPr lvl="1"/>
            <a:r>
              <a:rPr lang="en-US" dirty="0" smtClean="0"/>
              <a:t>Suggests that at least some of the racial inequalities in wages is determined long before individuals enter the </a:t>
            </a:r>
            <a:r>
              <a:rPr lang="en-US" dirty="0" err="1" smtClean="0"/>
              <a:t>labour</a:t>
            </a:r>
            <a:r>
              <a:rPr lang="en-US" dirty="0" smtClean="0"/>
              <a:t> market</a:t>
            </a:r>
          </a:p>
          <a:p>
            <a:pPr lvl="2"/>
            <a:r>
              <a:rPr lang="en-US" dirty="0" smtClean="0"/>
              <a:t>Therefore a combination of school and </a:t>
            </a:r>
            <a:r>
              <a:rPr lang="en-US" dirty="0" err="1" smtClean="0"/>
              <a:t>labour</a:t>
            </a:r>
            <a:r>
              <a:rPr lang="en-US" dirty="0" smtClean="0"/>
              <a:t> market policies required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4800600"/>
          </a:xfrm>
        </p:spPr>
        <p:txBody>
          <a:bodyPr/>
          <a:lstStyle/>
          <a:p>
            <a:r>
              <a:rPr lang="en-US" dirty="0" smtClean="0"/>
              <a:t>School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labour</a:t>
            </a:r>
            <a:r>
              <a:rPr lang="en-US" dirty="0" smtClean="0"/>
              <a:t> market policies</a:t>
            </a:r>
          </a:p>
          <a:p>
            <a:pPr lvl="1"/>
            <a:r>
              <a:rPr lang="en-US" dirty="0" smtClean="0"/>
              <a:t>Educational attainment (at secondary level) has improved vastly already</a:t>
            </a:r>
          </a:p>
          <a:p>
            <a:pPr lvl="2"/>
            <a:r>
              <a:rPr lang="en-US" dirty="0" smtClean="0"/>
              <a:t>However, this has reduced </a:t>
            </a:r>
            <a:r>
              <a:rPr lang="en-US" dirty="0" err="1" smtClean="0"/>
              <a:t>labour</a:t>
            </a:r>
            <a:r>
              <a:rPr lang="en-US" dirty="0" smtClean="0"/>
              <a:t> market returns for this group, due to a greater supply of this type of </a:t>
            </a:r>
            <a:r>
              <a:rPr lang="en-US" dirty="0" err="1" smtClean="0"/>
              <a:t>labour</a:t>
            </a:r>
            <a:endParaRPr lang="en-US" dirty="0" smtClean="0"/>
          </a:p>
          <a:p>
            <a:pPr lvl="1"/>
            <a:r>
              <a:rPr lang="en-US" dirty="0" smtClean="0"/>
              <a:t>Bottleneck: progression to “high return” education (at the tertiary level)</a:t>
            </a:r>
          </a:p>
          <a:p>
            <a:pPr lvl="2"/>
            <a:r>
              <a:rPr lang="en-US" dirty="0" smtClean="0"/>
              <a:t>The “quantity” issue of a lack of highly skilled workers</a:t>
            </a:r>
          </a:p>
          <a:p>
            <a:pPr lvl="2"/>
            <a:r>
              <a:rPr lang="en-US" dirty="0" smtClean="0"/>
              <a:t>Constraint is that poor </a:t>
            </a:r>
            <a:r>
              <a:rPr lang="en-US" i="1" dirty="0" smtClean="0"/>
              <a:t>quality </a:t>
            </a:r>
            <a:r>
              <a:rPr lang="en-US" dirty="0" smtClean="0"/>
              <a:t>(at primary / secondary level) limits this progression</a:t>
            </a:r>
          </a:p>
          <a:p>
            <a:pPr lvl="2"/>
            <a:r>
              <a:rPr lang="en-US" dirty="0" smtClean="0"/>
              <a:t>Not a </a:t>
            </a:r>
            <a:r>
              <a:rPr lang="en-US" dirty="0" err="1" smtClean="0"/>
              <a:t>labour</a:t>
            </a:r>
            <a:r>
              <a:rPr lang="en-US" dirty="0" smtClean="0"/>
              <a:t> market issue directly and should be addressed by education policy</a:t>
            </a:r>
          </a:p>
          <a:p>
            <a:pPr lvl="1"/>
            <a:r>
              <a:rPr lang="en-US" dirty="0" smtClean="0"/>
              <a:t>Affirmative action should only address </a:t>
            </a:r>
            <a:r>
              <a:rPr lang="en-US" dirty="0" err="1" smtClean="0"/>
              <a:t>labour</a:t>
            </a:r>
            <a:r>
              <a:rPr lang="en-US" dirty="0" smtClean="0"/>
              <a:t> market disparities (and </a:t>
            </a:r>
            <a:r>
              <a:rPr lang="en-US" i="1" dirty="0" smtClean="0"/>
              <a:t>not</a:t>
            </a:r>
            <a:r>
              <a:rPr lang="en-US" dirty="0" smtClean="0"/>
              <a:t> educational quality differentials)</a:t>
            </a:r>
          </a:p>
          <a:p>
            <a:pPr lvl="2"/>
            <a:r>
              <a:rPr lang="en-US" dirty="0" smtClean="0"/>
              <a:t>In the long-run, improvements in </a:t>
            </a:r>
            <a:r>
              <a:rPr lang="en-US" i="1" dirty="0" smtClean="0"/>
              <a:t>school quality </a:t>
            </a:r>
            <a:r>
              <a:rPr lang="en-US" dirty="0" smtClean="0"/>
              <a:t>will address some of the </a:t>
            </a:r>
            <a:r>
              <a:rPr lang="en-US" dirty="0" err="1" smtClean="0"/>
              <a:t>labour</a:t>
            </a:r>
            <a:r>
              <a:rPr lang="en-US" dirty="0" smtClean="0"/>
              <a:t> market disparities and remove some of what we observe as “discrimination”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one"/>
  <p:tag name="BRANCHTO" val="264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75263D"/>
      </a:lt2>
      <a:accent1>
        <a:srgbClr val="8C969C"/>
      </a:accent1>
      <a:accent2>
        <a:srgbClr val="967140"/>
      </a:accent2>
      <a:accent3>
        <a:srgbClr val="FFFFFF"/>
      </a:accent3>
      <a:accent4>
        <a:srgbClr val="000000"/>
      </a:accent4>
      <a:accent5>
        <a:srgbClr val="C5C9CB"/>
      </a:accent5>
      <a:accent6>
        <a:srgbClr val="876639"/>
      </a:accent6>
      <a:hlink>
        <a:srgbClr val="004086"/>
      </a:hlink>
      <a:folHlink>
        <a:srgbClr val="00000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336699"/>
        </a:lt1>
        <a:dk2>
          <a:srgbClr val="FFFFFF"/>
        </a:dk2>
        <a:lt2>
          <a:srgbClr val="6F9FCF"/>
        </a:lt2>
        <a:accent1>
          <a:srgbClr val="336633"/>
        </a:accent1>
        <a:accent2>
          <a:srgbClr val="00FFFF"/>
        </a:accent2>
        <a:accent3>
          <a:srgbClr val="ADB8CA"/>
        </a:accent3>
        <a:accent4>
          <a:srgbClr val="000000"/>
        </a:accent4>
        <a:accent5>
          <a:srgbClr val="ADB8AD"/>
        </a:accent5>
        <a:accent6>
          <a:srgbClr val="00E7E7"/>
        </a:accent6>
        <a:hlink>
          <a:srgbClr val="009999"/>
        </a:hlink>
        <a:folHlink>
          <a:srgbClr val="9CBC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1109</Words>
  <Application>Microsoft Office PowerPoint</Application>
  <PresentationFormat>On-screen Show (4:3)</PresentationFormat>
  <Paragraphs>120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Explaining Education Returns and Racial Discrimination with Numeric competence, confidence and school quality in South Africa </vt:lpstr>
      <vt:lpstr>Motivation</vt:lpstr>
      <vt:lpstr>Motivation</vt:lpstr>
      <vt:lpstr>Data</vt:lpstr>
      <vt:lpstr>Results – returns to numeric skills</vt:lpstr>
      <vt:lpstr>Results – returns to numeric skills</vt:lpstr>
      <vt:lpstr>Results – labour market discrimination vs access to quality schools</vt:lpstr>
      <vt:lpstr>Results - discrimination</vt:lpstr>
      <vt:lpstr>Correspondence with other results</vt:lpstr>
      <vt:lpstr>Van der Berg &amp; Burger (2011)</vt:lpstr>
      <vt:lpstr>Results – Respondent Confidence</vt:lpstr>
      <vt:lpstr>Results – sampling issues</vt:lpstr>
      <vt:lpstr>Results – impacts of sampling</vt:lpstr>
      <vt:lpstr>Results – impacts of sampling</vt:lpstr>
      <vt:lpstr>Conclusions and Policy Implications</vt:lpstr>
      <vt:lpstr>Conclusions and Policy Implications</vt:lpstr>
      <vt:lpstr>Conclusions and Policy Implications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2011-03-14T16:41:08Z</dcterms:created>
  <dcterms:modified xsi:type="dcterms:W3CDTF">2011-03-24T21:01:07Z</dcterms:modified>
</cp:coreProperties>
</file>