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9" r:id="rId4"/>
    <p:sldId id="277" r:id="rId5"/>
    <p:sldId id="278" r:id="rId6"/>
    <p:sldId id="279" r:id="rId7"/>
    <p:sldId id="280" r:id="rId8"/>
    <p:sldId id="282" r:id="rId9"/>
    <p:sldId id="281" r:id="rId10"/>
    <p:sldId id="283" r:id="rId11"/>
    <p:sldId id="284" r:id="rId12"/>
    <p:sldId id="269" r:id="rId13"/>
    <p:sldId id="287" r:id="rId14"/>
    <p:sldId id="288" r:id="rId15"/>
    <p:sldId id="289" r:id="rId16"/>
    <p:sldId id="286" r:id="rId17"/>
    <p:sldId id="270" r:id="rId18"/>
    <p:sldId id="290" r:id="rId19"/>
    <p:sldId id="291" r:id="rId20"/>
  </p:sldIdLst>
  <p:sldSz cx="9144000" cy="6858000" type="screen4x3"/>
  <p:notesSz cx="7315200" cy="9601200"/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66"/>
    <a:srgbClr val="DD3F32"/>
    <a:srgbClr val="004086"/>
    <a:srgbClr val="FFFFFF"/>
    <a:srgbClr val="967140"/>
    <a:srgbClr val="60223B"/>
    <a:srgbClr val="8C979A"/>
    <a:srgbClr val="8B7D5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99" autoAdjust="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81475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81475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fld id="{A3872574-8406-4A48-BDD3-3B40A8A9C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138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5238" y="715963"/>
            <a:ext cx="4784725" cy="3587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41838"/>
            <a:ext cx="5365750" cy="4303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fld id="{79341BB5-1A06-4CBA-9935-2ADB7A43C6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143027" y="9119358"/>
            <a:ext cx="3170637" cy="48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3" tIns="48327" rIns="96653" bIns="48327" anchor="b"/>
          <a:lstStyle/>
          <a:p>
            <a:pPr algn="r"/>
            <a:fld id="{9041A859-78CD-47C8-99D2-B61CE13035D5}" type="slidenum">
              <a:rPr lang="en-US" sz="1300"/>
              <a:pPr algn="r"/>
              <a:t>4</a:t>
            </a:fld>
            <a:endParaRPr lang="en-US" sz="1300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32E00FA1-12A6-4032-B1CB-21F9EAD18735}" type="slidenum">
              <a:rPr lang="en-ZA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</a:t>
            </a:fld>
            <a:endParaRPr lang="en-ZA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30250"/>
            <a:ext cx="4799013" cy="35988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213" y="4560392"/>
            <a:ext cx="5852774" cy="4320896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FE2ED84-05DF-43B6-B29C-44D4D5ED9E9D}" type="slidenum">
              <a:rPr lang="en-ZA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6</a:t>
            </a:fld>
            <a:endParaRPr lang="en-ZA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30250"/>
            <a:ext cx="4799013" cy="35988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213" y="4560392"/>
            <a:ext cx="5852774" cy="4320896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109BFFD-CA2A-4580-AB10-548481FF6099}" type="slidenum">
              <a:rPr lang="en-ZA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10</a:t>
            </a:fld>
            <a:endParaRPr lang="en-ZA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30250"/>
            <a:ext cx="4799013" cy="35988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213" y="4560392"/>
            <a:ext cx="5852774" cy="4320896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9F4E898-0C82-4C4E-A377-C37C10A52D5F}" type="slidenum">
              <a:rPr lang="en-ZA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11</a:t>
            </a:fld>
            <a:endParaRPr lang="en-ZA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30250"/>
            <a:ext cx="4799013" cy="35988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213" y="4560392"/>
            <a:ext cx="5852774" cy="4320896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133600"/>
            <a:ext cx="6858000" cy="609600"/>
          </a:xfrm>
        </p:spPr>
        <p:txBody>
          <a:bodyPr anchor="t"/>
          <a:lstStyle>
            <a:lvl1pPr algn="ctr">
              <a:lnSpc>
                <a:spcPct val="130000"/>
              </a:lnSpc>
              <a:defRPr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96975" y="4191000"/>
            <a:ext cx="675005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101" name="Picture 29" descr="US_Stacked RGB 3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52400"/>
            <a:ext cx="3810000" cy="1247775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2051" r:id="rId5" imgW="2879725" imgH="192087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1F346DD-55B4-488B-BCDB-2FA77FE7F0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145E08-F669-4FD1-9C11-B5F83E1FB6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BB42F0-7FAC-456F-AECD-6D56AFD4B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3E34A84-5B64-45B4-B2B9-15E3FEB08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4100C4-85F1-4073-BB56-E50653A68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427A78-BC31-472A-B763-397D28BB0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087713-5D8A-4844-B74C-2C01E51B5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9BE9CA-64CA-4A24-A735-327BE66255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BA3406-1F70-4208-92A2-5667C73379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457200"/>
            <a:ext cx="16954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57200"/>
            <a:ext cx="49339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6CC231-0AE8-4A8F-BB5E-9A60D0586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7056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7719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BA12F4-42F8-4AB6-8CB5-6312BA5CA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en-ZA" noProof="0" smtClean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0"/>
          </p:nvPr>
        </p:nvSpPr>
        <p:spPr>
          <a:xfrm>
            <a:off x="9144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304800" y="762000"/>
            <a:ext cx="8610600" cy="415925"/>
            <a:chOff x="192" y="480"/>
            <a:chExt cx="5424" cy="262"/>
          </a:xfrm>
        </p:grpSpPr>
        <p:pic>
          <p:nvPicPr>
            <p:cNvPr id="1035" name="Picture 11" descr="leaf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232" y="480"/>
              <a:ext cx="384" cy="262"/>
            </a:xfrm>
            <a:prstGeom prst="rect">
              <a:avLst/>
            </a:prstGeom>
            <a:noFill/>
          </p:spPr>
        </p:pic>
        <p:sp>
          <p:nvSpPr>
            <p:cNvPr id="1036" name="Line 12"/>
            <p:cNvSpPr>
              <a:spLocks noChangeShapeType="1"/>
            </p:cNvSpPr>
            <p:nvPr userDrawn="1"/>
          </p:nvSpPr>
          <p:spPr bwMode="auto">
            <a:xfrm>
              <a:off x="192" y="611"/>
              <a:ext cx="494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572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678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40" name="Picture 16" descr="US_Horizontal RGB 300dpi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6792"/>
          <a:stretch>
            <a:fillRect/>
          </a:stretch>
        </p:blipFill>
        <p:spPr bwMode="auto">
          <a:xfrm>
            <a:off x="457200" y="284163"/>
            <a:ext cx="533400" cy="614362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1027" r:id="rId19" imgW="2879725" imgH="1920875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Constraints to school effectiveness: what prevents poor schools from delivering results?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278334" y="4509120"/>
            <a:ext cx="6750050" cy="1434480"/>
          </a:xfrm>
        </p:spPr>
        <p:txBody>
          <a:bodyPr>
            <a:normAutofit/>
          </a:bodyPr>
          <a:lstStyle/>
          <a:p>
            <a:r>
              <a:rPr lang="en-US" dirty="0" smtClean="0"/>
              <a:t>Debra Shepherd</a:t>
            </a:r>
          </a:p>
          <a:p>
            <a:r>
              <a:rPr lang="en-US" dirty="0" smtClean="0"/>
              <a:t>Department of Economics, Stellenbosch University</a:t>
            </a:r>
          </a:p>
          <a:p>
            <a:r>
              <a:rPr lang="en-US" dirty="0" smtClean="0"/>
              <a:t>PSPPD Project – April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286808" cy="4953016"/>
          </a:xfrm>
        </p:spPr>
        <p:txBody>
          <a:bodyPr/>
          <a:lstStyle/>
          <a:p>
            <a:r>
              <a:rPr lang="en-US" sz="2200" dirty="0" smtClean="0"/>
              <a:t>Despite large resource shifts within the SA school system, substantial educational differentials persist</a:t>
            </a:r>
            <a:endParaRPr lang="en-GB" sz="2200" dirty="0" smtClean="0"/>
          </a:p>
          <a:p>
            <a:r>
              <a:rPr lang="en-GB" sz="2200" dirty="0" smtClean="0"/>
              <a:t>Historically white schools significantly outperform historically black (and generally poorer) schools</a:t>
            </a:r>
          </a:p>
          <a:p>
            <a:r>
              <a:rPr lang="en-GB" sz="2200" dirty="0" smtClean="0"/>
              <a:t>Research shown that </a:t>
            </a:r>
            <a:r>
              <a:rPr lang="en-GB" sz="2200" dirty="0" err="1" smtClean="0"/>
              <a:t>SA’s</a:t>
            </a:r>
            <a:r>
              <a:rPr lang="en-GB" sz="2200" dirty="0" smtClean="0"/>
              <a:t> overall lack of performance is mainly attributed to the under-performance of learners in poor, black schools</a:t>
            </a:r>
          </a:p>
          <a:p>
            <a:r>
              <a:rPr lang="en-GB" sz="2200" dirty="0" smtClean="0"/>
              <a:t>What school characteristics/practices lead to better performance?</a:t>
            </a:r>
            <a:endParaRPr lang="en-US" sz="2200" dirty="0" smtClean="0"/>
          </a:p>
          <a:p>
            <a:pPr lvl="1"/>
            <a:r>
              <a:rPr lang="en-GB" dirty="0" smtClean="0"/>
              <a:t>Would be tempting to look at the characteristics/practices of well-performing, affluent schools when formulating policies to improve poor school effectiveness</a:t>
            </a:r>
          </a:p>
          <a:p>
            <a:pPr lvl="1"/>
            <a:r>
              <a:rPr lang="en-GB" b="1" dirty="0" smtClean="0"/>
              <a:t>BUT </a:t>
            </a:r>
            <a:r>
              <a:rPr lang="en-GB" dirty="0" smtClean="0"/>
              <a:t>these may not necessarily translate into improved performance as they travel across the socio-economic divide.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00108"/>
            <a:ext cx="8429684" cy="4943476"/>
          </a:xfrm>
        </p:spPr>
        <p:txBody>
          <a:bodyPr/>
          <a:lstStyle/>
          <a:p>
            <a:pPr>
              <a:buSzPct val="8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Progress in Reading Literacy Survey (PIRLS) 2005/06 </a:t>
            </a:r>
          </a:p>
          <a:p>
            <a:pPr>
              <a:buSzPct val="8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14125 grade 5 students tested in 385 schools (387 classrooms)</a:t>
            </a:r>
          </a:p>
          <a:p>
            <a:pPr>
              <a:buSzPct val="8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Tested in 11 official languages; separate schools testing in African languages from schools testing in English/Afrikaans (crude proxy for ex department)</a:t>
            </a:r>
          </a:p>
          <a:p>
            <a:pPr>
              <a:buSzPct val="8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>
                <a:ea typeface="+mn-ea"/>
                <a:cs typeface="+mn-cs"/>
              </a:rPr>
              <a:t>Further restrictions on English/Afrikaans testing schools; remove schools where &gt;65% of students did not speak the test language at home and &gt;30% of students have no access to basic utilities</a:t>
            </a:r>
          </a:p>
          <a:p>
            <a:pPr>
              <a:buSzPct val="8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English/Afrikaans testing schools = 70 (21%), African testing schools = 259 (79%)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44450"/>
            <a:ext cx="7991475" cy="936625"/>
          </a:xfrm>
        </p:spPr>
        <p:txBody>
          <a:bodyPr/>
          <a:lstStyle/>
          <a:p>
            <a:pPr eaLnBrk="1" hangingPunct="1"/>
            <a:r>
              <a:rPr lang="en-ZA" sz="2800" b="1" smtClean="0">
                <a:solidFill>
                  <a:schemeClr val="tx2"/>
                </a:solidFill>
                <a:latin typeface="Calibri" pitchFamily="34" charset="0"/>
              </a:rPr>
              <a:t>% of Grade 4(or 5 in SA) students below the low international benchmark (400) in PIRLS 2006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214282" y="1366224"/>
          <a:ext cx="8786842" cy="5491776"/>
        </p:xfrm>
        <a:graphic>
          <a:graphicData uri="http://schemas.openxmlformats.org/presentationml/2006/ole">
            <p:oleObj spid="_x0000_s5122" name="Worksheet" r:id="rId4" imgW="6720840" imgH="4274820" progId="Excel.Sheet.8">
              <p:embed followColorScheme="textAndBackground"/>
            </p:oleObj>
          </a:graphicData>
        </a:graphic>
      </p:graphicFrame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214282" y="196850"/>
            <a:ext cx="892971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% of Grade 4(or 5 in SA) students below the low international benchmark (400) in PIRLS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214414" y="214290"/>
            <a:ext cx="7358114" cy="858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ZA" b="1" dirty="0">
                <a:solidFill>
                  <a:srgbClr val="000000"/>
                </a:solidFill>
              </a:rPr>
              <a:t>Reading Test Performance distributions across different language testing schools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6911455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214414" y="214290"/>
            <a:ext cx="7358114" cy="858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ZA" b="1" dirty="0">
                <a:solidFill>
                  <a:srgbClr val="000000"/>
                </a:solidFill>
              </a:rPr>
              <a:t>Reading Test Performance distributions across different language testing schools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9" y="1000108"/>
            <a:ext cx="6858048" cy="524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57200"/>
            <a:ext cx="8358246" cy="4572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SA mean school scores vs. mean school 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28670"/>
            <a:ext cx="7572428" cy="5557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Connector 7"/>
          <p:cNvCxnSpPr/>
          <p:nvPr/>
        </p:nvCxnSpPr>
        <p:spPr bwMode="auto">
          <a:xfrm>
            <a:off x="1357290" y="2857496"/>
            <a:ext cx="6715172" cy="1588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rgbClr val="C0000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1357290" y="2357430"/>
            <a:ext cx="6715172" cy="1588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rgbClr val="006666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1357290" y="3857628"/>
            <a:ext cx="6715172" cy="1588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rgbClr val="7030A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500166" y="1928802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6666"/>
                </a:solidFill>
              </a:rPr>
              <a:t>Mean Eng/</a:t>
            </a:r>
            <a:r>
              <a:rPr lang="en-US" sz="1800" b="1" dirty="0" err="1" smtClean="0">
                <a:solidFill>
                  <a:srgbClr val="006666"/>
                </a:solidFill>
              </a:rPr>
              <a:t>Afr</a:t>
            </a:r>
            <a:r>
              <a:rPr lang="en-US" sz="1800" b="1" dirty="0" smtClean="0">
                <a:solidFill>
                  <a:srgbClr val="006666"/>
                </a:solidFill>
              </a:rPr>
              <a:t> school performance</a:t>
            </a:r>
            <a:endParaRPr lang="en-US" sz="1800" b="1" dirty="0">
              <a:solidFill>
                <a:srgbClr val="0066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4480" y="250030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C00000"/>
                </a:solidFill>
              </a:rPr>
              <a:t>Low international benchmark</a:t>
            </a:r>
            <a:endParaRPr lang="en-US" sz="1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2066" y="3929066"/>
            <a:ext cx="385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7030A0"/>
                </a:solidFill>
              </a:rPr>
              <a:t>African language school performance</a:t>
            </a:r>
            <a:endParaRPr lang="en-US" sz="1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428596" y="500042"/>
            <a:ext cx="8304072" cy="6143668"/>
            <a:chOff x="375" y="1574"/>
            <a:chExt cx="10730" cy="8909"/>
          </a:xfrm>
        </p:grpSpPr>
        <p:sp>
          <p:nvSpPr>
            <p:cNvPr id="5" name="Text Box 39"/>
            <p:cNvSpPr txBox="1">
              <a:spLocks noChangeArrowheads="1"/>
            </p:cNvSpPr>
            <p:nvPr/>
          </p:nvSpPr>
          <p:spPr bwMode="auto">
            <a:xfrm>
              <a:off x="794" y="10110"/>
              <a:ext cx="3366" cy="3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charset="0"/>
                  <a:cs typeface="Arial" pitchFamily="34" charset="0"/>
                </a:rPr>
                <a:t>Source: </a:t>
              </a:r>
              <a:r>
                <a:rPr kumimoji="0" lang="en-US" sz="12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charset="0"/>
                  <a:cs typeface="Arial" pitchFamily="34" charset="0"/>
                </a:rPr>
                <a:t>Heneveld</a:t>
              </a:r>
              <a:r>
                <a:rPr kumimoji="0" lang="en-US" sz="12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charset="0"/>
                  <a:cs typeface="Arial" pitchFamily="34" charset="0"/>
                </a:rPr>
                <a:t> &amp; Craig (1996)</a:t>
              </a:r>
              <a:endPara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375" y="1574"/>
              <a:ext cx="10730" cy="8339"/>
              <a:chOff x="375" y="1574"/>
              <a:chExt cx="10730" cy="8339"/>
            </a:xfrm>
          </p:grpSpPr>
          <p:grpSp>
            <p:nvGrpSpPr>
              <p:cNvPr id="6" name="Group 41"/>
              <p:cNvGrpSpPr>
                <a:grpSpLocks/>
              </p:cNvGrpSpPr>
              <p:nvPr/>
            </p:nvGrpSpPr>
            <p:grpSpPr bwMode="auto">
              <a:xfrm>
                <a:off x="375" y="1574"/>
                <a:ext cx="10730" cy="8339"/>
                <a:chOff x="375" y="1574"/>
                <a:chExt cx="10730" cy="8339"/>
              </a:xfrm>
            </p:grpSpPr>
            <p:sp>
              <p:nvSpPr>
                <p:cNvPr id="8" name="Rectangle 42"/>
                <p:cNvSpPr>
                  <a:spLocks noChangeArrowheads="1"/>
                </p:cNvSpPr>
                <p:nvPr/>
              </p:nvSpPr>
              <p:spPr bwMode="auto">
                <a:xfrm>
                  <a:off x="3436" y="1574"/>
                  <a:ext cx="4681" cy="8339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12700">
                  <a:solidFill>
                    <a:srgbClr val="C0504D"/>
                  </a:solidFill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" name="AutoShape 43"/>
                <p:cNvSpPr>
                  <a:spLocks noChangeArrowheads="1"/>
                </p:cNvSpPr>
                <p:nvPr/>
              </p:nvSpPr>
              <p:spPr bwMode="auto">
                <a:xfrm>
                  <a:off x="8406" y="5096"/>
                  <a:ext cx="2699" cy="2277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Aft>
                      <a:spcPts val="1000"/>
                    </a:spcAft>
                  </a:pPr>
                  <a:r>
                    <a:rPr lang="en-US" sz="1050" b="1" dirty="0" smtClean="0">
                      <a:latin typeface="Helvetica" charset="0"/>
                      <a:cs typeface="Arial" pitchFamily="34" charset="0"/>
                    </a:rPr>
                    <a:t>CONTEXTUAL FACTORS</a:t>
                  </a:r>
                  <a:endPara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charset="0"/>
                    <a:cs typeface="Arial" pitchFamily="34" charset="0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5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Socio-Cultural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5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Political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5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Economic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" name="AutoShape 44"/>
                <p:cNvSpPr>
                  <a:spLocks noChangeArrowheads="1"/>
                </p:cNvSpPr>
                <p:nvPr/>
              </p:nvSpPr>
              <p:spPr bwMode="auto">
                <a:xfrm>
                  <a:off x="375" y="1829"/>
                  <a:ext cx="2692" cy="3906"/>
                </a:xfrm>
                <a:prstGeom prst="flowChartProcess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9360">
                  <a:solidFill>
                    <a:schemeClr val="bg2">
                      <a:lumMod val="75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ts val="1000"/>
                    </a:spcAft>
                  </a:pPr>
                  <a:r>
                    <a:rPr lang="en-US" sz="900" b="1" dirty="0" smtClean="0">
                      <a:latin typeface="Helvetica" charset="0"/>
                      <a:cs typeface="Arial" pitchFamily="34" charset="0"/>
                    </a:rPr>
                    <a:t>1.0    SUPPORTING INPUTS</a:t>
                  </a:r>
                  <a:endPara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Strong parent and community </a:t>
                  </a:r>
                  <a:r>
                    <a:rPr lang="en-US" sz="900" dirty="0" smtClean="0">
                      <a:latin typeface="Helvetica" charset="0"/>
                      <a:cs typeface="Arial" pitchFamily="34" charset="0"/>
                    </a:rPr>
                    <a:t>s</a:t>
                  </a: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upport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Effective support from the Education System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Adequate material </a:t>
                  </a:r>
                  <a:r>
                    <a:rPr lang="en-US" sz="900" dirty="0" smtClean="0">
                      <a:latin typeface="Helvetica" charset="0"/>
                      <a:cs typeface="Arial" pitchFamily="34" charset="0"/>
                    </a:rPr>
                    <a:t>s</a:t>
                  </a: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upport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Frequent and appropriate </a:t>
                  </a:r>
                  <a:r>
                    <a:rPr lang="en-US" sz="900" dirty="0" smtClean="0">
                      <a:latin typeface="Helvetica" charset="0"/>
                      <a:cs typeface="Arial" pitchFamily="34" charset="0"/>
                    </a:rPr>
                    <a:t>t</a:t>
                  </a: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eacher </a:t>
                  </a:r>
                  <a:r>
                    <a:rPr lang="en-US" sz="900" dirty="0" smtClean="0">
                      <a:latin typeface="Helvetica" charset="0"/>
                      <a:cs typeface="Arial" pitchFamily="34" charset="0"/>
                    </a:rPr>
                    <a:t>d</a:t>
                  </a: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evelopment </a:t>
                  </a:r>
                  <a:r>
                    <a:rPr lang="en-US" sz="900" dirty="0" smtClean="0">
                      <a:latin typeface="Helvetica" charset="0"/>
                      <a:cs typeface="Arial" pitchFamily="34" charset="0"/>
                    </a:rPr>
                    <a:t>a</a:t>
                  </a: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ctivities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Sufficient textbooks and other </a:t>
                  </a:r>
                  <a:r>
                    <a:rPr lang="en-US" sz="900" dirty="0" smtClean="0">
                      <a:latin typeface="Helvetica" charset="0"/>
                      <a:cs typeface="Arial" pitchFamily="34" charset="0"/>
                    </a:rPr>
                    <a:t>m</a:t>
                  </a: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aterials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Adequate facilities</a:t>
                  </a:r>
                  <a:endPara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" name="AutoShape 46"/>
                <p:cNvSpPr>
                  <a:spLocks noChangeArrowheads="1"/>
                </p:cNvSpPr>
                <p:nvPr/>
              </p:nvSpPr>
              <p:spPr bwMode="auto">
                <a:xfrm>
                  <a:off x="3829" y="1829"/>
                  <a:ext cx="3960" cy="2504"/>
                </a:xfrm>
                <a:prstGeom prst="flowChartProcess">
                  <a:avLst/>
                </a:prstGeom>
                <a:solidFill>
                  <a:srgbClr val="FFFFFF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ts val="1000"/>
                    </a:spcAft>
                  </a:pPr>
                  <a:r>
                    <a:rPr lang="en-US" sz="900" b="1" dirty="0" smtClean="0">
                      <a:latin typeface="Helvetica" charset="0"/>
                      <a:cs typeface="Arial" pitchFamily="34" charset="0"/>
                    </a:rPr>
                    <a:t>3.0   SCHOOL CLIMATE</a:t>
                  </a:r>
                  <a:endPara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3.1   High expectations of students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3.2   Positive teacher </a:t>
                  </a:r>
                  <a:r>
                    <a:rPr lang="en-US" sz="900" dirty="0" smtClean="0">
                      <a:latin typeface="Helvetica" charset="0"/>
                      <a:cs typeface="Arial" pitchFamily="34" charset="0"/>
                    </a:rPr>
                    <a:t>a</a:t>
                  </a: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ttitudes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3.3   Order and discipline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3.4   Organized curriculum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3.5   Rewards and incentives</a:t>
                  </a:r>
                  <a:endPara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" name="AutoShape 49"/>
                <p:cNvSpPr>
                  <a:spLocks noChangeArrowheads="1"/>
                </p:cNvSpPr>
                <p:nvPr/>
              </p:nvSpPr>
              <p:spPr bwMode="auto">
                <a:xfrm>
                  <a:off x="375" y="6022"/>
                  <a:ext cx="2692" cy="628"/>
                </a:xfrm>
                <a:prstGeom prst="flowChartProcess">
                  <a:avLst/>
                </a:prstGeom>
                <a:solidFill>
                  <a:schemeClr val="tx2">
                    <a:lumMod val="85000"/>
                  </a:schemeClr>
                </a:solidFill>
                <a:ln w="9360">
                  <a:solidFill>
                    <a:schemeClr val="bg2">
                      <a:lumMod val="75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charset="0"/>
                      <a:cs typeface="Arial" pitchFamily="34" charset="0"/>
                    </a:rPr>
                    <a:t>CHILDREN’S CHARACTERISTICS</a:t>
                  </a:r>
                  <a:endParaRPr kumimoji="0" lang="en-US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6" name="AutoShape 50"/>
              <p:cNvSpPr>
                <a:spLocks noChangeArrowheads="1"/>
              </p:cNvSpPr>
              <p:nvPr/>
            </p:nvSpPr>
            <p:spPr bwMode="auto">
              <a:xfrm>
                <a:off x="3067" y="3491"/>
                <a:ext cx="369" cy="268"/>
              </a:xfrm>
              <a:prstGeom prst="rightArrow">
                <a:avLst>
                  <a:gd name="adj1" fmla="val 50000"/>
                  <a:gd name="adj2" fmla="val 34422"/>
                </a:avLst>
              </a:prstGeom>
              <a:solidFill>
                <a:schemeClr val="bg2">
                  <a:lumMod val="60000"/>
                  <a:lumOff val="4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AutoShape 51"/>
              <p:cNvSpPr>
                <a:spLocks noChangeArrowheads="1"/>
              </p:cNvSpPr>
              <p:nvPr/>
            </p:nvSpPr>
            <p:spPr bwMode="auto">
              <a:xfrm>
                <a:off x="3067" y="6022"/>
                <a:ext cx="369" cy="268"/>
              </a:xfrm>
              <a:prstGeom prst="rightArrow">
                <a:avLst>
                  <a:gd name="adj1" fmla="val 50000"/>
                  <a:gd name="adj2" fmla="val 34422"/>
                </a:avLst>
              </a:prstGeom>
              <a:solidFill>
                <a:schemeClr val="bg2">
                  <a:lumMod val="60000"/>
                  <a:lumOff val="4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AutoShape 52"/>
              <p:cNvSpPr>
                <a:spLocks noChangeArrowheads="1"/>
              </p:cNvSpPr>
              <p:nvPr/>
            </p:nvSpPr>
            <p:spPr bwMode="auto">
              <a:xfrm>
                <a:off x="8117" y="3602"/>
                <a:ext cx="369" cy="268"/>
              </a:xfrm>
              <a:prstGeom prst="rightArrow">
                <a:avLst>
                  <a:gd name="adj1" fmla="val 50000"/>
                  <a:gd name="adj2" fmla="val 34422"/>
                </a:avLst>
              </a:prstGeom>
              <a:solidFill>
                <a:schemeClr val="bg2">
                  <a:lumMod val="60000"/>
                  <a:lumOff val="4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AutoShape 53"/>
              <p:cNvSpPr>
                <a:spLocks noChangeArrowheads="1"/>
              </p:cNvSpPr>
              <p:nvPr/>
            </p:nvSpPr>
            <p:spPr bwMode="auto">
              <a:xfrm>
                <a:off x="5070" y="4333"/>
                <a:ext cx="285" cy="374"/>
              </a:xfrm>
              <a:prstGeom prst="downArrow">
                <a:avLst>
                  <a:gd name="adj1" fmla="val 50000"/>
                  <a:gd name="adj2" fmla="val 3280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AutoShape 54"/>
              <p:cNvSpPr>
                <a:spLocks noChangeArrowheads="1"/>
              </p:cNvSpPr>
              <p:nvPr/>
            </p:nvSpPr>
            <p:spPr bwMode="auto">
              <a:xfrm>
                <a:off x="5025" y="6797"/>
                <a:ext cx="285" cy="374"/>
              </a:xfrm>
              <a:prstGeom prst="downArrow">
                <a:avLst>
                  <a:gd name="adj1" fmla="val 50000"/>
                  <a:gd name="adj2" fmla="val 3280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AutoShape 55"/>
              <p:cNvSpPr>
                <a:spLocks noChangeArrowheads="1"/>
              </p:cNvSpPr>
              <p:nvPr/>
            </p:nvSpPr>
            <p:spPr bwMode="auto">
              <a:xfrm>
                <a:off x="7549" y="4521"/>
                <a:ext cx="240" cy="2352"/>
              </a:xfrm>
              <a:prstGeom prst="downArrow">
                <a:avLst>
                  <a:gd name="adj1" fmla="val 50000"/>
                  <a:gd name="adj2" fmla="val 245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AutoShape 56"/>
              <p:cNvSpPr>
                <a:spLocks noChangeArrowheads="1"/>
              </p:cNvSpPr>
              <p:nvPr/>
            </p:nvSpPr>
            <p:spPr bwMode="auto">
              <a:xfrm>
                <a:off x="4500" y="4333"/>
                <a:ext cx="300" cy="374"/>
              </a:xfrm>
              <a:prstGeom prst="upArrow">
                <a:avLst>
                  <a:gd name="adj1" fmla="val 50000"/>
                  <a:gd name="adj2" fmla="val 311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AutoShape 57"/>
              <p:cNvSpPr>
                <a:spLocks noChangeArrowheads="1"/>
              </p:cNvSpPr>
              <p:nvPr/>
            </p:nvSpPr>
            <p:spPr bwMode="auto">
              <a:xfrm>
                <a:off x="4500" y="6797"/>
                <a:ext cx="300" cy="374"/>
              </a:xfrm>
              <a:prstGeom prst="upArrow">
                <a:avLst>
                  <a:gd name="adj1" fmla="val 50000"/>
                  <a:gd name="adj2" fmla="val 311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AutoShape 58"/>
              <p:cNvSpPr>
                <a:spLocks noChangeArrowheads="1"/>
              </p:cNvSpPr>
              <p:nvPr/>
            </p:nvSpPr>
            <p:spPr bwMode="auto">
              <a:xfrm>
                <a:off x="7110" y="4521"/>
                <a:ext cx="300" cy="2352"/>
              </a:xfrm>
              <a:prstGeom prst="upArrow">
                <a:avLst>
                  <a:gd name="adj1" fmla="val 50000"/>
                  <a:gd name="adj2" fmla="val 196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7" name="AutoShape 44"/>
          <p:cNvSpPr>
            <a:spLocks noChangeArrowheads="1"/>
          </p:cNvSpPr>
          <p:nvPr/>
        </p:nvSpPr>
        <p:spPr bwMode="auto">
          <a:xfrm>
            <a:off x="6786578" y="1000108"/>
            <a:ext cx="2143140" cy="1428760"/>
          </a:xfrm>
          <a:prstGeom prst="flowChartProcess">
            <a:avLst/>
          </a:prstGeom>
          <a:solidFill>
            <a:schemeClr val="bg2">
              <a:lumMod val="20000"/>
              <a:lumOff val="8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1000"/>
              </a:spcAft>
            </a:pPr>
            <a:r>
              <a:rPr lang="en-US" sz="900" b="1" dirty="0" smtClean="0">
                <a:latin typeface="Helvetica" charset="0"/>
                <a:cs typeface="Arial" pitchFamily="34" charset="0"/>
              </a:rPr>
              <a:t>5.0    STUDENT OUTCOMES</a:t>
            </a:r>
          </a:p>
          <a:p>
            <a:pPr>
              <a:spcAft>
                <a:spcPts val="1000"/>
              </a:spcAft>
            </a:pPr>
            <a:r>
              <a:rPr kumimoji="0" lang="en-US" sz="900" i="0" u="none" strike="noStrike" cap="none" normalizeH="0" baseline="0" dirty="0" smtClean="0">
                <a:ln>
                  <a:noFill/>
                </a:ln>
                <a:effectLst/>
                <a:latin typeface="Helvetica" charset="0"/>
                <a:cs typeface="Arial" pitchFamily="34" charset="0"/>
              </a:rPr>
              <a:t>5.1</a:t>
            </a:r>
            <a:r>
              <a:rPr kumimoji="0" lang="en-US" sz="900" i="0" u="none" strike="noStrike" cap="none" normalizeH="0" dirty="0" smtClean="0">
                <a:ln>
                  <a:noFill/>
                </a:ln>
                <a:effectLst/>
                <a:latin typeface="Helvetica" charset="0"/>
                <a:cs typeface="Arial" pitchFamily="34" charset="0"/>
              </a:rPr>
              <a:t>    Student participation</a:t>
            </a:r>
          </a:p>
          <a:p>
            <a:pPr>
              <a:spcAft>
                <a:spcPts val="1000"/>
              </a:spcAft>
            </a:pPr>
            <a:r>
              <a:rPr lang="en-US" sz="900" baseline="0" dirty="0" smtClean="0">
                <a:latin typeface="Helvetica" charset="0"/>
                <a:cs typeface="Arial" pitchFamily="34" charset="0"/>
              </a:rPr>
              <a:t>5.2</a:t>
            </a:r>
            <a:r>
              <a:rPr lang="en-US" sz="900" dirty="0" smtClean="0">
                <a:latin typeface="Helvetica" charset="0"/>
                <a:cs typeface="Arial" pitchFamily="34" charset="0"/>
              </a:rPr>
              <a:t>     Academic achievement</a:t>
            </a:r>
          </a:p>
          <a:p>
            <a:pPr>
              <a:spcAft>
                <a:spcPts val="1000"/>
              </a:spcAft>
            </a:pPr>
            <a:r>
              <a:rPr kumimoji="0" lang="en-US" sz="900" i="0" u="none" strike="noStrike" cap="none" normalizeH="0" baseline="0" dirty="0" smtClean="0">
                <a:ln>
                  <a:noFill/>
                </a:ln>
                <a:effectLst/>
                <a:latin typeface="Helvetica" charset="0"/>
                <a:cs typeface="Arial" pitchFamily="34" charset="0"/>
              </a:rPr>
              <a:t>5.3</a:t>
            </a:r>
            <a:r>
              <a:rPr kumimoji="0" lang="en-US" sz="900" i="0" u="none" strike="noStrike" cap="none" normalizeH="0" dirty="0" smtClean="0">
                <a:ln>
                  <a:noFill/>
                </a:ln>
                <a:effectLst/>
                <a:latin typeface="Helvetica" charset="0"/>
                <a:cs typeface="Arial" pitchFamily="34" charset="0"/>
              </a:rPr>
              <a:t>     Social skills</a:t>
            </a:r>
          </a:p>
          <a:p>
            <a:pPr>
              <a:spcAft>
                <a:spcPts val="1000"/>
              </a:spcAft>
            </a:pPr>
            <a:r>
              <a:rPr lang="en-US" sz="900" baseline="0" dirty="0" smtClean="0">
                <a:latin typeface="Helvetica" charset="0"/>
                <a:cs typeface="Arial" pitchFamily="34" charset="0"/>
              </a:rPr>
              <a:t>5.4</a:t>
            </a:r>
            <a:r>
              <a:rPr lang="en-US" sz="900" dirty="0" smtClean="0">
                <a:latin typeface="Helvetica" charset="0"/>
                <a:cs typeface="Arial" pitchFamily="34" charset="0"/>
              </a:rPr>
              <a:t>      Economic success after school</a:t>
            </a:r>
            <a:endParaRPr kumimoji="0" lang="en-US" sz="20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46"/>
          <p:cNvSpPr>
            <a:spLocks noChangeArrowheads="1"/>
          </p:cNvSpPr>
          <p:nvPr/>
        </p:nvSpPr>
        <p:spPr bwMode="auto">
          <a:xfrm>
            <a:off x="3143240" y="2500306"/>
            <a:ext cx="2278904" cy="1357322"/>
          </a:xfrm>
          <a:prstGeom prst="flowChart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1000"/>
              </a:spcAft>
            </a:pPr>
            <a:r>
              <a:rPr lang="en-US" sz="900" b="1" dirty="0" smtClean="0">
                <a:latin typeface="Helvetica" charset="0"/>
                <a:cs typeface="Arial" pitchFamily="34" charset="0"/>
              </a:rPr>
              <a:t>2.0   ENABLING CONDITIONS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Helvetica" charset="0"/>
                <a:cs typeface="Arial" pitchFamily="34" charset="0"/>
              </a:rPr>
              <a:t>2.1    Effective leadership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2.2</a:t>
            </a:r>
            <a:r>
              <a:rPr kumimoji="0" lang="en-US" sz="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     Capable teaching force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900" baseline="0" dirty="0" smtClean="0">
                <a:latin typeface="Helvetica" charset="0"/>
                <a:cs typeface="Arial" pitchFamily="34" charset="0"/>
              </a:rPr>
              <a:t>2.3</a:t>
            </a:r>
            <a:r>
              <a:rPr lang="en-US" sz="900" dirty="0" smtClean="0">
                <a:latin typeface="Helvetica" charset="0"/>
                <a:cs typeface="Arial" pitchFamily="34" charset="0"/>
              </a:rPr>
              <a:t>     Flexibility and autonomy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2.4</a:t>
            </a:r>
            <a:r>
              <a:rPr kumimoji="0" lang="en-US" sz="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     High amount of time-in-school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46"/>
          <p:cNvSpPr>
            <a:spLocks noChangeArrowheads="1"/>
          </p:cNvSpPr>
          <p:nvPr/>
        </p:nvSpPr>
        <p:spPr bwMode="auto">
          <a:xfrm>
            <a:off x="3000364" y="4214818"/>
            <a:ext cx="3064690" cy="1500198"/>
          </a:xfrm>
          <a:prstGeom prst="flowChart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1000"/>
              </a:spcAft>
            </a:pPr>
            <a:r>
              <a:rPr lang="en-US" sz="900" b="1" dirty="0" smtClean="0">
                <a:latin typeface="Helvetica" charset="0"/>
                <a:cs typeface="Arial" pitchFamily="34" charset="0"/>
              </a:rPr>
              <a:t>4.0   TEACHING/LEARNING PROCESS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4.1    High</a:t>
            </a:r>
            <a:r>
              <a:rPr kumimoji="0" lang="en-US" sz="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 amount of learning time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900" baseline="0" dirty="0" smtClean="0">
                <a:latin typeface="Helvetica" charset="0"/>
                <a:cs typeface="Arial" pitchFamily="34" charset="0"/>
              </a:rPr>
              <a:t>4.2</a:t>
            </a:r>
            <a:r>
              <a:rPr lang="en-US" sz="900" dirty="0" smtClean="0">
                <a:latin typeface="Helvetica" charset="0"/>
                <a:cs typeface="Arial" pitchFamily="34" charset="0"/>
              </a:rPr>
              <a:t>    Variety in teaching strategies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900" baseline="0" dirty="0" smtClean="0">
                <a:latin typeface="Helvetica" charset="0"/>
                <a:cs typeface="Arial" pitchFamily="34" charset="0"/>
              </a:rPr>
              <a:t>4.3</a:t>
            </a:r>
            <a:r>
              <a:rPr lang="en-US" sz="900" dirty="0" smtClean="0">
                <a:latin typeface="Helvetica" charset="0"/>
                <a:cs typeface="Arial" pitchFamily="34" charset="0"/>
              </a:rPr>
              <a:t>     Frequent homework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4.4</a:t>
            </a:r>
            <a:r>
              <a:rPr kumimoji="0" lang="en-US" sz="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cs typeface="Arial" pitchFamily="34" charset="0"/>
              </a:rPr>
              <a:t>     Frequent student assessment and feedback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8662" y="142852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+mj-lt"/>
              </a:rPr>
              <a:t>School effectiveness framework</a:t>
            </a:r>
            <a:endParaRPr lang="en-US" sz="18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129490" cy="457200"/>
          </a:xfrm>
        </p:spPr>
        <p:txBody>
          <a:bodyPr/>
          <a:lstStyle/>
          <a:p>
            <a:r>
              <a:rPr lang="en-US" sz="2800" dirty="0" smtClean="0"/>
              <a:t>Methodology: Education production function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1357298"/>
            <a:ext cx="1714512" cy="23698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Inputs: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student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household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community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classroom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teacher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school</a:t>
            </a:r>
            <a:endParaRPr lang="en-US" sz="2000" dirty="0"/>
          </a:p>
        </p:txBody>
      </p:sp>
      <p:sp>
        <p:nvSpPr>
          <p:cNvPr id="7" name="Striped Right Arrow 6"/>
          <p:cNvSpPr/>
          <p:nvPr/>
        </p:nvSpPr>
        <p:spPr bwMode="auto">
          <a:xfrm>
            <a:off x="2285984" y="1857364"/>
            <a:ext cx="857256" cy="1000132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Striped Right Arrow 7"/>
          <p:cNvSpPr/>
          <p:nvPr/>
        </p:nvSpPr>
        <p:spPr bwMode="auto">
          <a:xfrm>
            <a:off x="5857884" y="1857364"/>
            <a:ext cx="857256" cy="1000132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3240" y="1928802"/>
            <a:ext cx="2786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PRODUCTION PROCESS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86578" y="2000240"/>
            <a:ext cx="2000264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Output: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reading score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3143240" y="1643050"/>
            <a:ext cx="3000396" cy="1357322"/>
          </a:xfrm>
          <a:prstGeom prst="ellipse">
            <a:avLst/>
          </a:prstGeom>
          <a:noFill/>
          <a:ln w="57150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3372" y="3000372"/>
            <a:ext cx="12144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?</a:t>
            </a:r>
            <a:endParaRPr lang="en-US" sz="8800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4286256"/>
            <a:ext cx="821537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Regression analysis </a:t>
            </a:r>
            <a:r>
              <a:rPr lang="en-US" dirty="0" smtClean="0">
                <a:latin typeface="Arial"/>
                <a:cs typeface="Arial"/>
              </a:rPr>
              <a:t>→</a:t>
            </a:r>
            <a:r>
              <a:rPr lang="en-US" dirty="0" smtClean="0"/>
              <a:t> coefficients provide an indication of the direction, size and significance of the impacts of inputs on output.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309688" y="357166"/>
            <a:ext cx="7834312" cy="5111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 dirty="0" smtClean="0">
                <a:solidFill>
                  <a:srgbClr val="696464"/>
                </a:solidFill>
                <a:latin typeface="Franklin Gothic Book" pitchFamily="34" charset="0"/>
              </a:rPr>
              <a:t>Model variables</a:t>
            </a: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85750" y="908050"/>
            <a:ext cx="8572500" cy="540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marL="273050" indent="-273050" hangingPunct="1">
              <a:lnSpc>
                <a:spcPct val="100000"/>
              </a:lnSpc>
              <a:buClr>
                <a:srgbClr val="D34817"/>
              </a:buClr>
              <a:buSzPct val="85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 smtClean="0">
                <a:latin typeface="+mn-lt"/>
              </a:rPr>
              <a:t>Dependent variable </a:t>
            </a:r>
            <a:r>
              <a:rPr lang="en-US" dirty="0" smtClean="0">
                <a:latin typeface="+mn-lt"/>
              </a:rPr>
              <a:t>= reading test score</a:t>
            </a:r>
          </a:p>
          <a:p>
            <a:pPr marL="547688" lvl="1" indent="-227013" hangingPunct="1">
              <a:lnSpc>
                <a:spcPct val="100000"/>
              </a:lnSpc>
              <a:buClr>
                <a:srgbClr val="9B2D1F"/>
              </a:buClr>
              <a:buSzPct val="85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dirty="0" err="1" smtClean="0">
                <a:latin typeface="+mn-lt"/>
              </a:rPr>
              <a:t>standardised</a:t>
            </a:r>
            <a:r>
              <a:rPr lang="en-US" dirty="0" smtClean="0">
                <a:latin typeface="+mn-lt"/>
              </a:rPr>
              <a:t> to international mean of 500, std dev  100</a:t>
            </a:r>
          </a:p>
          <a:p>
            <a:pPr marL="273050" indent="-273050" hangingPunct="1">
              <a:lnSpc>
                <a:spcPct val="100000"/>
              </a:lnSpc>
              <a:buClr>
                <a:srgbClr val="D34817"/>
              </a:buClr>
              <a:buSzPct val="85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 err="1" smtClean="0">
                <a:latin typeface="+mn-lt"/>
              </a:rPr>
              <a:t>Regressors</a:t>
            </a:r>
            <a:endParaRPr lang="en-US" b="1" dirty="0" smtClean="0">
              <a:latin typeface="+mn-lt"/>
            </a:endParaRPr>
          </a:p>
          <a:p>
            <a:pPr marL="547688" lvl="1" indent="-227013" hangingPunct="1">
              <a:lnSpc>
                <a:spcPct val="100000"/>
              </a:lnSpc>
              <a:buClr>
                <a:srgbClr val="9B2D1F"/>
              </a:buClr>
              <a:buSzPct val="85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i="1" dirty="0" smtClean="0">
                <a:latin typeface="+mn-lt"/>
              </a:rPr>
              <a:t>Pupil/household level</a:t>
            </a:r>
            <a:r>
              <a:rPr lang="en-US" dirty="0" smtClean="0">
                <a:latin typeface="+mn-lt"/>
              </a:rPr>
              <a:t>:  age, gender, SES, homework &amp; </a:t>
            </a:r>
            <a:r>
              <a:rPr lang="en-US" dirty="0" err="1" smtClean="0">
                <a:latin typeface="+mn-lt"/>
              </a:rPr>
              <a:t>classwork</a:t>
            </a:r>
            <a:r>
              <a:rPr lang="en-US" dirty="0" smtClean="0">
                <a:latin typeface="+mn-lt"/>
              </a:rPr>
              <a:t>, speak test language, parent education &amp; employment, mother tongue, time spent on TV &amp; computer, reading habits</a:t>
            </a:r>
          </a:p>
          <a:p>
            <a:pPr marL="547688" lvl="1" indent="-227013" hangingPunct="1">
              <a:lnSpc>
                <a:spcPct val="100000"/>
              </a:lnSpc>
              <a:buClr>
                <a:srgbClr val="9B2D1F"/>
              </a:buClr>
              <a:buSzPct val="85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i="1" dirty="0" smtClean="0">
                <a:latin typeface="+mn-lt"/>
              </a:rPr>
              <a:t>School level</a:t>
            </a:r>
            <a:r>
              <a:rPr lang="en-US" dirty="0" smtClean="0">
                <a:latin typeface="+mn-lt"/>
              </a:rPr>
              <a:t>: school socio economic status, urban / suburban, absenteeism, extended instruction, parent involvement, students on free/</a:t>
            </a:r>
            <a:r>
              <a:rPr lang="en-US" dirty="0" err="1" smtClean="0">
                <a:latin typeface="+mn-lt"/>
              </a:rPr>
              <a:t>subsidised</a:t>
            </a:r>
            <a:r>
              <a:rPr lang="en-US" dirty="0" smtClean="0">
                <a:latin typeface="+mn-lt"/>
              </a:rPr>
              <a:t> lunch, time spent on management tasks</a:t>
            </a:r>
          </a:p>
          <a:p>
            <a:pPr marL="547688" lvl="1" indent="-227013" hangingPunct="1">
              <a:lnSpc>
                <a:spcPct val="100000"/>
              </a:lnSpc>
              <a:buClr>
                <a:srgbClr val="9B2D1F"/>
              </a:buClr>
              <a:buSzPct val="85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i="1" dirty="0" smtClean="0">
                <a:latin typeface="+mn-lt"/>
              </a:rPr>
              <a:t>Teacher/classroom</a:t>
            </a:r>
            <a:r>
              <a:rPr lang="en-US" dirty="0" smtClean="0">
                <a:latin typeface="+mn-lt"/>
              </a:rPr>
              <a:t>:  class size, teacher qualifications, class exercises, reading tools, teacher collaboration, classroom testing, teacher age, gender, experience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Group 1"/>
          <p:cNvGraphicFramePr>
            <a:graphicFrameLocks noGrp="1"/>
          </p:cNvGraphicFramePr>
          <p:nvPr/>
        </p:nvGraphicFramePr>
        <p:xfrm>
          <a:off x="0" y="0"/>
          <a:ext cx="9144000" cy="6887447"/>
        </p:xfrm>
        <a:graphic>
          <a:graphicData uri="http://schemas.openxmlformats.org/drawingml/2006/table">
            <a:tbl>
              <a:tblPr/>
              <a:tblGrid>
                <a:gridCol w="2285603"/>
                <a:gridCol w="2287191"/>
                <a:gridCol w="2285603"/>
                <a:gridCol w="2285603"/>
              </a:tblGrid>
              <a:tr h="388216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English / Afrikaans school  sample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African school sample</a:t>
                      </a:r>
                    </a:p>
                  </a:txBody>
                  <a:tcPr marT="53280" horzOverflow="overflow">
                    <a:lnL>
                      <a:noFill/>
                    </a:lnL>
                    <a:lnR>
                      <a:noFill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3911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Positive 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Negative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Positive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Negative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Female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Under/over age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Female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Under/over age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Speak test language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TV/computer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Speak test language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TV/computer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Feel safe at school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Long time on </a:t>
                      </a:r>
                      <a:r>
                        <a:rPr kumimoji="0" lang="en-ZA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hmwk</a:t>
                      </a: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charset="0"/>
                        <a:ea typeface="SimSun" charset="0"/>
                        <a:cs typeface="SimSun" charset="0"/>
                      </a:endParaRP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Parents help with </a:t>
                      </a:r>
                      <a:r>
                        <a:rPr kumimoji="0" lang="en-ZA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hmwk</a:t>
                      </a: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charset="0"/>
                        <a:ea typeface="SimSun" charset="0"/>
                        <a:cs typeface="SimSun" charset="0"/>
                      </a:endParaRP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Large class size (30+)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Household SES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School absenteeism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Frequent reading </a:t>
                      </a:r>
                      <a:r>
                        <a:rPr kumimoji="0" lang="en-ZA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hmwk</a:t>
                      </a: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charset="0"/>
                        <a:ea typeface="SimSun" charset="0"/>
                        <a:cs typeface="SimSun" charset="0"/>
                      </a:endParaRP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Mother matric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Suburban location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Long time on </a:t>
                      </a:r>
                      <a:r>
                        <a:rPr kumimoji="0" lang="en-ZA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hmwk</a:t>
                      </a: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charset="0"/>
                        <a:ea typeface="SimSun" charset="0"/>
                        <a:cs typeface="SimSun" charset="0"/>
                      </a:endParaRP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Early reading activities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Discuss reading aloud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Borrow books 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Parent employment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Diagnostic class tests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Feel safe at school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School SES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Mother/father matric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Parent involvement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Mother speak test </a:t>
                      </a:r>
                      <a:r>
                        <a:rPr kumimoji="0" lang="en-ZA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lang</a:t>
                      </a: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charset="0"/>
                        <a:ea typeface="SimSun" charset="0"/>
                        <a:cs typeface="SimSun" charset="0"/>
                      </a:endParaRP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Qualified teacher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Parent employment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Reading series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Urban location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Long stories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Extended instruction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Teacher collaboration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Qualified teacher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Weekly class work</a:t>
                      </a: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Weekly class work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53280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Discussion of reading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Teacher collaboration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  <a:tr h="3669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Z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rpetua" charset="0"/>
                          <a:ea typeface="SimSun" charset="0"/>
                          <a:cs typeface="SimSun" charset="0"/>
                        </a:rPr>
                        <a:t>Diagnostic class tests</a:t>
                      </a:r>
                    </a:p>
                  </a:txBody>
                  <a:tcPr marT="53280" horzOverflow="overflow">
                    <a:lnL w="28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ZA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0"/>
                        <a:cs typeface="SimSun" charset="0"/>
                      </a:endParaRPr>
                    </a:p>
                  </a:txBody>
                  <a:tcPr marT="61596" horzOverflow="overflow">
                    <a:lnL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3F32">
                        <a:alpha val="16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Results: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572560" cy="5024454"/>
          </a:xfrm>
        </p:spPr>
        <p:txBody>
          <a:bodyPr/>
          <a:lstStyle/>
          <a:p>
            <a:pPr>
              <a:buNone/>
            </a:pPr>
            <a:r>
              <a:rPr lang="en-GB" b="1" dirty="0" smtClean="0"/>
              <a:t>1.	Classroom practices:</a:t>
            </a:r>
          </a:p>
          <a:p>
            <a:pPr lvl="1"/>
            <a:r>
              <a:rPr lang="en-GB" sz="2200" dirty="0" smtClean="0"/>
              <a:t>Previous research </a:t>
            </a:r>
            <a:r>
              <a:rPr lang="en-GB" sz="2200" dirty="0" smtClean="0">
                <a:latin typeface="Arial"/>
                <a:cs typeface="Arial"/>
              </a:rPr>
              <a:t>has shown that </a:t>
            </a:r>
            <a:r>
              <a:rPr lang="en-GB" sz="2200" dirty="0" smtClean="0"/>
              <a:t>different classroom practices may lead to effective outcomes in low-SES schools than is the case in high-SES schools.</a:t>
            </a:r>
            <a:endParaRPr lang="en-US" sz="2200" dirty="0" smtClean="0"/>
          </a:p>
          <a:p>
            <a:pPr lvl="1"/>
            <a:r>
              <a:rPr lang="en-GB" sz="2200" dirty="0" smtClean="0"/>
              <a:t>PIRLS:</a:t>
            </a:r>
          </a:p>
          <a:p>
            <a:pPr lvl="2"/>
            <a:r>
              <a:rPr lang="en-GB" sz="2000" i="1" u="sng" dirty="0" smtClean="0"/>
              <a:t>African language schools</a:t>
            </a:r>
            <a:r>
              <a:rPr lang="en-GB" sz="2000" dirty="0" smtClean="0"/>
              <a:t>: regular </a:t>
            </a:r>
            <a:r>
              <a:rPr lang="en-GB" sz="2000" b="1" dirty="0" smtClean="0"/>
              <a:t>classroom exercises </a:t>
            </a:r>
            <a:r>
              <a:rPr lang="en-GB" sz="2000" dirty="0" smtClean="0"/>
              <a:t>as well as </a:t>
            </a:r>
            <a:r>
              <a:rPr lang="en-GB" sz="2000" b="1" dirty="0" smtClean="0"/>
              <a:t>diagnostic testing </a:t>
            </a:r>
            <a:r>
              <a:rPr lang="en-GB" sz="2000" dirty="0" smtClean="0"/>
              <a:t>were found to have positive and significant impacts on average student reading scores</a:t>
            </a:r>
          </a:p>
          <a:p>
            <a:pPr lvl="2"/>
            <a:r>
              <a:rPr lang="en-GB" sz="2000" i="1" u="sng" dirty="0" smtClean="0"/>
              <a:t>English/Afrikaans schools: </a:t>
            </a:r>
            <a:r>
              <a:rPr lang="en-GB" sz="2000" dirty="0" smtClean="0"/>
              <a:t>higher-order </a:t>
            </a:r>
            <a:r>
              <a:rPr lang="en-GB" sz="2000" b="1" dirty="0" smtClean="0"/>
              <a:t>reading aids </a:t>
            </a:r>
            <a:r>
              <a:rPr lang="en-GB" sz="2000" dirty="0" smtClean="0"/>
              <a:t>and the use of </a:t>
            </a:r>
            <a:r>
              <a:rPr lang="en-GB" sz="2000" b="1" dirty="0" smtClean="0"/>
              <a:t>books with chapters </a:t>
            </a:r>
            <a:r>
              <a:rPr lang="en-GB" sz="2000" dirty="0" smtClean="0"/>
              <a:t>are found to be more effective </a:t>
            </a:r>
          </a:p>
          <a:p>
            <a:pPr>
              <a:buNone/>
            </a:pPr>
            <a:r>
              <a:rPr lang="en-GB" b="1" dirty="0" smtClean="0"/>
              <a:t>2.	Extended learning time:</a:t>
            </a:r>
            <a:endParaRPr lang="en-US" b="1" dirty="0" smtClean="0"/>
          </a:p>
          <a:p>
            <a:pPr lvl="1"/>
            <a:r>
              <a:rPr lang="en-GB" dirty="0" smtClean="0"/>
              <a:t>In African language  schools where extended learning time is offered, and &gt;75% of learners take part, there is a significant, positive impact on average learner test performance. </a:t>
            </a:r>
            <a:endParaRPr lang="en-US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Results: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000108"/>
            <a:ext cx="8001056" cy="5095892"/>
          </a:xfrm>
        </p:spPr>
        <p:txBody>
          <a:bodyPr/>
          <a:lstStyle/>
          <a:p>
            <a:pPr>
              <a:buNone/>
            </a:pPr>
            <a:r>
              <a:rPr lang="en-GB" b="1" dirty="0" smtClean="0"/>
              <a:t>3.	Homework</a:t>
            </a:r>
          </a:p>
          <a:p>
            <a:r>
              <a:rPr lang="en-GB" sz="2000" dirty="0" smtClean="0"/>
              <a:t>Homework may serve two functions: educational or symbolic</a:t>
            </a:r>
          </a:p>
          <a:p>
            <a:r>
              <a:rPr lang="en-GB" sz="2000" dirty="0" smtClean="0"/>
              <a:t>Teachers from English/Afrikaans schools more likely to give homework expected to take less than 30 minutes:</a:t>
            </a:r>
          </a:p>
          <a:p>
            <a:pPr lvl="1"/>
            <a:r>
              <a:rPr lang="en-GB" sz="1800" dirty="0" smtClean="0"/>
              <a:t>may indicate that homework is (at least sometimes) given for reasons that are not purely educational – i.e. to satisfy parents’ expectations </a:t>
            </a:r>
          </a:p>
          <a:p>
            <a:r>
              <a:rPr lang="en-GB" sz="2000" dirty="0" smtClean="0"/>
              <a:t>Teacher reported homework frequency</a:t>
            </a:r>
          </a:p>
          <a:p>
            <a:pPr lvl="1"/>
            <a:r>
              <a:rPr lang="en-GB" sz="1800" dirty="0" smtClean="0"/>
              <a:t>Weekly homework shown to have a positive impact on average reader test scores in English/Afrikaans schools; no significant impact is found in African language schools</a:t>
            </a:r>
          </a:p>
          <a:p>
            <a:r>
              <a:rPr lang="en-GB" sz="2000" dirty="0" smtClean="0"/>
              <a:t>Students reported homework frequency</a:t>
            </a:r>
          </a:p>
          <a:p>
            <a:pPr lvl="1"/>
            <a:r>
              <a:rPr lang="en-GB" sz="1800" dirty="0" smtClean="0"/>
              <a:t>In African schools: positive and significant impact of frequent homework; individual learners who spend &gt;hour on reading homework also perform significantly better</a:t>
            </a:r>
          </a:p>
          <a:p>
            <a:pPr lvl="1"/>
            <a:r>
              <a:rPr lang="en-GB" sz="1800" dirty="0" smtClean="0"/>
              <a:t>In English/Afrikaans schools: students spending &gt;hour perform </a:t>
            </a:r>
            <a:r>
              <a:rPr lang="en-GB" sz="1800" i="1" dirty="0" smtClean="0"/>
              <a:t>worse</a:t>
            </a:r>
            <a:endParaRPr lang="en-US" sz="1800" i="1" dirty="0" smtClean="0"/>
          </a:p>
          <a:p>
            <a:pPr>
              <a:buNone/>
            </a:pP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Results: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15370" cy="5095892"/>
          </a:xfrm>
        </p:spPr>
        <p:txBody>
          <a:bodyPr/>
          <a:lstStyle/>
          <a:p>
            <a:pPr lvl="0">
              <a:buNone/>
            </a:pPr>
            <a:r>
              <a:rPr lang="en-GB" b="1" dirty="0" smtClean="0"/>
              <a:t>4.	Parental involvement</a:t>
            </a:r>
            <a:endParaRPr lang="en-US" dirty="0" smtClean="0"/>
          </a:p>
          <a:p>
            <a:r>
              <a:rPr lang="en-GB" dirty="0" smtClean="0"/>
              <a:t>At the household level, the following factors were shown to have a positive effect on reading scores: </a:t>
            </a:r>
          </a:p>
          <a:p>
            <a:pPr lvl="1"/>
            <a:r>
              <a:rPr lang="en-GB" sz="1800" dirty="0" smtClean="0"/>
              <a:t>Parents help with homework</a:t>
            </a:r>
          </a:p>
          <a:p>
            <a:pPr lvl="1"/>
            <a:r>
              <a:rPr lang="en-GB" sz="1800" dirty="0" smtClean="0"/>
              <a:t>Parents’ level of education</a:t>
            </a:r>
          </a:p>
          <a:p>
            <a:pPr lvl="1"/>
            <a:r>
              <a:rPr lang="en-GB" sz="1800" dirty="0" smtClean="0"/>
              <a:t>Regular joint reading activities at home</a:t>
            </a:r>
          </a:p>
          <a:p>
            <a:pPr lvl="1"/>
            <a:r>
              <a:rPr lang="en-GB" sz="1800" dirty="0" smtClean="0"/>
              <a:t>Parent-child communication in the test language</a:t>
            </a:r>
            <a:endParaRPr lang="en-US" sz="1800" dirty="0" smtClean="0"/>
          </a:p>
          <a:p>
            <a:r>
              <a:rPr lang="en-GB" dirty="0" smtClean="0"/>
              <a:t>But parental involvement can be important outside of the household too</a:t>
            </a:r>
          </a:p>
          <a:p>
            <a:r>
              <a:rPr lang="en-GB" dirty="0" smtClean="0"/>
              <a:t>Analysis controlled for two factors: opportunities created by the school for parents to be involved (supply side) and second, parents’ willingness to become involved (demand side)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Results: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429684" cy="5095892"/>
          </a:xfrm>
        </p:spPr>
        <p:txBody>
          <a:bodyPr/>
          <a:lstStyle/>
          <a:p>
            <a:pPr lvl="0">
              <a:buNone/>
            </a:pPr>
            <a:r>
              <a:rPr lang="en-GB" b="1" dirty="0" smtClean="0"/>
              <a:t>4.	Parental involvement</a:t>
            </a:r>
            <a:endParaRPr lang="en-US" dirty="0" smtClean="0"/>
          </a:p>
          <a:p>
            <a:r>
              <a:rPr lang="en-GB" sz="2000" dirty="0" smtClean="0"/>
              <a:t>High involvement coded as</a:t>
            </a:r>
          </a:p>
          <a:p>
            <a:pPr lvl="1"/>
            <a:r>
              <a:rPr lang="en-GB" sz="1600" dirty="0" smtClean="0"/>
              <a:t>2+ formal PTA meetings annually</a:t>
            </a:r>
          </a:p>
          <a:p>
            <a:pPr lvl="1"/>
            <a:r>
              <a:rPr lang="en-GB" sz="1600" dirty="0" smtClean="0"/>
              <a:t>parents volunteer regularly to help in the classroom/school activities</a:t>
            </a:r>
            <a:endParaRPr lang="en-US" sz="1600" dirty="0" smtClean="0"/>
          </a:p>
          <a:p>
            <a:r>
              <a:rPr lang="en-GB" sz="2000" dirty="0" smtClean="0"/>
              <a:t>Parent involvement  has a significant positive impact on performance in English/Afrikaans schools</a:t>
            </a:r>
            <a:r>
              <a:rPr lang="en-US" sz="2000" dirty="0" smtClean="0"/>
              <a:t>; yet no significant impact in African language schools</a:t>
            </a:r>
          </a:p>
          <a:p>
            <a:r>
              <a:rPr lang="en-GB" sz="2000" dirty="0" smtClean="0"/>
              <a:t>School’s SES may affect the nature, quality and impact of parent involvement:</a:t>
            </a:r>
          </a:p>
          <a:p>
            <a:pPr lvl="1"/>
            <a:r>
              <a:rPr lang="en-GB" sz="1800" dirty="0" err="1" smtClean="0"/>
              <a:t>Crozier</a:t>
            </a:r>
            <a:r>
              <a:rPr lang="en-GB" sz="1800" dirty="0" smtClean="0"/>
              <a:t> (1999): parents in low SES schools perceived teachers to be “superior and distant” </a:t>
            </a:r>
            <a:r>
              <a:rPr lang="en-GB" sz="1800" dirty="0" smtClean="0">
                <a:latin typeface="Arial"/>
                <a:cs typeface="Arial"/>
              </a:rPr>
              <a:t>→ </a:t>
            </a:r>
            <a:r>
              <a:rPr lang="en-GB" sz="1800" dirty="0" smtClean="0"/>
              <a:t>discourages pro-active parent-teacher partnerships</a:t>
            </a:r>
          </a:p>
          <a:p>
            <a:pPr lvl="1"/>
            <a:r>
              <a:rPr lang="en-GB" sz="1800" dirty="0" smtClean="0"/>
              <a:t>parents doubt their own ability to make useful contributions </a:t>
            </a:r>
            <a:r>
              <a:rPr lang="en-GB" sz="1800" dirty="0" smtClean="0">
                <a:latin typeface="Arial"/>
                <a:cs typeface="Arial"/>
              </a:rPr>
              <a:t>→</a:t>
            </a:r>
            <a:r>
              <a:rPr lang="en-GB" sz="1800" dirty="0" smtClean="0"/>
              <a:t> less likely to become involved</a:t>
            </a:r>
          </a:p>
          <a:p>
            <a:pPr lvl="1"/>
            <a:r>
              <a:rPr lang="en-GB" sz="1800" dirty="0" smtClean="0"/>
              <a:t>And even when they do their level of involvement may not be of sufficient depth or quality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Results: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71546"/>
            <a:ext cx="7796242" cy="5024454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/>
              <a:t>5.	Teacher qualifications</a:t>
            </a:r>
          </a:p>
          <a:p>
            <a:r>
              <a:rPr lang="en-GB" dirty="0" smtClean="0"/>
              <a:t>Teacher qualifications (diploma or degree) has a significant positive impact on performance in English/Afrikaans schools, but not in the case of African language schools. </a:t>
            </a:r>
          </a:p>
          <a:p>
            <a:r>
              <a:rPr lang="en-GB" dirty="0" smtClean="0"/>
              <a:t>doesn’t imply that teacher quality isn’t important, but rather effective teachers are better defined by skills and abilities that aren’t dependent on their formal academic qualifications</a:t>
            </a:r>
          </a:p>
          <a:p>
            <a:pPr lvl="1"/>
            <a:r>
              <a:rPr lang="en-GB" dirty="0" smtClean="0"/>
              <a:t>Motivated,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142984"/>
            <a:ext cx="8001056" cy="4953016"/>
          </a:xfrm>
        </p:spPr>
        <p:txBody>
          <a:bodyPr/>
          <a:lstStyle/>
          <a:p>
            <a:r>
              <a:rPr lang="en-GB" dirty="0" smtClean="0"/>
              <a:t>Varying impact of classroom activities vs. homework between African language and English/Afrikaans schools is illuminating</a:t>
            </a:r>
          </a:p>
          <a:p>
            <a:pPr lvl="1"/>
            <a:r>
              <a:rPr lang="en-GB" dirty="0" smtClean="0"/>
              <a:t>regularly prescribed homework has a much larger impact in the case of English/Afrikaans schools </a:t>
            </a:r>
          </a:p>
          <a:p>
            <a:pPr lvl="1"/>
            <a:r>
              <a:rPr lang="en-GB" dirty="0" smtClean="0"/>
              <a:t>learners in African schools benefit more from a focus on classroom reading and assessment activities</a:t>
            </a:r>
            <a:endParaRPr lang="en-US" dirty="0" smtClean="0"/>
          </a:p>
          <a:p>
            <a:r>
              <a:rPr lang="en-GB" dirty="0" smtClean="0"/>
              <a:t>low-SES </a:t>
            </a:r>
            <a:r>
              <a:rPr lang="en-GB" dirty="0" smtClean="0"/>
              <a:t>schools need to provide additional opportunities for learners to develop their skills in school time </a:t>
            </a:r>
            <a:r>
              <a:rPr lang="en-GB" dirty="0" smtClean="0"/>
              <a:t>as they may </a:t>
            </a:r>
            <a:r>
              <a:rPr lang="en-GB" dirty="0" smtClean="0"/>
              <a:t>not benefit from sufficient </a:t>
            </a:r>
            <a:r>
              <a:rPr lang="en-GB" dirty="0" smtClean="0"/>
              <a:t>support/ideal </a:t>
            </a:r>
            <a:r>
              <a:rPr lang="en-GB" dirty="0" smtClean="0"/>
              <a:t>conditions at home to help them get the full benefits of </a:t>
            </a:r>
            <a:r>
              <a:rPr lang="en-GB" dirty="0" smtClean="0"/>
              <a:t>homework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142984"/>
            <a:ext cx="8358246" cy="4953016"/>
          </a:xfrm>
        </p:spPr>
        <p:txBody>
          <a:bodyPr/>
          <a:lstStyle/>
          <a:p>
            <a:pPr lvl="0"/>
            <a:r>
              <a:rPr lang="en-GB" sz="2200" dirty="0" smtClean="0"/>
              <a:t>Learners from African language schools benefit disproportionately from extended school learning time</a:t>
            </a:r>
          </a:p>
          <a:p>
            <a:pPr lvl="0"/>
            <a:r>
              <a:rPr lang="en-GB" sz="2200" dirty="0" smtClean="0"/>
              <a:t>Policies </a:t>
            </a:r>
            <a:r>
              <a:rPr lang="en-GB" sz="2200" dirty="0" smtClean="0"/>
              <a:t>aimed at providing schools with the ability to fund such initiatives should have a significant impact</a:t>
            </a:r>
          </a:p>
          <a:p>
            <a:r>
              <a:rPr lang="en-GB" sz="2200" dirty="0" smtClean="0"/>
              <a:t>Regarding parent </a:t>
            </a:r>
            <a:r>
              <a:rPr lang="en-GB" sz="2200" dirty="0" smtClean="0"/>
              <a:t>involvement</a:t>
            </a:r>
          </a:p>
          <a:p>
            <a:pPr lvl="1"/>
            <a:r>
              <a:rPr lang="en-GB" sz="1800" dirty="0" smtClean="0"/>
              <a:t>merely </a:t>
            </a:r>
            <a:r>
              <a:rPr lang="en-GB" sz="1800" dirty="0" smtClean="0"/>
              <a:t>forcing African language schools to replicate the frequency + structure of arrangements of English/Afrikaans schools will not necessarily have the desired effect</a:t>
            </a:r>
          </a:p>
          <a:p>
            <a:pPr lvl="1"/>
            <a:r>
              <a:rPr lang="en-GB" sz="1800" dirty="0" smtClean="0"/>
              <a:t>Low SES parents may face barriers (real and perceived) that prevent them from making useful contributions</a:t>
            </a:r>
          </a:p>
          <a:p>
            <a:r>
              <a:rPr lang="en-GB" sz="2200" dirty="0" smtClean="0"/>
              <a:t>Developing leadership on the part of school principals is vital</a:t>
            </a:r>
          </a:p>
          <a:p>
            <a:pPr lvl="1"/>
            <a:r>
              <a:rPr lang="en-GB" sz="1800" dirty="0" smtClean="0"/>
              <a:t>encourage parents to become involved + help stimulate and strengthen parent/community involvement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142984"/>
            <a:ext cx="8358246" cy="4953016"/>
          </a:xfrm>
        </p:spPr>
        <p:txBody>
          <a:bodyPr/>
          <a:lstStyle/>
          <a:p>
            <a:r>
              <a:rPr lang="en-GB" dirty="0" smtClean="0"/>
              <a:t>The determinants of school effectiveness </a:t>
            </a:r>
            <a:r>
              <a:rPr lang="en-GB" dirty="0" smtClean="0"/>
              <a:t>highly </a:t>
            </a:r>
            <a:r>
              <a:rPr lang="en-GB" dirty="0" smtClean="0"/>
              <a:t>context dependent; centralised micro-management of targets will probably not be effective</a:t>
            </a:r>
          </a:p>
          <a:p>
            <a:r>
              <a:rPr lang="en-GB" dirty="0" smtClean="0"/>
              <a:t>The professional development of teachers in general, and principals specifically, is vital</a:t>
            </a:r>
          </a:p>
          <a:p>
            <a:r>
              <a:rPr lang="en-GB" dirty="0" smtClean="0"/>
              <a:t>Great schools perform well for reasons that go </a:t>
            </a:r>
            <a:r>
              <a:rPr lang="en-GB" dirty="0" smtClean="0"/>
              <a:t>beyond </a:t>
            </a:r>
            <a:r>
              <a:rPr lang="en-GB" dirty="0" smtClean="0"/>
              <a:t>effective curriculum coverage, great facilities or money</a:t>
            </a:r>
          </a:p>
          <a:p>
            <a:r>
              <a:rPr lang="en-GB" dirty="0" smtClean="0"/>
              <a:t>They are able to 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understand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, c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hoose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, d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evelop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and evaluate</a:t>
            </a:r>
            <a:r>
              <a:rPr lang="en-GB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smtClean="0"/>
              <a:t>relevant</a:t>
            </a:r>
            <a:r>
              <a:rPr lang="en-GB" dirty="0" smtClean="0"/>
              <a:t>, effective practices within the context of their own school’s status and culture.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one"/>
  <p:tag name="BRANCHTO" val="264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75263D"/>
      </a:lt2>
      <a:accent1>
        <a:srgbClr val="8C969C"/>
      </a:accent1>
      <a:accent2>
        <a:srgbClr val="967140"/>
      </a:accent2>
      <a:accent3>
        <a:srgbClr val="FFFFFF"/>
      </a:accent3>
      <a:accent4>
        <a:srgbClr val="000000"/>
      </a:accent4>
      <a:accent5>
        <a:srgbClr val="C5C9CB"/>
      </a:accent5>
      <a:accent6>
        <a:srgbClr val="876639"/>
      </a:accent6>
      <a:hlink>
        <a:srgbClr val="004086"/>
      </a:hlink>
      <a:folHlink>
        <a:srgbClr val="000000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336699"/>
        </a:lt1>
        <a:dk2>
          <a:srgbClr val="FFFFFF"/>
        </a:dk2>
        <a:lt2>
          <a:srgbClr val="6F9FCF"/>
        </a:lt2>
        <a:accent1>
          <a:srgbClr val="336633"/>
        </a:accent1>
        <a:accent2>
          <a:srgbClr val="00FFFF"/>
        </a:accent2>
        <a:accent3>
          <a:srgbClr val="ADB8CA"/>
        </a:accent3>
        <a:accent4>
          <a:srgbClr val="000000"/>
        </a:accent4>
        <a:accent5>
          <a:srgbClr val="ADB8AD"/>
        </a:accent5>
        <a:accent6>
          <a:srgbClr val="00E7E7"/>
        </a:accent6>
        <a:hlink>
          <a:srgbClr val="009999"/>
        </a:hlink>
        <a:folHlink>
          <a:srgbClr val="9CBC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1003</Words>
  <Application>Microsoft Office PowerPoint</Application>
  <PresentationFormat>On-screen Show (4:3)</PresentationFormat>
  <Paragraphs>206</Paragraphs>
  <Slides>19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Default Design</vt:lpstr>
      <vt:lpstr>Worksheet</vt:lpstr>
      <vt:lpstr>Constraints to school effectiveness: what prevents poor schools from delivering results? </vt:lpstr>
      <vt:lpstr>Motivation</vt:lpstr>
      <vt:lpstr>Data</vt:lpstr>
      <vt:lpstr>% of Grade 4(or 5 in SA) students below the low international benchmark (400) in PIRLS 2006</vt:lpstr>
      <vt:lpstr>Slide 5</vt:lpstr>
      <vt:lpstr>Slide 6</vt:lpstr>
      <vt:lpstr>SA mean school scores vs. mean school SES</vt:lpstr>
      <vt:lpstr>Slide 8</vt:lpstr>
      <vt:lpstr>Methodology: Education production function</vt:lpstr>
      <vt:lpstr>Model variables</vt:lpstr>
      <vt:lpstr>Slide 11</vt:lpstr>
      <vt:lpstr>Results:</vt:lpstr>
      <vt:lpstr>Results:</vt:lpstr>
      <vt:lpstr>Results: </vt:lpstr>
      <vt:lpstr>Results:</vt:lpstr>
      <vt:lpstr>Results:</vt:lpstr>
      <vt:lpstr>Conclusions and Policy Implications</vt:lpstr>
      <vt:lpstr>Conclusions and Policy Implications</vt:lpstr>
      <vt:lpstr>Conclusions and Policy Implications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2011-03-14T16:41:08Z</dcterms:created>
  <dcterms:modified xsi:type="dcterms:W3CDTF">2011-03-25T09:11:53Z</dcterms:modified>
</cp:coreProperties>
</file>