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_rels/chart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.xlsx"/></Relationships>

</file>

<file path=ppt/charts/_rels/chart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3000" u="none">
                <a:solidFill>
                  <a:srgbClr val="000000"/>
                </a:solidFill>
                <a:latin typeface="Cambria"/>
              </a:rPr>
              <a:t>SA Total turnover of shares</a:t>
            </a:r>
          </a:p>
        </c:rich>
      </c:tx>
      <c:layout>
        <c:manualLayout>
          <c:xMode val="edge"/>
          <c:yMode val="edge"/>
          <c:x val="0.298099"/>
          <c:y val="0"/>
          <c:w val="0.403803"/>
          <c:h val="0.091352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864111"/>
          <c:y val="0.0913525"/>
          <c:w val="0.908589"/>
          <c:h val="0.82487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6.257350</c:v>
                </c:pt>
                <c:pt idx="1">
                  <c:v>3.330978</c:v>
                </c:pt>
                <c:pt idx="2">
                  <c:v>3.283501</c:v>
                </c:pt>
                <c:pt idx="3">
                  <c:v>4.306397</c:v>
                </c:pt>
                <c:pt idx="4">
                  <c:v>3.212858</c:v>
                </c:pt>
                <c:pt idx="5">
                  <c:v>4.839151</c:v>
                </c:pt>
                <c:pt idx="6">
                  <c:v>7.465211</c:v>
                </c:pt>
                <c:pt idx="7">
                  <c:v>10.796888</c:v>
                </c:pt>
                <c:pt idx="8">
                  <c:v>5.197314</c:v>
                </c:pt>
                <c:pt idx="9">
                  <c:v>7.978408</c:v>
                </c:pt>
                <c:pt idx="10">
                  <c:v>7.998100</c:v>
                </c:pt>
                <c:pt idx="11">
                  <c:v>6.495639</c:v>
                </c:pt>
                <c:pt idx="12">
                  <c:v>5.768223</c:v>
                </c:pt>
                <c:pt idx="13">
                  <c:v>10.042973</c:v>
                </c:pt>
                <c:pt idx="14">
                  <c:v>14.127235</c:v>
                </c:pt>
                <c:pt idx="15">
                  <c:v>11.216592</c:v>
                </c:pt>
                <c:pt idx="16">
                  <c:v>18.452091</c:v>
                </c:pt>
                <c:pt idx="17">
                  <c:v>29.411037</c:v>
                </c:pt>
                <c:pt idx="18">
                  <c:v>41.926166</c:v>
                </c:pt>
                <c:pt idx="19">
                  <c:v>53.721161</c:v>
                </c:pt>
                <c:pt idx="20">
                  <c:v>56.732895</c:v>
                </c:pt>
                <c:pt idx="21">
                  <c:v>57.940016</c:v>
                </c:pt>
                <c:pt idx="22">
                  <c:v>66.432289</c:v>
                </c:pt>
                <c:pt idx="23">
                  <c:v>56.740707</c:v>
                </c:pt>
                <c:pt idx="24">
                  <c:v>69.835496</c:v>
                </c:pt>
                <c:pt idx="25">
                  <c:v>78.004385</c:v>
                </c:pt>
                <c:pt idx="26">
                  <c:v>115.336523</c:v>
                </c:pt>
                <c:pt idx="27">
                  <c:v>141.270783</c:v>
                </c:pt>
                <c:pt idx="28">
                  <c:v>137.736523</c:v>
                </c:pt>
                <c:pt idx="29">
                  <c:v>111.500684</c:v>
                </c:pt>
                <c:pt idx="30">
                  <c:v>108.810564</c:v>
                </c:pt>
                <c:pt idx="31">
                  <c:v>108.703660</c:v>
                </c:pt>
                <c:pt idx="32">
                  <c:v>105.462235</c:v>
                </c:pt>
                <c:pt idx="33">
                  <c:v>112.481757</c:v>
                </c:pt>
                <c:pt idx="34">
                  <c:v>106.365247</c:v>
                </c:pt>
                <c:pt idx="35">
                  <c:v>123.844876</c:v>
                </c:pt>
                <c:pt idx="36">
                  <c:v>135.596665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1980 - 2016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% of GDP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40"/>
        <c:minorUnit val="2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3000" u="none">
                <a:solidFill>
                  <a:srgbClr val="000000"/>
                </a:solidFill>
                <a:latin typeface="Cambria"/>
              </a:rPr>
              <a:t>SA Forex Turnover in Rand: Non-residents</a:t>
            </a:r>
          </a:p>
        </c:rich>
      </c:tx>
      <c:layout>
        <c:manualLayout>
          <c:xMode val="edge"/>
          <c:yMode val="edge"/>
          <c:x val="0.18261"/>
          <c:y val="0"/>
          <c:w val="0.63478"/>
          <c:h val="0.0909696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76651"/>
          <c:y val="0.0909696"/>
          <c:w val="0.918349"/>
          <c:h val="0.8255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</c:strCache>
            </c:strRef>
          </c:cat>
          <c:val>
            <c:numRef>
              <c:f>Sheet1!$B$2:$B$31</c:f>
              <c:numCache>
                <c:ptCount val="30"/>
                <c:pt idx="0">
                  <c:v>4.401408</c:v>
                </c:pt>
                <c:pt idx="1">
                  <c:v>4.061212</c:v>
                </c:pt>
                <c:pt idx="2">
                  <c:v>4.337112</c:v>
                </c:pt>
                <c:pt idx="3">
                  <c:v>3.216783</c:v>
                </c:pt>
                <c:pt idx="4">
                  <c:v>4.049206</c:v>
                </c:pt>
                <c:pt idx="5">
                  <c:v>4.315606</c:v>
                </c:pt>
                <c:pt idx="6">
                  <c:v>5.364724</c:v>
                </c:pt>
                <c:pt idx="7">
                  <c:v>7.417169</c:v>
                </c:pt>
                <c:pt idx="8">
                  <c:v>21.681416</c:v>
                </c:pt>
                <c:pt idx="9">
                  <c:v>17.768833</c:v>
                </c:pt>
                <c:pt idx="10">
                  <c:v>35.277197</c:v>
                </c:pt>
                <c:pt idx="11">
                  <c:v>49.668142</c:v>
                </c:pt>
                <c:pt idx="12">
                  <c:v>53.502674</c:v>
                </c:pt>
                <c:pt idx="13">
                  <c:v>56.697736</c:v>
                </c:pt>
                <c:pt idx="14">
                  <c:v>55.344191</c:v>
                </c:pt>
                <c:pt idx="15">
                  <c:v>49.549396</c:v>
                </c:pt>
                <c:pt idx="16">
                  <c:v>57.610242</c:v>
                </c:pt>
                <c:pt idx="17">
                  <c:v>63.719848</c:v>
                </c:pt>
                <c:pt idx="18">
                  <c:v>68.218479</c:v>
                </c:pt>
                <c:pt idx="19">
                  <c:v>67.068347</c:v>
                </c:pt>
                <c:pt idx="20">
                  <c:v>71.063321</c:v>
                </c:pt>
                <c:pt idx="21">
                  <c:v>70.282201</c:v>
                </c:pt>
                <c:pt idx="22">
                  <c:v>69.530239</c:v>
                </c:pt>
                <c:pt idx="23">
                  <c:v>68.731750</c:v>
                </c:pt>
                <c:pt idx="24">
                  <c:v>68.980713</c:v>
                </c:pt>
                <c:pt idx="25">
                  <c:v>64.106677</c:v>
                </c:pt>
                <c:pt idx="26">
                  <c:v>65.718599</c:v>
                </c:pt>
                <c:pt idx="27">
                  <c:v>61.017699</c:v>
                </c:pt>
                <c:pt idx="28">
                  <c:v>57.930233</c:v>
                </c:pt>
                <c:pt idx="29">
                  <c:v>59.397095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1987 - 2016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% of Total 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20"/>
        <c:minorUnit val="1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3000" u="none">
                <a:solidFill>
                  <a:srgbClr val="000000"/>
                </a:solidFill>
                <a:latin typeface="Cambria"/>
              </a:rPr>
              <a:t>SA Contribution of Financial Sector to Gross Value Added
1980 - 2016</a:t>
            </a:r>
          </a:p>
        </c:rich>
      </c:tx>
      <c:layout>
        <c:manualLayout>
          <c:xMode val="edge"/>
          <c:yMode val="edge"/>
          <c:x val="0"/>
          <c:y val="0"/>
          <c:w val="1"/>
          <c:h val="0.16653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755826"/>
          <c:y val="0.166534"/>
          <c:w val="0.919417"/>
          <c:h val="0.7999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10.182356</c:v>
                </c:pt>
                <c:pt idx="1">
                  <c:v>10.497450</c:v>
                </c:pt>
                <c:pt idx="2">
                  <c:v>11.274659</c:v>
                </c:pt>
                <c:pt idx="3">
                  <c:v>11.886707</c:v>
                </c:pt>
                <c:pt idx="4">
                  <c:v>12.265027</c:v>
                </c:pt>
                <c:pt idx="5">
                  <c:v>12.618081</c:v>
                </c:pt>
                <c:pt idx="6">
                  <c:v>11.772196</c:v>
                </c:pt>
                <c:pt idx="7">
                  <c:v>12.022075</c:v>
                </c:pt>
                <c:pt idx="8">
                  <c:v>12.258329</c:v>
                </c:pt>
                <c:pt idx="9">
                  <c:v>12.417868</c:v>
                </c:pt>
                <c:pt idx="10">
                  <c:v>12.793328</c:v>
                </c:pt>
                <c:pt idx="11">
                  <c:v>13.850774</c:v>
                </c:pt>
                <c:pt idx="12">
                  <c:v>14.501819</c:v>
                </c:pt>
                <c:pt idx="13">
                  <c:v>15.056009</c:v>
                </c:pt>
                <c:pt idx="14">
                  <c:v>14.965218</c:v>
                </c:pt>
                <c:pt idx="15">
                  <c:v>15.334687</c:v>
                </c:pt>
                <c:pt idx="16">
                  <c:v>15.428248</c:v>
                </c:pt>
                <c:pt idx="17">
                  <c:v>16.296230</c:v>
                </c:pt>
                <c:pt idx="18">
                  <c:v>16.825912</c:v>
                </c:pt>
                <c:pt idx="19">
                  <c:v>17.763043</c:v>
                </c:pt>
                <c:pt idx="20">
                  <c:v>17.362830</c:v>
                </c:pt>
                <c:pt idx="21">
                  <c:v>17.779603</c:v>
                </c:pt>
                <c:pt idx="22">
                  <c:v>18.973069</c:v>
                </c:pt>
                <c:pt idx="23">
                  <c:v>19.655174</c:v>
                </c:pt>
                <c:pt idx="24">
                  <c:v>20.091370</c:v>
                </c:pt>
                <c:pt idx="25">
                  <c:v>20.833438</c:v>
                </c:pt>
                <c:pt idx="26">
                  <c:v>21.175895</c:v>
                </c:pt>
                <c:pt idx="27">
                  <c:v>22.230322</c:v>
                </c:pt>
                <c:pt idx="28">
                  <c:v>20.903897</c:v>
                </c:pt>
                <c:pt idx="29">
                  <c:v>21.205140</c:v>
                </c:pt>
                <c:pt idx="30">
                  <c:v>20.984183</c:v>
                </c:pt>
                <c:pt idx="31">
                  <c:v>20.779511</c:v>
                </c:pt>
                <c:pt idx="32">
                  <c:v>20.651176</c:v>
                </c:pt>
                <c:pt idx="33">
                  <c:v>20.258331</c:v>
                </c:pt>
                <c:pt idx="34">
                  <c:v>20.111262</c:v>
                </c:pt>
                <c:pt idx="35">
                  <c:v>20.277890</c:v>
                </c:pt>
                <c:pt idx="36">
                  <c:v>20.157461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in val="1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% of Gross Value Added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between"/>
        <c:majorUnit val="2"/>
        <c:minorUnit val="1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7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2700" u="none">
                <a:solidFill>
                  <a:srgbClr val="000000"/>
                </a:solidFill>
                <a:latin typeface="Cambria"/>
              </a:rPr>
              <a:t>Contribution of Financial Sector to GDP vs Gross Fixed Investment                                                            1980 - 2016</a:t>
            </a:r>
          </a:p>
        </c:rich>
      </c:tx>
      <c:layout>
        <c:manualLayout>
          <c:xMode val="edge"/>
          <c:yMode val="edge"/>
          <c:x val="0"/>
          <c:y val="0"/>
          <c:w val="1"/>
          <c:h val="0.13439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68834"/>
          <c:y val="0.13439"/>
          <c:w val="0.806836"/>
          <c:h val="0.8349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Contribution of Finance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10.182356</c:v>
                </c:pt>
                <c:pt idx="1">
                  <c:v>10.497450</c:v>
                </c:pt>
                <c:pt idx="2">
                  <c:v>11.274659</c:v>
                </c:pt>
                <c:pt idx="3">
                  <c:v>11.886707</c:v>
                </c:pt>
                <c:pt idx="4">
                  <c:v>12.265027</c:v>
                </c:pt>
                <c:pt idx="5">
                  <c:v>12.618081</c:v>
                </c:pt>
                <c:pt idx="6">
                  <c:v>11.772196</c:v>
                </c:pt>
                <c:pt idx="7">
                  <c:v>12.022075</c:v>
                </c:pt>
                <c:pt idx="8">
                  <c:v>12.258329</c:v>
                </c:pt>
                <c:pt idx="9">
                  <c:v>12.417868</c:v>
                </c:pt>
                <c:pt idx="10">
                  <c:v>12.793328</c:v>
                </c:pt>
                <c:pt idx="11">
                  <c:v>13.850774</c:v>
                </c:pt>
                <c:pt idx="12">
                  <c:v>14.501819</c:v>
                </c:pt>
                <c:pt idx="13">
                  <c:v>15.056009</c:v>
                </c:pt>
                <c:pt idx="14">
                  <c:v>14.965218</c:v>
                </c:pt>
                <c:pt idx="15">
                  <c:v>15.334687</c:v>
                </c:pt>
                <c:pt idx="16">
                  <c:v>15.428248</c:v>
                </c:pt>
                <c:pt idx="17">
                  <c:v>16.296230</c:v>
                </c:pt>
                <c:pt idx="18">
                  <c:v>16.825912</c:v>
                </c:pt>
                <c:pt idx="19">
                  <c:v>17.763043</c:v>
                </c:pt>
                <c:pt idx="20">
                  <c:v>17.362830</c:v>
                </c:pt>
                <c:pt idx="21">
                  <c:v>17.779603</c:v>
                </c:pt>
                <c:pt idx="22">
                  <c:v>18.973069</c:v>
                </c:pt>
                <c:pt idx="23">
                  <c:v>19.655174</c:v>
                </c:pt>
                <c:pt idx="24">
                  <c:v>20.091370</c:v>
                </c:pt>
                <c:pt idx="25">
                  <c:v>20.833438</c:v>
                </c:pt>
                <c:pt idx="26">
                  <c:v>21.175895</c:v>
                </c:pt>
                <c:pt idx="27">
                  <c:v>22.230322</c:v>
                </c:pt>
                <c:pt idx="28">
                  <c:v>20.903897</c:v>
                </c:pt>
                <c:pt idx="29">
                  <c:v>21.205140</c:v>
                </c:pt>
                <c:pt idx="30">
                  <c:v>20.984183</c:v>
                </c:pt>
                <c:pt idx="31">
                  <c:v>20.779511</c:v>
                </c:pt>
                <c:pt idx="32">
                  <c:v>20.651176</c:v>
                </c:pt>
                <c:pt idx="33">
                  <c:v>20.258331</c:v>
                </c:pt>
                <c:pt idx="34">
                  <c:v>20.111262</c:v>
                </c:pt>
                <c:pt idx="35">
                  <c:v>20.277890</c:v>
                </c:pt>
                <c:pt idx="36">
                  <c:v>20.157461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GFI</c:v>
                </c:pt>
              </c:strCache>
            </c:strRef>
          </c:tx>
          <c:spPr>
            <a:solidFill>
              <a:srgbClr val="C0504D"/>
            </a:solidFill>
            <a:ln w="47625" cap="flat">
              <a:solidFill>
                <a:srgbClr val="BE4B48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0504D"/>
              </a:solidFill>
              <a:ln w="9525" cap="flat">
                <a:solidFill>
                  <a:srgbClr val="BE4B48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Sheet1!$C$2:$C$38</c:f>
              <c:numCache>
                <c:ptCount val="37"/>
                <c:pt idx="0">
                  <c:v>27.792907</c:v>
                </c:pt>
                <c:pt idx="1">
                  <c:v>29.122718</c:v>
                </c:pt>
                <c:pt idx="2">
                  <c:v>28.991345</c:v>
                </c:pt>
                <c:pt idx="3">
                  <c:v>27.925865</c:v>
                </c:pt>
                <c:pt idx="4">
                  <c:v>25.360198</c:v>
                </c:pt>
                <c:pt idx="5">
                  <c:v>24.588384</c:v>
                </c:pt>
                <c:pt idx="6">
                  <c:v>21.718334</c:v>
                </c:pt>
                <c:pt idx="7">
                  <c:v>19.579237</c:v>
                </c:pt>
                <c:pt idx="8">
                  <c:v>20.920506</c:v>
                </c:pt>
                <c:pt idx="9">
                  <c:v>22.347012</c:v>
                </c:pt>
                <c:pt idx="10">
                  <c:v>20.944172</c:v>
                </c:pt>
                <c:pt idx="11">
                  <c:v>19.053018</c:v>
                </c:pt>
                <c:pt idx="12">
                  <c:v>17.483184</c:v>
                </c:pt>
                <c:pt idx="13">
                  <c:v>15.805543</c:v>
                </c:pt>
                <c:pt idx="14">
                  <c:v>16.092642</c:v>
                </c:pt>
                <c:pt idx="15">
                  <c:v>16.959938</c:v>
                </c:pt>
                <c:pt idx="16">
                  <c:v>17.195731</c:v>
                </c:pt>
                <c:pt idx="17">
                  <c:v>17.555684</c:v>
                </c:pt>
                <c:pt idx="18">
                  <c:v>18.087120</c:v>
                </c:pt>
                <c:pt idx="19">
                  <c:v>16.132676</c:v>
                </c:pt>
                <c:pt idx="20">
                  <c:v>15.616110</c:v>
                </c:pt>
                <c:pt idx="21">
                  <c:v>15.510006</c:v>
                </c:pt>
                <c:pt idx="22">
                  <c:v>15.150275</c:v>
                </c:pt>
                <c:pt idx="23">
                  <c:v>15.981478</c:v>
                </c:pt>
                <c:pt idx="24">
                  <c:v>16.459990</c:v>
                </c:pt>
                <c:pt idx="25">
                  <c:v>17.246443</c:v>
                </c:pt>
                <c:pt idx="26">
                  <c:v>18.924921</c:v>
                </c:pt>
                <c:pt idx="27">
                  <c:v>20.646958</c:v>
                </c:pt>
                <c:pt idx="28">
                  <c:v>23.511279</c:v>
                </c:pt>
                <c:pt idx="29">
                  <c:v>21.511542</c:v>
                </c:pt>
                <c:pt idx="30">
                  <c:v>19.265992</c:v>
                </c:pt>
                <c:pt idx="31">
                  <c:v>19.116375</c:v>
                </c:pt>
                <c:pt idx="32">
                  <c:v>19.227770</c:v>
                </c:pt>
                <c:pt idx="33">
                  <c:v>20.375050</c:v>
                </c:pt>
                <c:pt idx="34">
                  <c:v>20.600965</c:v>
                </c:pt>
                <c:pt idx="35">
                  <c:v>20.428993</c:v>
                </c:pt>
                <c:pt idx="36">
                  <c:v>19.542773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in val="1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% of GDP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2"/>
        <c:minorUnit val="1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22384"/>
          <c:y val="0.914383"/>
          <c:w val="0.77616"/>
          <c:h val="0.058536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000000"/>
              </a:solidFill>
              <a:latin typeface="Cambria"/>
            </a:defRPr>
          </a:pPr>
        </a:p>
      </c:txPr>
    </c:legend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502709"/>
          <c:y val="0.0464114"/>
          <c:w val="0.944729"/>
          <c:h val="0.9159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36.032370</c:v>
                </c:pt>
                <c:pt idx="1">
                  <c:v>40.582454</c:v>
                </c:pt>
                <c:pt idx="2">
                  <c:v>42.750109</c:v>
                </c:pt>
                <c:pt idx="3">
                  <c:v>45.236677</c:v>
                </c:pt>
                <c:pt idx="4">
                  <c:v>47.904543</c:v>
                </c:pt>
                <c:pt idx="5">
                  <c:v>53.144081</c:v>
                </c:pt>
                <c:pt idx="6">
                  <c:v>56.425928</c:v>
                </c:pt>
                <c:pt idx="7">
                  <c:v>58.817006</c:v>
                </c:pt>
                <c:pt idx="8">
                  <c:v>59.263521</c:v>
                </c:pt>
                <c:pt idx="9">
                  <c:v>60.160323</c:v>
                </c:pt>
                <c:pt idx="10">
                  <c:v>83.008051</c:v>
                </c:pt>
                <c:pt idx="11">
                  <c:v>99.900948</c:v>
                </c:pt>
                <c:pt idx="12">
                  <c:v>103.468127</c:v>
                </c:pt>
                <c:pt idx="13">
                  <c:v>116.736313</c:v>
                </c:pt>
                <c:pt idx="14">
                  <c:v>122.855393</c:v>
                </c:pt>
                <c:pt idx="15">
                  <c:v>128.872435</c:v>
                </c:pt>
                <c:pt idx="16">
                  <c:v>129.468446</c:v>
                </c:pt>
                <c:pt idx="17">
                  <c:v>129.902847</c:v>
                </c:pt>
                <c:pt idx="18">
                  <c:v>129.092979</c:v>
                </c:pt>
                <c:pt idx="19">
                  <c:v>153.351950</c:v>
                </c:pt>
                <c:pt idx="20">
                  <c:v>148.737747</c:v>
                </c:pt>
                <c:pt idx="21">
                  <c:v>154.798001</c:v>
                </c:pt>
                <c:pt idx="22">
                  <c:v>134.319150</c:v>
                </c:pt>
                <c:pt idx="23">
                  <c:v>135.898944</c:v>
                </c:pt>
                <c:pt idx="24">
                  <c:v>143.854457</c:v>
                </c:pt>
                <c:pt idx="25">
                  <c:v>157.803611</c:v>
                </c:pt>
                <c:pt idx="26">
                  <c:v>170.828803</c:v>
                </c:pt>
                <c:pt idx="27">
                  <c:v>166.272466</c:v>
                </c:pt>
                <c:pt idx="28">
                  <c:v>144.322755</c:v>
                </c:pt>
                <c:pt idx="29">
                  <c:v>151.726718</c:v>
                </c:pt>
                <c:pt idx="30">
                  <c:v>157.288116</c:v>
                </c:pt>
                <c:pt idx="31">
                  <c:v>151.721738</c:v>
                </c:pt>
                <c:pt idx="32">
                  <c:v>165.923301</c:v>
                </c:pt>
                <c:pt idx="33">
                  <c:v>175.792781</c:v>
                </c:pt>
                <c:pt idx="34">
                  <c:v>178.895029</c:v>
                </c:pt>
                <c:pt idx="35">
                  <c:v>179.368079</c:v>
                </c:pt>
                <c:pt idx="36">
                  <c:v>174.596133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45"/>
        <c:minorUnit val="22.5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3000" u="none">
                <a:solidFill>
                  <a:srgbClr val="000000"/>
                </a:solidFill>
                <a:latin typeface="Cambria"/>
              </a:rPr>
              <a:t>SA Turnover in Forex Market: Rand</a:t>
            </a:r>
          </a:p>
        </c:rich>
      </c:tx>
      <c:layout>
        <c:manualLayout>
          <c:xMode val="edge"/>
          <c:yMode val="edge"/>
          <c:x val="0.220958"/>
          <c:y val="0"/>
          <c:w val="0.558085"/>
          <c:h val="0.089457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00076"/>
          <c:y val="0.0894574"/>
          <c:w val="0.894924"/>
          <c:h val="0.8282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Sheet1!$B$2:$B$31</c:f>
              <c:numCache>
                <c:ptCount val="30"/>
                <c:pt idx="0">
                  <c:v>521.000000</c:v>
                </c:pt>
                <c:pt idx="1">
                  <c:v>782.000000</c:v>
                </c:pt>
                <c:pt idx="2">
                  <c:v>926.000000</c:v>
                </c:pt>
                <c:pt idx="3">
                  <c:v>978.000000</c:v>
                </c:pt>
                <c:pt idx="4">
                  <c:v>891.000000</c:v>
                </c:pt>
                <c:pt idx="5">
                  <c:v>1045.000000</c:v>
                </c:pt>
                <c:pt idx="6">
                  <c:v>1178.000000</c:v>
                </c:pt>
                <c:pt idx="7">
                  <c:v>1206.000000</c:v>
                </c:pt>
                <c:pt idx="8">
                  <c:v>1177.000000</c:v>
                </c:pt>
                <c:pt idx="9">
                  <c:v>1503.000000</c:v>
                </c:pt>
                <c:pt idx="10">
                  <c:v>1573.000000</c:v>
                </c:pt>
                <c:pt idx="11">
                  <c:v>1659.000000</c:v>
                </c:pt>
                <c:pt idx="12">
                  <c:v>1309.000000</c:v>
                </c:pt>
                <c:pt idx="13">
                  <c:v>1401.000000</c:v>
                </c:pt>
                <c:pt idx="14">
                  <c:v>1275.000000</c:v>
                </c:pt>
                <c:pt idx="15">
                  <c:v>861.000000</c:v>
                </c:pt>
                <c:pt idx="16">
                  <c:v>769.000000</c:v>
                </c:pt>
                <c:pt idx="17">
                  <c:v>1015.000000</c:v>
                </c:pt>
                <c:pt idx="18">
                  <c:v>1513.000000</c:v>
                </c:pt>
                <c:pt idx="19">
                  <c:v>2021.000000</c:v>
                </c:pt>
                <c:pt idx="20">
                  <c:v>2808.000000</c:v>
                </c:pt>
                <c:pt idx="21">
                  <c:v>3211.000000</c:v>
                </c:pt>
                <c:pt idx="22">
                  <c:v>2711.000000</c:v>
                </c:pt>
                <c:pt idx="23">
                  <c:v>3296.000000</c:v>
                </c:pt>
                <c:pt idx="24">
                  <c:v>3543.000000</c:v>
                </c:pt>
                <c:pt idx="25">
                  <c:v>3230.000000</c:v>
                </c:pt>
                <c:pt idx="26">
                  <c:v>3493.000000</c:v>
                </c:pt>
                <c:pt idx="27">
                  <c:v>3294.000000</c:v>
                </c:pt>
                <c:pt idx="28">
                  <c:v>2820.000000</c:v>
                </c:pt>
                <c:pt idx="29">
                  <c:v>2940.000000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Untitled 2</c:v>
                </c:pt>
              </c:strCache>
            </c:strRef>
          </c:tx>
          <c:spPr>
            <a:solidFill>
              <a:srgbClr val="C0504D"/>
            </a:solidFill>
            <a:ln w="47625" cap="flat">
              <a:solidFill>
                <a:srgbClr val="BE4B48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C0504D"/>
              </a:solidFill>
              <a:ln w="9525" cap="flat">
                <a:solidFill>
                  <a:srgbClr val="BE4B48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Sheet1!$C$2:$C$31</c:f>
              <c:numCache>
                <c:ptCount val="0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9BBB59"/>
            </a:solidFill>
            <a:ln w="47625" cap="flat">
              <a:solidFill>
                <a:srgbClr val="98B955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9BBB59"/>
              </a:solidFill>
              <a:ln w="9525" cap="flat">
                <a:solidFill>
                  <a:srgbClr val="98B955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Sheet1!$D$2:$D$31</c:f>
              <c:numCache>
                <c:ptCount val="30"/>
                <c:pt idx="0">
                  <c:v>245.000000</c:v>
                </c:pt>
                <c:pt idx="1">
                  <c:v>363.000000</c:v>
                </c:pt>
                <c:pt idx="2">
                  <c:v>445.000000</c:v>
                </c:pt>
                <c:pt idx="3">
                  <c:v>484.000000</c:v>
                </c:pt>
                <c:pt idx="4">
                  <c:v>430.000000</c:v>
                </c:pt>
                <c:pt idx="5">
                  <c:v>507.000000</c:v>
                </c:pt>
                <c:pt idx="6">
                  <c:v>562.000000</c:v>
                </c:pt>
                <c:pt idx="7">
                  <c:v>553.000000</c:v>
                </c:pt>
                <c:pt idx="8">
                  <c:v>469.000000</c:v>
                </c:pt>
                <c:pt idx="9">
                  <c:v>682.000000</c:v>
                </c:pt>
                <c:pt idx="10">
                  <c:v>574.000000</c:v>
                </c:pt>
                <c:pt idx="11">
                  <c:v>750.000000</c:v>
                </c:pt>
                <c:pt idx="12">
                  <c:v>546.000000</c:v>
                </c:pt>
                <c:pt idx="13">
                  <c:v>459.000000</c:v>
                </c:pt>
                <c:pt idx="14">
                  <c:v>475.000000</c:v>
                </c:pt>
                <c:pt idx="15">
                  <c:v>322.000000</c:v>
                </c:pt>
                <c:pt idx="16">
                  <c:v>366.000000</c:v>
                </c:pt>
                <c:pt idx="17">
                  <c:v>414.000000</c:v>
                </c:pt>
                <c:pt idx="18">
                  <c:v>580.000000</c:v>
                </c:pt>
                <c:pt idx="19">
                  <c:v>882.000000</c:v>
                </c:pt>
                <c:pt idx="20">
                  <c:v>904.000000</c:v>
                </c:pt>
                <c:pt idx="21">
                  <c:v>863.000000</c:v>
                </c:pt>
                <c:pt idx="22">
                  <c:v>684.000000</c:v>
                </c:pt>
                <c:pt idx="23">
                  <c:v>856.000000</c:v>
                </c:pt>
                <c:pt idx="24">
                  <c:v>1404.000000</c:v>
                </c:pt>
                <c:pt idx="25">
                  <c:v>1243.000000</c:v>
                </c:pt>
                <c:pt idx="26">
                  <c:v>1205.000000</c:v>
                </c:pt>
                <c:pt idx="27">
                  <c:v>1354.000000</c:v>
                </c:pt>
                <c:pt idx="28">
                  <c:v>1564.000000</c:v>
                </c:pt>
                <c:pt idx="29">
                  <c:v>1380.000000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Untitled 4</c:v>
                </c:pt>
              </c:strCache>
            </c:strRef>
          </c:tx>
          <c:spPr>
            <a:solidFill>
              <a:srgbClr val="8064A2"/>
            </a:solidFill>
            <a:ln w="47625" cap="flat">
              <a:solidFill>
                <a:srgbClr val="7D60A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8064A2"/>
              </a:solidFill>
              <a:ln w="9525" cap="flat">
                <a:solidFill>
                  <a:srgbClr val="7D60A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Sheet1!$E$2:$E$31</c:f>
              <c:numCache>
                <c:ptCount val="0"/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1987 - 2016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$ million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1000"/>
        <c:minorUnit val="50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3000" u="none">
                <a:solidFill>
                  <a:srgbClr val="000000"/>
                </a:solidFill>
                <a:latin typeface="Cambria"/>
              </a:rPr>
              <a:t>SA Forex turnover (Rand)</a:t>
            </a:r>
          </a:p>
        </c:rich>
      </c:tx>
      <c:layout>
        <c:manualLayout>
          <c:xMode val="edge"/>
          <c:yMode val="edge"/>
          <c:x val="0.308796"/>
          <c:y val="0"/>
          <c:w val="0.382407"/>
          <c:h val="0.088651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06357"/>
          <c:y val="0.0886514"/>
          <c:w val="0.888643"/>
          <c:h val="0.82968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Sheet1!$B$2:$B$31</c:f>
              <c:numCache>
                <c:ptCount val="30"/>
                <c:pt idx="0">
                  <c:v>521.000000</c:v>
                </c:pt>
                <c:pt idx="1">
                  <c:v>782.000000</c:v>
                </c:pt>
                <c:pt idx="2">
                  <c:v>926.000000</c:v>
                </c:pt>
                <c:pt idx="3">
                  <c:v>978.000000</c:v>
                </c:pt>
                <c:pt idx="4">
                  <c:v>891.000000</c:v>
                </c:pt>
                <c:pt idx="5">
                  <c:v>1045.000000</c:v>
                </c:pt>
                <c:pt idx="6">
                  <c:v>1178.000000</c:v>
                </c:pt>
                <c:pt idx="7">
                  <c:v>1206.000000</c:v>
                </c:pt>
                <c:pt idx="8">
                  <c:v>1177.000000</c:v>
                </c:pt>
                <c:pt idx="9">
                  <c:v>1503.000000</c:v>
                </c:pt>
                <c:pt idx="10">
                  <c:v>1573.000000</c:v>
                </c:pt>
                <c:pt idx="11">
                  <c:v>1659.000000</c:v>
                </c:pt>
                <c:pt idx="12">
                  <c:v>1309.000000</c:v>
                </c:pt>
                <c:pt idx="13">
                  <c:v>1401.000000</c:v>
                </c:pt>
                <c:pt idx="14">
                  <c:v>1275.000000</c:v>
                </c:pt>
                <c:pt idx="15">
                  <c:v>861.000000</c:v>
                </c:pt>
                <c:pt idx="16">
                  <c:v>769.000000</c:v>
                </c:pt>
                <c:pt idx="17">
                  <c:v>1015.000000</c:v>
                </c:pt>
                <c:pt idx="18">
                  <c:v>1513.000000</c:v>
                </c:pt>
                <c:pt idx="19">
                  <c:v>2021.000000</c:v>
                </c:pt>
                <c:pt idx="20">
                  <c:v>2808.000000</c:v>
                </c:pt>
                <c:pt idx="21">
                  <c:v>3211.000000</c:v>
                </c:pt>
                <c:pt idx="22">
                  <c:v>2711.000000</c:v>
                </c:pt>
                <c:pt idx="23">
                  <c:v>3296.000000</c:v>
                </c:pt>
                <c:pt idx="24">
                  <c:v>3543.000000</c:v>
                </c:pt>
                <c:pt idx="25">
                  <c:v>3230.000000</c:v>
                </c:pt>
                <c:pt idx="26">
                  <c:v>3493.000000</c:v>
                </c:pt>
                <c:pt idx="27">
                  <c:v>3294.000000</c:v>
                </c:pt>
                <c:pt idx="28">
                  <c:v>2820.000000</c:v>
                </c:pt>
                <c:pt idx="29">
                  <c:v>2940.000000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Untitled 2</c:v>
                </c:pt>
              </c:strCache>
            </c:strRef>
          </c:tx>
          <c:spPr>
            <a:solidFill>
              <a:srgbClr val="C0504D"/>
            </a:solidFill>
            <a:ln w="47625" cap="flat">
              <a:solidFill>
                <a:srgbClr val="BE4B48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C0504D"/>
              </a:solidFill>
              <a:ln w="9525" cap="flat">
                <a:solidFill>
                  <a:srgbClr val="BE4B48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Sheet1!$C$2:$C$31</c:f>
              <c:numCache>
                <c:ptCount val="0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9BBB59"/>
            </a:solidFill>
            <a:ln w="47625" cap="flat">
              <a:solidFill>
                <a:srgbClr val="98B955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9BBB59"/>
              </a:solidFill>
              <a:ln w="9525" cap="flat">
                <a:solidFill>
                  <a:srgbClr val="98B955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Sheet1!$D$2:$D$31</c:f>
              <c:numCache>
                <c:ptCount val="30"/>
                <c:pt idx="0">
                  <c:v>245.000000</c:v>
                </c:pt>
                <c:pt idx="1">
                  <c:v>363.000000</c:v>
                </c:pt>
                <c:pt idx="2">
                  <c:v>445.000000</c:v>
                </c:pt>
                <c:pt idx="3">
                  <c:v>484.000000</c:v>
                </c:pt>
                <c:pt idx="4">
                  <c:v>430.000000</c:v>
                </c:pt>
                <c:pt idx="5">
                  <c:v>507.000000</c:v>
                </c:pt>
                <c:pt idx="6">
                  <c:v>562.000000</c:v>
                </c:pt>
                <c:pt idx="7">
                  <c:v>553.000000</c:v>
                </c:pt>
                <c:pt idx="8">
                  <c:v>469.000000</c:v>
                </c:pt>
                <c:pt idx="9">
                  <c:v>682.000000</c:v>
                </c:pt>
                <c:pt idx="10">
                  <c:v>574.000000</c:v>
                </c:pt>
                <c:pt idx="11">
                  <c:v>750.000000</c:v>
                </c:pt>
                <c:pt idx="12">
                  <c:v>546.000000</c:v>
                </c:pt>
                <c:pt idx="13">
                  <c:v>459.000000</c:v>
                </c:pt>
                <c:pt idx="14">
                  <c:v>475.000000</c:v>
                </c:pt>
                <c:pt idx="15">
                  <c:v>322.000000</c:v>
                </c:pt>
                <c:pt idx="16">
                  <c:v>366.000000</c:v>
                </c:pt>
                <c:pt idx="17">
                  <c:v>414.000000</c:v>
                </c:pt>
                <c:pt idx="18">
                  <c:v>580.000000</c:v>
                </c:pt>
                <c:pt idx="19">
                  <c:v>882.000000</c:v>
                </c:pt>
                <c:pt idx="20">
                  <c:v>904.000000</c:v>
                </c:pt>
                <c:pt idx="21">
                  <c:v>863.000000</c:v>
                </c:pt>
                <c:pt idx="22">
                  <c:v>684.000000</c:v>
                </c:pt>
                <c:pt idx="23">
                  <c:v>856.000000</c:v>
                </c:pt>
                <c:pt idx="24">
                  <c:v>1404.000000</c:v>
                </c:pt>
                <c:pt idx="25">
                  <c:v>1243.000000</c:v>
                </c:pt>
                <c:pt idx="26">
                  <c:v>1205.000000</c:v>
                </c:pt>
                <c:pt idx="27">
                  <c:v>1354.000000</c:v>
                </c:pt>
                <c:pt idx="28">
                  <c:v>1564.000000</c:v>
                </c:pt>
                <c:pt idx="29">
                  <c:v>1380.000000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Untitled 4</c:v>
                </c:pt>
              </c:strCache>
            </c:strRef>
          </c:tx>
          <c:spPr>
            <a:solidFill>
              <a:srgbClr val="8064A2"/>
            </a:solidFill>
            <a:ln w="47625" cap="flat">
              <a:solidFill>
                <a:srgbClr val="7D60A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8064A2"/>
              </a:solidFill>
              <a:ln w="9525" cap="flat">
                <a:solidFill>
                  <a:srgbClr val="7D60A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Sheet1!$E$2:$E$31</c:f>
              <c:numCache>
                <c:ptCount val="0"/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Untitled 5</c:v>
                </c:pt>
              </c:strCache>
            </c:strRef>
          </c:tx>
          <c:spPr>
            <a:solidFill>
              <a:srgbClr val="4BACC6"/>
            </a:solidFill>
            <a:ln w="47625" cap="flat">
              <a:solidFill>
                <a:srgbClr val="46AAC4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BACC6"/>
              </a:solidFill>
              <a:ln w="9525" cap="flat">
                <a:solidFill>
                  <a:srgbClr val="46AAC4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</c:strCache>
            </c:strRef>
          </c:cat>
          <c:val>
            <c:numRef>
              <c:f>Sheet1!$F$2:$F$31</c:f>
              <c:numCache>
                <c:ptCount val="30"/>
                <c:pt idx="0">
                  <c:v>370.000000</c:v>
                </c:pt>
                <c:pt idx="1">
                  <c:v>553.000000</c:v>
                </c:pt>
                <c:pt idx="2">
                  <c:v>658.000000</c:v>
                </c:pt>
                <c:pt idx="3">
                  <c:v>683.000000</c:v>
                </c:pt>
                <c:pt idx="4">
                  <c:v>630.000000</c:v>
                </c:pt>
                <c:pt idx="5">
                  <c:v>742.000000</c:v>
                </c:pt>
                <c:pt idx="6">
                  <c:v>850.000000</c:v>
                </c:pt>
                <c:pt idx="7">
                  <c:v>897.000000</c:v>
                </c:pt>
                <c:pt idx="8">
                  <c:v>1066.000000</c:v>
                </c:pt>
                <c:pt idx="9">
                  <c:v>1294.000000</c:v>
                </c:pt>
                <c:pt idx="10">
                  <c:v>1677.000000</c:v>
                </c:pt>
                <c:pt idx="11">
                  <c:v>3919.000000</c:v>
                </c:pt>
                <c:pt idx="12">
                  <c:v>5624.000000</c:v>
                </c:pt>
                <c:pt idx="13">
                  <c:v>5650.000000</c:v>
                </c:pt>
                <c:pt idx="14">
                  <c:v>5557.000000</c:v>
                </c:pt>
                <c:pt idx="15">
                  <c:v>4697.000000</c:v>
                </c:pt>
                <c:pt idx="16">
                  <c:v>6597.000000</c:v>
                </c:pt>
                <c:pt idx="17">
                  <c:v>6738.000000</c:v>
                </c:pt>
                <c:pt idx="18">
                  <c:v>7703.000000</c:v>
                </c:pt>
                <c:pt idx="19">
                  <c:v>7968.000000</c:v>
                </c:pt>
                <c:pt idx="20">
                  <c:v>8843.000000</c:v>
                </c:pt>
                <c:pt idx="21">
                  <c:v>8612.000000</c:v>
                </c:pt>
                <c:pt idx="22">
                  <c:v>7419.000000</c:v>
                </c:pt>
                <c:pt idx="23">
                  <c:v>8518.000000</c:v>
                </c:pt>
                <c:pt idx="24">
                  <c:v>12526.000000</c:v>
                </c:pt>
                <c:pt idx="25">
                  <c:v>10488.000000</c:v>
                </c:pt>
                <c:pt idx="26">
                  <c:v>11862.000000</c:v>
                </c:pt>
                <c:pt idx="27">
                  <c:v>15692.000000</c:v>
                </c:pt>
                <c:pt idx="28">
                  <c:v>12816.000000</c:v>
                </c:pt>
                <c:pt idx="29">
                  <c:v>11239.000000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1987 - 2016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$ Million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4000"/>
        <c:minorUnit val="200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600" u="none">
                <a:solidFill>
                  <a:srgbClr val="000000"/>
                </a:solidFill>
                <a:latin typeface="Cambria"/>
              </a:defRPr>
            </a:pPr>
            <a:r>
              <a:rPr b="1" i="0" strike="noStrike" sz="2600" u="none">
                <a:solidFill>
                  <a:srgbClr val="000000"/>
                </a:solidFill>
                <a:latin typeface="Cambria"/>
              </a:rPr>
              <a:t>Remuneration per Worker vs Non-agricultural Labour Productivity                                                          </a:t>
            </a:r>
          </a:p>
        </c:rich>
      </c:tx>
      <c:layout>
        <c:manualLayout>
          <c:xMode val="edge"/>
          <c:yMode val="edge"/>
          <c:x val="0"/>
          <c:y val="0"/>
          <c:w val="1"/>
          <c:h val="0.083909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886311"/>
          <c:y val="0.0839091"/>
          <c:w val="0.906369"/>
          <c:h val="0.8330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2.700000</c:v>
                </c:pt>
                <c:pt idx="1">
                  <c:v>3.200000</c:v>
                </c:pt>
                <c:pt idx="2">
                  <c:v>3.800000</c:v>
                </c:pt>
                <c:pt idx="3">
                  <c:v>4.300000</c:v>
                </c:pt>
                <c:pt idx="4">
                  <c:v>5.000000</c:v>
                </c:pt>
                <c:pt idx="5">
                  <c:v>5.600000</c:v>
                </c:pt>
                <c:pt idx="6">
                  <c:v>6.400000</c:v>
                </c:pt>
                <c:pt idx="7">
                  <c:v>7.500000</c:v>
                </c:pt>
                <c:pt idx="8">
                  <c:v>8.700000</c:v>
                </c:pt>
                <c:pt idx="9">
                  <c:v>10.100000</c:v>
                </c:pt>
                <c:pt idx="10">
                  <c:v>11.700000</c:v>
                </c:pt>
                <c:pt idx="11">
                  <c:v>13.700000</c:v>
                </c:pt>
                <c:pt idx="12">
                  <c:v>16.500000</c:v>
                </c:pt>
                <c:pt idx="13">
                  <c:v>18.200000</c:v>
                </c:pt>
                <c:pt idx="14">
                  <c:v>20.600000</c:v>
                </c:pt>
                <c:pt idx="15">
                  <c:v>23.000000</c:v>
                </c:pt>
                <c:pt idx="16">
                  <c:v>25.500000</c:v>
                </c:pt>
                <c:pt idx="17">
                  <c:v>28.200000</c:v>
                </c:pt>
                <c:pt idx="18">
                  <c:v>32.700000</c:v>
                </c:pt>
                <c:pt idx="19">
                  <c:v>35.700000</c:v>
                </c:pt>
                <c:pt idx="20">
                  <c:v>39.100000</c:v>
                </c:pt>
                <c:pt idx="21">
                  <c:v>42.400000</c:v>
                </c:pt>
                <c:pt idx="22">
                  <c:v>47.500000</c:v>
                </c:pt>
                <c:pt idx="23">
                  <c:v>51.400000</c:v>
                </c:pt>
                <c:pt idx="24">
                  <c:v>56.000000</c:v>
                </c:pt>
                <c:pt idx="25">
                  <c:v>60.300000</c:v>
                </c:pt>
                <c:pt idx="26">
                  <c:v>65.300000</c:v>
                </c:pt>
                <c:pt idx="27">
                  <c:v>69.800000</c:v>
                </c:pt>
                <c:pt idx="28">
                  <c:v>78.700000</c:v>
                </c:pt>
                <c:pt idx="29">
                  <c:v>88.000000</c:v>
                </c:pt>
                <c:pt idx="30">
                  <c:v>100.000000</c:v>
                </c:pt>
                <c:pt idx="31">
                  <c:v>107.100000</c:v>
                </c:pt>
                <c:pt idx="32">
                  <c:v>115.300000</c:v>
                </c:pt>
                <c:pt idx="33">
                  <c:v>123.600000</c:v>
                </c:pt>
                <c:pt idx="34">
                  <c:v>131.800000</c:v>
                </c:pt>
                <c:pt idx="35">
                  <c:v>141.000000</c:v>
                </c:pt>
                <c:pt idx="36">
                  <c:v>149.100000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Untitled 2</c:v>
                </c:pt>
              </c:strCache>
            </c:strRef>
          </c:tx>
          <c:spPr>
            <a:solidFill>
              <a:srgbClr val="C0504D"/>
            </a:solidFill>
            <a:ln w="47625" cap="flat">
              <a:solidFill>
                <a:srgbClr val="BE4B48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C0504D"/>
              </a:solidFill>
              <a:ln w="9525" cap="flat">
                <a:solidFill>
                  <a:srgbClr val="BE4B48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Sheet1!$C$2:$C$38</c:f>
              <c:numCache>
                <c:ptCount val="0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/>
            </c:strRef>
          </c:tx>
          <c:spPr>
            <a:solidFill>
              <a:srgbClr val="9BBB59"/>
            </a:solidFill>
            <a:ln w="47625" cap="flat">
              <a:solidFill>
                <a:srgbClr val="98B955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9BBB59"/>
              </a:solidFill>
              <a:ln w="9525" cap="flat">
                <a:solidFill>
                  <a:srgbClr val="98B955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Sheet1!$D$2:$D$38</c:f>
              <c:numCache>
                <c:ptCount val="37"/>
                <c:pt idx="0">
                  <c:v>71.400000</c:v>
                </c:pt>
                <c:pt idx="1">
                  <c:v>70.500000</c:v>
                </c:pt>
                <c:pt idx="2">
                  <c:v>68.200000</c:v>
                </c:pt>
                <c:pt idx="3">
                  <c:v>66.700000</c:v>
                </c:pt>
                <c:pt idx="4">
                  <c:v>68.000000</c:v>
                </c:pt>
                <c:pt idx="5">
                  <c:v>66.700000</c:v>
                </c:pt>
                <c:pt idx="6">
                  <c:v>65.300000</c:v>
                </c:pt>
                <c:pt idx="7">
                  <c:v>64.800000</c:v>
                </c:pt>
                <c:pt idx="8">
                  <c:v>64.900000</c:v>
                </c:pt>
                <c:pt idx="9">
                  <c:v>64.800000</c:v>
                </c:pt>
                <c:pt idx="10">
                  <c:v>63.800000</c:v>
                </c:pt>
                <c:pt idx="11">
                  <c:v>63.400000</c:v>
                </c:pt>
                <c:pt idx="12">
                  <c:v>62.900000</c:v>
                </c:pt>
                <c:pt idx="13">
                  <c:v>63.200000</c:v>
                </c:pt>
                <c:pt idx="14">
                  <c:v>64.300000</c:v>
                </c:pt>
                <c:pt idx="15">
                  <c:v>65.900000</c:v>
                </c:pt>
                <c:pt idx="16">
                  <c:v>67.200000</c:v>
                </c:pt>
                <c:pt idx="17">
                  <c:v>69.100000</c:v>
                </c:pt>
                <c:pt idx="18">
                  <c:v>71.200000</c:v>
                </c:pt>
                <c:pt idx="19">
                  <c:v>73.600000</c:v>
                </c:pt>
                <c:pt idx="20">
                  <c:v>77.800000</c:v>
                </c:pt>
                <c:pt idx="21">
                  <c:v>80.700000</c:v>
                </c:pt>
                <c:pt idx="22">
                  <c:v>82.900000</c:v>
                </c:pt>
                <c:pt idx="23">
                  <c:v>86.600000</c:v>
                </c:pt>
                <c:pt idx="24">
                  <c:v>88.100000</c:v>
                </c:pt>
                <c:pt idx="25">
                  <c:v>89.300000</c:v>
                </c:pt>
                <c:pt idx="26">
                  <c:v>92.000000</c:v>
                </c:pt>
                <c:pt idx="27">
                  <c:v>94.300000</c:v>
                </c:pt>
                <c:pt idx="28">
                  <c:v>95.100000</c:v>
                </c:pt>
                <c:pt idx="29">
                  <c:v>96.500000</c:v>
                </c:pt>
                <c:pt idx="30">
                  <c:v>100.000000</c:v>
                </c:pt>
                <c:pt idx="31">
                  <c:v>100.800000</c:v>
                </c:pt>
                <c:pt idx="32">
                  <c:v>101.600000</c:v>
                </c:pt>
                <c:pt idx="33">
                  <c:v>103.500000</c:v>
                </c:pt>
                <c:pt idx="34">
                  <c:v>104.900000</c:v>
                </c:pt>
                <c:pt idx="35">
                  <c:v>106.700000</c:v>
                </c:pt>
                <c:pt idx="36">
                  <c:v>106.900000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/>
            </c:strRef>
          </c:tx>
          <c:spPr>
            <a:solidFill>
              <a:srgbClr val="8064A2"/>
            </a:solidFill>
            <a:ln w="47625" cap="flat">
              <a:solidFill>
                <a:srgbClr val="7D60A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8064A2"/>
              </a:solidFill>
              <a:ln w="9525" cap="flat">
                <a:solidFill>
                  <a:srgbClr val="7D60A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</c:v>
                </c:pt>
                <c:pt idx="1">
                  <c:v>Untitled 2</c:v>
                </c:pt>
                <c:pt idx="2">
                  <c:v>Untitled 3</c:v>
                </c:pt>
                <c:pt idx="3">
                  <c:v>Untitled 4</c:v>
                </c:pt>
                <c:pt idx="4">
                  <c:v>Untitled 5</c:v>
                </c:pt>
                <c:pt idx="5">
                  <c:v>Untitled 6</c:v>
                </c:pt>
                <c:pt idx="6">
                  <c:v>Untitled 7</c:v>
                </c:pt>
                <c:pt idx="7">
                  <c:v>Untitled 8</c:v>
                </c:pt>
                <c:pt idx="8">
                  <c:v>Untitled 9</c:v>
                </c:pt>
                <c:pt idx="9">
                  <c:v>Untitled 10</c:v>
                </c:pt>
                <c:pt idx="10">
                  <c:v>Untitled 11</c:v>
                </c:pt>
                <c:pt idx="11">
                  <c:v>Untitled 12</c:v>
                </c:pt>
                <c:pt idx="12">
                  <c:v>Untitled 13</c:v>
                </c:pt>
                <c:pt idx="13">
                  <c:v>Untitled 14</c:v>
                </c:pt>
                <c:pt idx="14">
                  <c:v>Untitled 15</c:v>
                </c:pt>
                <c:pt idx="15">
                  <c:v>Untitled 16</c:v>
                </c:pt>
                <c:pt idx="16">
                  <c:v>Untitled 17</c:v>
                </c:pt>
                <c:pt idx="17">
                  <c:v>Untitled 18</c:v>
                </c:pt>
                <c:pt idx="18">
                  <c:v>Untitled 19</c:v>
                </c:pt>
                <c:pt idx="19">
                  <c:v>Untitled 20</c:v>
                </c:pt>
                <c:pt idx="20">
                  <c:v>Untitled 21</c:v>
                </c:pt>
                <c:pt idx="21">
                  <c:v>Untitled 22</c:v>
                </c:pt>
                <c:pt idx="22">
                  <c:v>Untitled 23</c:v>
                </c:pt>
                <c:pt idx="23">
                  <c:v>Untitled 24</c:v>
                </c:pt>
                <c:pt idx="24">
                  <c:v>Untitled 25</c:v>
                </c:pt>
                <c:pt idx="25">
                  <c:v>Untitled 26</c:v>
                </c:pt>
                <c:pt idx="26">
                  <c:v>Untitled 27</c:v>
                </c:pt>
                <c:pt idx="27">
                  <c:v>Untitled 28</c:v>
                </c:pt>
                <c:pt idx="28">
                  <c:v>Untitled 29</c:v>
                </c:pt>
                <c:pt idx="29">
                  <c:v>Untitled 30</c:v>
                </c:pt>
                <c:pt idx="30">
                  <c:v>Untitled 31</c:v>
                </c:pt>
                <c:pt idx="31">
                  <c:v>Untitled 32</c:v>
                </c:pt>
                <c:pt idx="32">
                  <c:v>Untitled 33</c:v>
                </c:pt>
                <c:pt idx="33">
                  <c:v>Untitled 34</c:v>
                </c:pt>
                <c:pt idx="34">
                  <c:v>Untitled 35</c:v>
                </c:pt>
                <c:pt idx="35">
                  <c:v>Untitled 36</c:v>
                </c:pt>
                <c:pt idx="36">
                  <c:v>Untitled 37</c:v>
                </c:pt>
              </c:strCache>
            </c:strRef>
          </c:cat>
          <c:val>
            <c:numRef>
              <c:f>Sheet1!$E$2:$E$38</c:f>
              <c:numCache>
                <c:ptCount val="0"/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1980 - 2016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tickLblSkip val="2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Index       2010 = 100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40"/>
        <c:minorUnit val="2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000" u="none">
                <a:solidFill>
                  <a:srgbClr val="000000"/>
                </a:solidFill>
                <a:latin typeface="Cambria"/>
              </a:defRPr>
            </a:pPr>
            <a:r>
              <a:rPr b="0" i="0" strike="noStrike" sz="3000" u="none">
                <a:solidFill>
                  <a:srgbClr val="000000"/>
                </a:solidFill>
                <a:latin typeface="Cambria"/>
              </a:rPr>
              <a:t>Compensation of Employees vs Net Operating Surplus                    1980 - 2016</a:t>
            </a:r>
          </a:p>
        </c:rich>
      </c:tx>
      <c:layout>
        <c:manualLayout>
          <c:xMode val="edge"/>
          <c:yMode val="edge"/>
          <c:x val="0"/>
          <c:y val="0"/>
          <c:w val="1"/>
          <c:h val="0.14786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78564"/>
          <c:y val="0.147865"/>
          <c:w val="0.916436"/>
          <c:h val="0.8209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Compensation</c:v>
                </c:pt>
              </c:strCache>
            </c:strRef>
          </c:tx>
          <c:spPr>
            <a:solidFill>
              <a:srgbClr val="4F81BD"/>
            </a:solidFill>
            <a:ln w="4762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4F81BD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c:spPr>
          </c:marker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11</c:v>
                </c:pt>
                <c:pt idx="1">
                  <c:v>Untitled 12</c:v>
                </c:pt>
                <c:pt idx="2">
                  <c:v>Untitled 13</c:v>
                </c:pt>
                <c:pt idx="3">
                  <c:v>Untitled 14</c:v>
                </c:pt>
                <c:pt idx="4">
                  <c:v>Untitled 15</c:v>
                </c:pt>
                <c:pt idx="5">
                  <c:v>Untitled 16</c:v>
                </c:pt>
                <c:pt idx="6">
                  <c:v>Untitled 17</c:v>
                </c:pt>
                <c:pt idx="7">
                  <c:v>Untitled 18</c:v>
                </c:pt>
                <c:pt idx="8">
                  <c:v>Untitled 19</c:v>
                </c:pt>
                <c:pt idx="9">
                  <c:v>Untitled 20</c:v>
                </c:pt>
                <c:pt idx="10">
                  <c:v>Untitled 21</c:v>
                </c:pt>
                <c:pt idx="11">
                  <c:v>Untitled 22</c:v>
                </c:pt>
                <c:pt idx="12">
                  <c:v>Untitled 23</c:v>
                </c:pt>
                <c:pt idx="13">
                  <c:v>Untitled 24</c:v>
                </c:pt>
                <c:pt idx="14">
                  <c:v>Untitled 25</c:v>
                </c:pt>
                <c:pt idx="15">
                  <c:v>Untitled 26</c:v>
                </c:pt>
                <c:pt idx="16">
                  <c:v>Untitled 27</c:v>
                </c:pt>
                <c:pt idx="17">
                  <c:v>Untitled 28</c:v>
                </c:pt>
                <c:pt idx="18">
                  <c:v>Untitled 29</c:v>
                </c:pt>
                <c:pt idx="19">
                  <c:v>Untitled 30</c:v>
                </c:pt>
                <c:pt idx="20">
                  <c:v>Untitled 31</c:v>
                </c:pt>
                <c:pt idx="21">
                  <c:v>Untitled 32</c:v>
                </c:pt>
                <c:pt idx="22">
                  <c:v>Untitled 33</c:v>
                </c:pt>
                <c:pt idx="23">
                  <c:v>Untitled 34</c:v>
                </c:pt>
                <c:pt idx="24">
                  <c:v>Untitled 35</c:v>
                </c:pt>
                <c:pt idx="25">
                  <c:v>Untitled 36</c:v>
                </c:pt>
                <c:pt idx="26">
                  <c:v>Untitled 37</c:v>
                </c:pt>
                <c:pt idx="27">
                  <c:v>Untitled 38</c:v>
                </c:pt>
                <c:pt idx="28">
                  <c:v>Untitled 39</c:v>
                </c:pt>
                <c:pt idx="29">
                  <c:v>Untitled 40</c:v>
                </c:pt>
                <c:pt idx="30">
                  <c:v>Untitled 41</c:v>
                </c:pt>
                <c:pt idx="31">
                  <c:v>Untitled 42</c:v>
                </c:pt>
                <c:pt idx="32">
                  <c:v>Untitled 43</c:v>
                </c:pt>
                <c:pt idx="33">
                  <c:v>Untitled 44</c:v>
                </c:pt>
                <c:pt idx="34">
                  <c:v>Untitled 45</c:v>
                </c:pt>
                <c:pt idx="35">
                  <c:v>Untitled 46</c:v>
                </c:pt>
                <c:pt idx="36">
                  <c:v>Untitled 47</c:v>
                </c:pt>
              </c:strCache>
            </c:strRef>
          </c:cat>
          <c:val>
            <c:numRef>
              <c:f>Sheet1!$B$2:$B$38</c:f>
              <c:numCache>
                <c:ptCount val="37"/>
                <c:pt idx="0">
                  <c:v>49.358741</c:v>
                </c:pt>
                <c:pt idx="1">
                  <c:v>54.004033</c:v>
                </c:pt>
                <c:pt idx="2">
                  <c:v>57.649256</c:v>
                </c:pt>
                <c:pt idx="3">
                  <c:v>56.479989</c:v>
                </c:pt>
                <c:pt idx="4">
                  <c:v>57.256586</c:v>
                </c:pt>
                <c:pt idx="5">
                  <c:v>55.559518</c:v>
                </c:pt>
                <c:pt idx="6">
                  <c:v>55.039463</c:v>
                </c:pt>
                <c:pt idx="7">
                  <c:v>55.181890</c:v>
                </c:pt>
                <c:pt idx="8">
                  <c:v>54.401258</c:v>
                </c:pt>
                <c:pt idx="9">
                  <c:v>54.733290</c:v>
                </c:pt>
                <c:pt idx="10">
                  <c:v>55.660335</c:v>
                </c:pt>
                <c:pt idx="11">
                  <c:v>55.621189</c:v>
                </c:pt>
                <c:pt idx="12">
                  <c:v>55.971502</c:v>
                </c:pt>
                <c:pt idx="13">
                  <c:v>55.168204</c:v>
                </c:pt>
                <c:pt idx="14">
                  <c:v>54.510655</c:v>
                </c:pt>
                <c:pt idx="15">
                  <c:v>54.435782</c:v>
                </c:pt>
                <c:pt idx="16">
                  <c:v>54.086870</c:v>
                </c:pt>
                <c:pt idx="17">
                  <c:v>54.084735</c:v>
                </c:pt>
                <c:pt idx="18">
                  <c:v>55.192340</c:v>
                </c:pt>
                <c:pt idx="19">
                  <c:v>54.885112</c:v>
                </c:pt>
                <c:pt idx="20">
                  <c:v>52.907739</c:v>
                </c:pt>
                <c:pt idx="21">
                  <c:v>51.111636</c:v>
                </c:pt>
                <c:pt idx="22">
                  <c:v>48.861732</c:v>
                </c:pt>
                <c:pt idx="23">
                  <c:v>49.363566</c:v>
                </c:pt>
                <c:pt idx="24">
                  <c:v>49.345991</c:v>
                </c:pt>
                <c:pt idx="25">
                  <c:v>49.161230</c:v>
                </c:pt>
                <c:pt idx="26">
                  <c:v>48.756171</c:v>
                </c:pt>
                <c:pt idx="27">
                  <c:v>48.323240</c:v>
                </c:pt>
                <c:pt idx="28">
                  <c:v>48.381777</c:v>
                </c:pt>
                <c:pt idx="29">
                  <c:v>49.259631</c:v>
                </c:pt>
                <c:pt idx="30">
                  <c:v>50.200116</c:v>
                </c:pt>
                <c:pt idx="31">
                  <c:v>50.728549</c:v>
                </c:pt>
                <c:pt idx="32">
                  <c:v>51.302688</c:v>
                </c:pt>
                <c:pt idx="33">
                  <c:v>52.050371</c:v>
                </c:pt>
                <c:pt idx="34">
                  <c:v>52.822430</c:v>
                </c:pt>
                <c:pt idx="35">
                  <c:v>53.531814</c:v>
                </c:pt>
                <c:pt idx="36">
                  <c:v>54.135398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Surplus</c:v>
                </c:pt>
              </c:strCache>
            </c:strRef>
          </c:tx>
          <c:spPr>
            <a:solidFill>
              <a:srgbClr val="C0504D"/>
            </a:solidFill>
            <a:ln w="47625" cap="flat">
              <a:solidFill>
                <a:srgbClr val="BE4B48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C0504D"/>
              </a:solidFill>
              <a:ln w="9525" cap="flat">
                <a:solidFill>
                  <a:srgbClr val="BE4B48"/>
                </a:solidFill>
                <a:prstDash val="solid"/>
                <a:round/>
              </a:ln>
              <a:effectLst/>
            </c:spPr>
          </c:marker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Sheet1!$A$2:$A$38</c:f>
              <c:strCache>
                <c:ptCount val="37"/>
                <c:pt idx="0">
                  <c:v>Untitled 11</c:v>
                </c:pt>
                <c:pt idx="1">
                  <c:v>Untitled 12</c:v>
                </c:pt>
                <c:pt idx="2">
                  <c:v>Untitled 13</c:v>
                </c:pt>
                <c:pt idx="3">
                  <c:v>Untitled 14</c:v>
                </c:pt>
                <c:pt idx="4">
                  <c:v>Untitled 15</c:v>
                </c:pt>
                <c:pt idx="5">
                  <c:v>Untitled 16</c:v>
                </c:pt>
                <c:pt idx="6">
                  <c:v>Untitled 17</c:v>
                </c:pt>
                <c:pt idx="7">
                  <c:v>Untitled 18</c:v>
                </c:pt>
                <c:pt idx="8">
                  <c:v>Untitled 19</c:v>
                </c:pt>
                <c:pt idx="9">
                  <c:v>Untitled 20</c:v>
                </c:pt>
                <c:pt idx="10">
                  <c:v>Untitled 21</c:v>
                </c:pt>
                <c:pt idx="11">
                  <c:v>Untitled 22</c:v>
                </c:pt>
                <c:pt idx="12">
                  <c:v>Untitled 23</c:v>
                </c:pt>
                <c:pt idx="13">
                  <c:v>Untitled 24</c:v>
                </c:pt>
                <c:pt idx="14">
                  <c:v>Untitled 25</c:v>
                </c:pt>
                <c:pt idx="15">
                  <c:v>Untitled 26</c:v>
                </c:pt>
                <c:pt idx="16">
                  <c:v>Untitled 27</c:v>
                </c:pt>
                <c:pt idx="17">
                  <c:v>Untitled 28</c:v>
                </c:pt>
                <c:pt idx="18">
                  <c:v>Untitled 29</c:v>
                </c:pt>
                <c:pt idx="19">
                  <c:v>Untitled 30</c:v>
                </c:pt>
                <c:pt idx="20">
                  <c:v>Untitled 31</c:v>
                </c:pt>
                <c:pt idx="21">
                  <c:v>Untitled 32</c:v>
                </c:pt>
                <c:pt idx="22">
                  <c:v>Untitled 33</c:v>
                </c:pt>
                <c:pt idx="23">
                  <c:v>Untitled 34</c:v>
                </c:pt>
                <c:pt idx="24">
                  <c:v>Untitled 35</c:v>
                </c:pt>
                <c:pt idx="25">
                  <c:v>Untitled 36</c:v>
                </c:pt>
                <c:pt idx="26">
                  <c:v>Untitled 37</c:v>
                </c:pt>
                <c:pt idx="27">
                  <c:v>Untitled 38</c:v>
                </c:pt>
                <c:pt idx="28">
                  <c:v>Untitled 39</c:v>
                </c:pt>
                <c:pt idx="29">
                  <c:v>Untitled 40</c:v>
                </c:pt>
                <c:pt idx="30">
                  <c:v>Untitled 41</c:v>
                </c:pt>
                <c:pt idx="31">
                  <c:v>Untitled 42</c:v>
                </c:pt>
                <c:pt idx="32">
                  <c:v>Untitled 43</c:v>
                </c:pt>
                <c:pt idx="33">
                  <c:v>Untitled 44</c:v>
                </c:pt>
                <c:pt idx="34">
                  <c:v>Untitled 45</c:v>
                </c:pt>
                <c:pt idx="35">
                  <c:v>Untitled 46</c:v>
                </c:pt>
                <c:pt idx="36">
                  <c:v>Untitled 47</c:v>
                </c:pt>
              </c:strCache>
            </c:strRef>
          </c:cat>
          <c:val>
            <c:numRef>
              <c:f>Sheet1!$C$2:$C$38</c:f>
              <c:numCache>
                <c:ptCount val="37"/>
                <c:pt idx="0">
                  <c:v>35.302284</c:v>
                </c:pt>
                <c:pt idx="1">
                  <c:v>30.045626</c:v>
                </c:pt>
                <c:pt idx="2">
                  <c:v>24.767497</c:v>
                </c:pt>
                <c:pt idx="3">
                  <c:v>25.489847</c:v>
                </c:pt>
                <c:pt idx="4">
                  <c:v>25.050592</c:v>
                </c:pt>
                <c:pt idx="5">
                  <c:v>25.528333</c:v>
                </c:pt>
                <c:pt idx="6">
                  <c:v>24.899749</c:v>
                </c:pt>
                <c:pt idx="7">
                  <c:v>25.528721</c:v>
                </c:pt>
                <c:pt idx="8">
                  <c:v>26.787493</c:v>
                </c:pt>
                <c:pt idx="9">
                  <c:v>26.568854</c:v>
                </c:pt>
                <c:pt idx="10">
                  <c:v>26.268190</c:v>
                </c:pt>
                <c:pt idx="11">
                  <c:v>27.174291</c:v>
                </c:pt>
                <c:pt idx="12">
                  <c:v>27.659447</c:v>
                </c:pt>
                <c:pt idx="13">
                  <c:v>29.174705</c:v>
                </c:pt>
                <c:pt idx="14">
                  <c:v>30.050465</c:v>
                </c:pt>
                <c:pt idx="15">
                  <c:v>30.456532</c:v>
                </c:pt>
                <c:pt idx="16">
                  <c:v>31.203923</c:v>
                </c:pt>
                <c:pt idx="17">
                  <c:v>31.213064</c:v>
                </c:pt>
                <c:pt idx="18">
                  <c:v>29.677054</c:v>
                </c:pt>
                <c:pt idx="19">
                  <c:v>29.645279</c:v>
                </c:pt>
                <c:pt idx="20">
                  <c:v>32.033042</c:v>
                </c:pt>
                <c:pt idx="21">
                  <c:v>33.930804</c:v>
                </c:pt>
                <c:pt idx="22">
                  <c:v>36.417516</c:v>
                </c:pt>
                <c:pt idx="23">
                  <c:v>36.216672</c:v>
                </c:pt>
                <c:pt idx="24">
                  <c:v>36.814226</c:v>
                </c:pt>
                <c:pt idx="25">
                  <c:v>37.151022</c:v>
                </c:pt>
                <c:pt idx="26">
                  <c:v>37.226529</c:v>
                </c:pt>
                <c:pt idx="27">
                  <c:v>37.483038</c:v>
                </c:pt>
                <c:pt idx="28">
                  <c:v>36.709700</c:v>
                </c:pt>
                <c:pt idx="29">
                  <c:v>35.402322</c:v>
                </c:pt>
                <c:pt idx="30">
                  <c:v>35.065711</c:v>
                </c:pt>
                <c:pt idx="31">
                  <c:v>34.721220</c:v>
                </c:pt>
                <c:pt idx="32">
                  <c:v>33.876323</c:v>
                </c:pt>
                <c:pt idx="33">
                  <c:v>32.721431</c:v>
                </c:pt>
                <c:pt idx="34">
                  <c:v>31.476526</c:v>
                </c:pt>
                <c:pt idx="35">
                  <c:v>30.703168</c:v>
                </c:pt>
                <c:pt idx="36">
                  <c:v>29.725974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in val="2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Cambria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Cambria"/>
                  </a:rPr>
                  <a:t>% of  Gross Value Added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mbria"/>
              </a:defRPr>
            </a:pPr>
          </a:p>
        </c:txPr>
        <c:crossAx val="2094734552"/>
        <c:crosses val="autoZero"/>
        <c:crossBetween val="midCat"/>
        <c:majorUnit val="5"/>
        <c:minorUnit val="2.5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076111"/>
          <c:y val="0.906194"/>
          <c:w val="0.87097"/>
          <c:h val="0.059407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000000"/>
              </a:solidFill>
              <a:latin typeface="Cambria"/>
            </a:defRPr>
          </a:pPr>
        </a:p>
      </c:txPr>
    </c:legend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Relationship Id="rId3" Type="http://schemas.openxmlformats.org/officeDocument/2006/relationships/hyperlink" Target="http://seekingalpha.com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5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6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tif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8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tif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tif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9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tif"/><Relationship Id="rId3" Type="http://schemas.openxmlformats.org/officeDocument/2006/relationships/image" Target="../media/image12.tif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inancialisation and the South African Econom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/>
            <a:r>
              <a:t>Financialisation and the South African Economy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Financialis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Financialisation</a:t>
            </a:r>
          </a:p>
        </p:txBody>
      </p:sp>
      <p:sp>
        <p:nvSpPr>
          <p:cNvPr id="123" name="Defini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Definition</a:t>
            </a:r>
          </a:p>
          <a:p>
            <a:pPr/>
            <a:r>
              <a:t>Drivers</a:t>
            </a:r>
          </a:p>
          <a:p>
            <a:pPr/>
            <a:r>
              <a:t>Characteristics</a:t>
            </a:r>
          </a:p>
          <a:p>
            <a:pPr/>
            <a:r>
              <a:t>Economic consequences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What do we mean by financialisa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What do we mean by financialisation?</a:t>
            </a:r>
          </a:p>
        </p:txBody>
      </p:sp>
      <p:sp>
        <p:nvSpPr>
          <p:cNvPr id="127" name="the shareholder value model of corporate governance and the ROE-norm…"/>
          <p:cNvSpPr txBox="1"/>
          <p:nvPr>
            <p:ph type="body" idx="1"/>
          </p:nvPr>
        </p:nvSpPr>
        <p:spPr>
          <a:xfrm>
            <a:off x="592658" y="2682375"/>
            <a:ext cx="11099801" cy="6286501"/>
          </a:xfrm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560"/>
            </a:pPr>
            <a:r>
              <a:t>the shareholder value model of corporate governance and the ROE-norm</a:t>
            </a:r>
          </a:p>
          <a:p>
            <a:pPr marL="355600" indent="-355600" defTabSz="467359">
              <a:spcBef>
                <a:spcPts val="3300"/>
              </a:spcBef>
              <a:defRPr sz="2560"/>
            </a:pPr>
            <a:r>
              <a:t>money manager capitalism (Minsky) </a:t>
            </a:r>
          </a:p>
          <a:p>
            <a:pPr marL="355600" indent="-355600" defTabSz="467359">
              <a:spcBef>
                <a:spcPts val="3300"/>
              </a:spcBef>
              <a:defRPr sz="2560"/>
            </a:pPr>
            <a:r>
              <a:t>a pattern of accumulation in which profits accrue primarily through financial channels rather than through trade and commodity production (Krippner)</a:t>
            </a:r>
          </a:p>
          <a:p>
            <a:pPr marL="355600" indent="-355600" defTabSz="467359">
              <a:spcBef>
                <a:spcPts val="3300"/>
              </a:spcBef>
              <a:defRPr sz="2560"/>
            </a:pPr>
            <a:r>
              <a:t>financial neoliberalism which is characterized by domination of the macro economy and economic policy by financial sector interests (Palley) </a:t>
            </a:r>
          </a:p>
          <a:p>
            <a:pPr marL="355600" indent="-355600" defTabSz="467359">
              <a:spcBef>
                <a:spcPts val="3300"/>
              </a:spcBef>
              <a:defRPr sz="2560"/>
            </a:pPr>
            <a:r>
              <a:t>the increasing role of financial motives, financial markets, financial actors and financial institutions in the operation of the domestic and international economies (Epstein)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Drivers of financialis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/>
            <a:r>
              <a:t>Drivers of financialisation</a:t>
            </a:r>
          </a:p>
        </p:txBody>
      </p:sp>
      <p:sp>
        <p:nvSpPr>
          <p:cNvPr id="131" name="neoliberalism/deregul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neoliberalism/deregulation</a:t>
            </a:r>
          </a:p>
          <a:p>
            <a:pPr/>
            <a:r>
              <a:t>the growth of savings and the creation of asset pools </a:t>
            </a:r>
          </a:p>
          <a:p>
            <a:pPr/>
            <a:r>
              <a:t>increasing demand for financial services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inancialisation and the South African econom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Financialisation and the South African economy</a:t>
            </a:r>
          </a:p>
        </p:txBody>
      </p:sp>
      <p:sp>
        <p:nvSpPr>
          <p:cNvPr id="135" name="financialisation primarily a developed markets issue, with the USA at the forefront…"/>
          <p:cNvSpPr txBox="1"/>
          <p:nvPr>
            <p:ph type="body" idx="1"/>
          </p:nvPr>
        </p:nvSpPr>
        <p:spPr>
          <a:xfrm>
            <a:off x="508032" y="2711450"/>
            <a:ext cx="11099801" cy="6286500"/>
          </a:xfrm>
          <a:prstGeom prst="rect">
            <a:avLst/>
          </a:prstGeom>
        </p:spPr>
        <p:txBody>
          <a:bodyPr/>
          <a:lstStyle/>
          <a:p>
            <a:pPr/>
            <a:r>
              <a:t>financialisation primarily a developed markets issue, with the USA at the forefront</a:t>
            </a:r>
          </a:p>
          <a:p>
            <a:pPr/>
            <a:r>
              <a:t>transmitted through global financial integration: contagion effects </a:t>
            </a:r>
          </a:p>
          <a:p>
            <a:pPr/>
            <a:r>
              <a:t>spillover effects: e.g global regulatory, accounting and valuation standards </a:t>
            </a:r>
          </a:p>
          <a:p>
            <a:pPr/>
            <a:r>
              <a:t>due to earlier isolation financialisation only took off in SA in second half of the nineties after integration with international financial system</a:t>
            </a:r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SA Total turnover of shares"/>
          <p:cNvGraphicFramePr/>
          <p:nvPr/>
        </p:nvGraphicFramePr>
        <p:xfrm>
          <a:off x="423625" y="1622749"/>
          <a:ext cx="11216864" cy="736273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9" name="Source: SARB Quarterly Bulletin, own calculations"/>
          <p:cNvSpPr txBox="1"/>
          <p:nvPr/>
        </p:nvSpPr>
        <p:spPr>
          <a:xfrm>
            <a:off x="375920" y="9130622"/>
            <a:ext cx="580136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140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1" name="Take-off 1993"/>
          <p:cNvSpPr txBox="1"/>
          <p:nvPr/>
        </p:nvSpPr>
        <p:spPr>
          <a:xfrm>
            <a:off x="6029003" y="7841894"/>
            <a:ext cx="205831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Take-off 1993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" name="SA Forex Turnover in Rand: Non-residents"/>
          <p:cNvGraphicFramePr/>
          <p:nvPr/>
        </p:nvGraphicFramePr>
        <p:xfrm>
          <a:off x="512227" y="1106018"/>
          <a:ext cx="11153959" cy="73937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4" name="Source: SARB Quarterly Bulletin, own calculations"/>
          <p:cNvSpPr txBox="1"/>
          <p:nvPr/>
        </p:nvSpPr>
        <p:spPr>
          <a:xfrm>
            <a:off x="629920" y="8834289"/>
            <a:ext cx="580136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6" name="Take-off 1994"/>
          <p:cNvSpPr txBox="1"/>
          <p:nvPr/>
        </p:nvSpPr>
        <p:spPr>
          <a:xfrm>
            <a:off x="4083841" y="7341710"/>
            <a:ext cx="205831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Take-off 1994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he defining characteristics  of financialis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The defining characteristics  of financialisation</a:t>
            </a:r>
          </a:p>
        </p:txBody>
      </p:sp>
      <p:sp>
        <p:nvSpPr>
          <p:cNvPr id="149" name="growth in the size of the financial sect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growth in the size of the financial sector</a:t>
            </a:r>
          </a:p>
          <a:p>
            <a:pPr/>
            <a:r>
              <a:t>the increasing role of debt/credit</a:t>
            </a:r>
          </a:p>
          <a:p>
            <a:pPr/>
            <a:r>
              <a:t>the growth in the asset management industry</a:t>
            </a:r>
          </a:p>
          <a:p>
            <a:pPr/>
            <a:r>
              <a:t>the increase in trading activities</a:t>
            </a:r>
          </a:p>
          <a:p>
            <a:pPr/>
            <a:r>
              <a:t>high levels of financial innovation</a:t>
            </a:r>
          </a:p>
          <a:p>
            <a:pPr/>
            <a:r>
              <a:t>the deregulation of financial markets, institutions and activities</a:t>
            </a:r>
          </a:p>
        </p:txBody>
      </p:sp>
      <p:sp>
        <p:nvSpPr>
          <p:cNvPr id="150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he growth of the financial se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The growth of the financial sector</a:t>
            </a:r>
          </a:p>
        </p:txBody>
      </p:sp>
      <p:sp>
        <p:nvSpPr>
          <p:cNvPr id="153" name="increasing contribution of financial services to GDP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increasing contribution of financial services to GDP</a:t>
            </a:r>
          </a:p>
          <a:p>
            <a:pPr/>
            <a:r>
              <a:t>increasing share of finance in total profits and wages </a:t>
            </a:r>
          </a:p>
          <a:p>
            <a:pPr/>
            <a:r>
              <a:t>rising ratio of broad money/GDP</a:t>
            </a:r>
          </a:p>
        </p:txBody>
      </p:sp>
      <p:sp>
        <p:nvSpPr>
          <p:cNvPr id="154" name="Slide Number"/>
          <p:cNvSpPr txBox="1"/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7867" y="653352"/>
            <a:ext cx="12093077" cy="7987883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Source: Philippon and Reshef (2015)"/>
          <p:cNvSpPr txBox="1"/>
          <p:nvPr/>
        </p:nvSpPr>
        <p:spPr>
          <a:xfrm>
            <a:off x="1126644" y="8841265"/>
            <a:ext cx="427436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b="0" sz="2000"/>
              <a:t>Source: Philippon and Reshef (2015</a:t>
            </a:r>
            <a:r>
              <a:t>)</a:t>
            </a:r>
          </a:p>
        </p:txBody>
      </p:sp>
      <p:sp>
        <p:nvSpPr>
          <p:cNvPr id="1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SA Contribution of Financial Sector to Gross Value Added 1980 - 2016"/>
          <p:cNvGraphicFramePr/>
          <p:nvPr/>
        </p:nvGraphicFramePr>
        <p:xfrm>
          <a:off x="535014" y="1565731"/>
          <a:ext cx="11311618" cy="663170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1" name="Source: SARB Quarterly Bulletin, own calculations"/>
          <p:cNvSpPr txBox="1"/>
          <p:nvPr/>
        </p:nvSpPr>
        <p:spPr>
          <a:xfrm>
            <a:off x="850053" y="8487155"/>
            <a:ext cx="5801361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Contribution of Financial Sector to GDP vs Gross Fixed Investment                                                            1980 - 2016"/>
          <p:cNvGraphicFramePr/>
          <p:nvPr/>
        </p:nvGraphicFramePr>
        <p:xfrm>
          <a:off x="846925" y="988082"/>
          <a:ext cx="12420635" cy="766294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5" name="Source: SARB Quarterly Bulletin, own calculations"/>
          <p:cNvSpPr txBox="1"/>
          <p:nvPr/>
        </p:nvSpPr>
        <p:spPr>
          <a:xfrm>
            <a:off x="824653" y="8868155"/>
            <a:ext cx="5801361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1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7" name="Turning point 2002"/>
          <p:cNvSpPr txBox="1"/>
          <p:nvPr/>
        </p:nvSpPr>
        <p:spPr>
          <a:xfrm>
            <a:off x="7052289" y="6841525"/>
            <a:ext cx="2790140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Turning point 2002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he growth in deb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growth in debt</a:t>
            </a:r>
          </a:p>
        </p:txBody>
      </p:sp>
      <p:sp>
        <p:nvSpPr>
          <p:cNvPr id="170" name="global increase in government, corporate, and household deb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global increase in government, corporate, and household debt</a:t>
            </a:r>
          </a:p>
        </p:txBody>
      </p:sp>
      <p:sp>
        <p:nvSpPr>
          <p:cNvPr id="1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2385" y="621590"/>
            <a:ext cx="10350591" cy="7931247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ource: seekingalpha.com"/>
          <p:cNvSpPr txBox="1"/>
          <p:nvPr/>
        </p:nvSpPr>
        <p:spPr>
          <a:xfrm>
            <a:off x="1383665" y="8921778"/>
            <a:ext cx="312547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000"/>
            </a:pPr>
            <a:r>
              <a:t>Source: </a:t>
            </a:r>
            <a:r>
              <a:rPr u="sng">
                <a:hlinkClick r:id="rId3" invalidUrl="" action="" tgtFrame="" tooltip="" history="1" highlightClick="0" endSnd="0"/>
              </a:rPr>
              <a:t>seekingalpha.com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he growth in deb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growth in debt</a:t>
            </a:r>
          </a:p>
        </p:txBody>
      </p:sp>
      <p:sp>
        <p:nvSpPr>
          <p:cNvPr id="178" name="global increase in government, corporate, and household deb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global increase in government, corporate, and household debt</a:t>
            </a:r>
          </a:p>
          <a:p>
            <a:pPr/>
            <a:r>
              <a:t>public debt increase in response to growing acceptability of budget deficits </a:t>
            </a:r>
          </a:p>
          <a:p>
            <a:pPr/>
            <a:r>
              <a:t>growth in household debt helped along by new products</a:t>
            </a:r>
          </a:p>
          <a:p>
            <a:pPr/>
            <a:r>
              <a:t>corporate debt/leverage determined by corporate finance practices</a:t>
            </a:r>
          </a:p>
        </p:txBody>
      </p:sp>
      <p:sp>
        <p:nvSpPr>
          <p:cNvPr id="1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al estate vs corporate loa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Real estate vs corporate loans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2394" y="1794635"/>
            <a:ext cx="10292145" cy="6631815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ource: Sebastian Pool (2018)"/>
          <p:cNvSpPr txBox="1"/>
          <p:nvPr/>
        </p:nvSpPr>
        <p:spPr>
          <a:xfrm>
            <a:off x="2268982" y="8487155"/>
            <a:ext cx="3539237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Sebastian Pool (2018)</a:t>
            </a: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e growth in deb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growth in debt</a:t>
            </a:r>
          </a:p>
        </p:txBody>
      </p:sp>
      <p:sp>
        <p:nvSpPr>
          <p:cNvPr id="187" name="global increase in government, corporate, and household deb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/>
            </a:pPr>
            <a:r>
              <a:t>global increase in government, corporate, and household debt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public debt increase in response to growing acceptability of budget deficits 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growth in household debt helped along by new products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corporate debt/leverage determined by corporate finance practices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increased leverage in the banking sector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growing importance of credit rating agencies</a:t>
            </a:r>
          </a:p>
        </p:txBody>
      </p:sp>
      <p:sp>
        <p:nvSpPr>
          <p:cNvPr id="1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he growth in asset manag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The growth in asset management</a:t>
            </a:r>
          </a:p>
        </p:txBody>
      </p:sp>
      <p:sp>
        <p:nvSpPr>
          <p:cNvPr id="191" name="creation of asset pool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/>
            </a:pPr>
            <a:r>
              <a:t>creation of asset pools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contractual savings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discretionary personal savings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high-net worth individuals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assets backing insurance liabilities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alternative asset classes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sovereign wealth funds</a:t>
            </a:r>
          </a:p>
        </p:txBody>
      </p:sp>
      <p:sp>
        <p:nvSpPr>
          <p:cNvPr id="1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ssets under management (% of GD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Assets under management (% of GDP)</a:t>
            </a:r>
          </a:p>
        </p:txBody>
      </p:sp>
      <p:sp>
        <p:nvSpPr>
          <p:cNvPr id="1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96" name="2D Line Chart"/>
          <p:cNvGraphicFramePr/>
          <p:nvPr/>
        </p:nvGraphicFramePr>
        <p:xfrm>
          <a:off x="503232" y="2912944"/>
          <a:ext cx="11612662" cy="553720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97" name="1980 - 2016"/>
          <p:cNvSpPr txBox="1"/>
          <p:nvPr/>
        </p:nvSpPr>
        <p:spPr>
          <a:xfrm>
            <a:off x="5269809" y="8379825"/>
            <a:ext cx="176357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1980 - 2016</a:t>
            </a:r>
          </a:p>
        </p:txBody>
      </p:sp>
      <p:sp>
        <p:nvSpPr>
          <p:cNvPr id="198" name="Source: SARB, own calculations"/>
          <p:cNvSpPr txBox="1"/>
          <p:nvPr/>
        </p:nvSpPr>
        <p:spPr>
          <a:xfrm>
            <a:off x="553846" y="9068642"/>
            <a:ext cx="3778505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SARB, own calculations</a:t>
            </a:r>
          </a:p>
        </p:txBody>
      </p:sp>
      <p:sp>
        <p:nvSpPr>
          <p:cNvPr id="199" name="Step change 1990"/>
          <p:cNvSpPr txBox="1"/>
          <p:nvPr/>
        </p:nvSpPr>
        <p:spPr>
          <a:xfrm>
            <a:off x="3985038" y="6758161"/>
            <a:ext cx="2700529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Step change 1990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rowth in trading activ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/>
            <a:r>
              <a:t>Growth in trading activity</a:t>
            </a:r>
          </a:p>
        </p:txBody>
      </p:sp>
      <p:sp>
        <p:nvSpPr>
          <p:cNvPr id="202" name="started in forex market, taking off after collapse of Bretton Woods and change to freely floating exchange rates…"/>
          <p:cNvSpPr txBox="1"/>
          <p:nvPr>
            <p:ph type="body" idx="1"/>
          </p:nvPr>
        </p:nvSpPr>
        <p:spPr>
          <a:xfrm>
            <a:off x="952500" y="2861001"/>
            <a:ext cx="11099800" cy="5987398"/>
          </a:xfrm>
          <a:prstGeom prst="rect">
            <a:avLst/>
          </a:prstGeom>
        </p:spPr>
        <p:txBody>
          <a:bodyPr/>
          <a:lstStyle/>
          <a:p>
            <a:pPr/>
            <a:r>
              <a:t>started in forex market, taking off after collapse of Bretton Woods and change to freely floating exchange rates</a:t>
            </a:r>
          </a:p>
          <a:p>
            <a:pPr/>
            <a:r>
              <a:t>includes vast expansion of derivatives markets</a:t>
            </a:r>
          </a:p>
        </p:txBody>
      </p:sp>
      <p:sp>
        <p:nvSpPr>
          <p:cNvPr id="2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" name="SA Turnover in Forex Market: Rand"/>
          <p:cNvGraphicFramePr/>
          <p:nvPr/>
        </p:nvGraphicFramePr>
        <p:xfrm>
          <a:off x="659335" y="1429339"/>
          <a:ext cx="10827398" cy="751870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06" name="Spot"/>
          <p:cNvSpPr txBox="1"/>
          <p:nvPr/>
        </p:nvSpPr>
        <p:spPr>
          <a:xfrm>
            <a:off x="6987540" y="4533222"/>
            <a:ext cx="65532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>
              <a:defRPr b="1"/>
            </a:pPr>
            <a:r>
              <a:rPr b="0"/>
              <a:t>Spot</a:t>
            </a:r>
          </a:p>
        </p:txBody>
      </p:sp>
      <p:sp>
        <p:nvSpPr>
          <p:cNvPr id="207" name="Forwards"/>
          <p:cNvSpPr txBox="1"/>
          <p:nvPr/>
        </p:nvSpPr>
        <p:spPr>
          <a:xfrm>
            <a:off x="9207415" y="7310289"/>
            <a:ext cx="1177037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Forwards</a:t>
            </a:r>
          </a:p>
        </p:txBody>
      </p:sp>
      <p:sp>
        <p:nvSpPr>
          <p:cNvPr id="208" name="Source: SARB Quarterly Bulletin"/>
          <p:cNvSpPr txBox="1"/>
          <p:nvPr/>
        </p:nvSpPr>
        <p:spPr>
          <a:xfrm>
            <a:off x="634619" y="9079822"/>
            <a:ext cx="3759963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</a:t>
            </a:r>
          </a:p>
        </p:txBody>
      </p:sp>
      <p:sp>
        <p:nvSpPr>
          <p:cNvPr id="2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" name="SA Forex turnover (Rand)"/>
          <p:cNvGraphicFramePr/>
          <p:nvPr/>
        </p:nvGraphicFramePr>
        <p:xfrm>
          <a:off x="563357" y="1217341"/>
          <a:ext cx="11262605" cy="758706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12" name="Swaps"/>
          <p:cNvSpPr txBox="1"/>
          <p:nvPr/>
        </p:nvSpPr>
        <p:spPr>
          <a:xfrm>
            <a:off x="8167877" y="4321555"/>
            <a:ext cx="885445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Swaps</a:t>
            </a:r>
          </a:p>
        </p:txBody>
      </p:sp>
      <p:sp>
        <p:nvSpPr>
          <p:cNvPr id="213" name="Spot"/>
          <p:cNvSpPr txBox="1"/>
          <p:nvPr/>
        </p:nvSpPr>
        <p:spPr>
          <a:xfrm>
            <a:off x="7885006" y="6937755"/>
            <a:ext cx="655321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Spot</a:t>
            </a:r>
          </a:p>
        </p:txBody>
      </p:sp>
      <p:sp>
        <p:nvSpPr>
          <p:cNvPr id="214" name="Forwards"/>
          <p:cNvSpPr txBox="1"/>
          <p:nvPr/>
        </p:nvSpPr>
        <p:spPr>
          <a:xfrm>
            <a:off x="8750215" y="7378022"/>
            <a:ext cx="1177037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Forwards</a:t>
            </a:r>
          </a:p>
        </p:txBody>
      </p:sp>
      <p:sp>
        <p:nvSpPr>
          <p:cNvPr id="215" name="Source: SARB Quarterly Bulletin"/>
          <p:cNvSpPr txBox="1"/>
          <p:nvPr/>
        </p:nvSpPr>
        <p:spPr>
          <a:xfrm>
            <a:off x="524552" y="8944355"/>
            <a:ext cx="3759963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</a:t>
            </a:r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rowth in trading activ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/>
            <a:r>
              <a:t>Growth in trading activity</a:t>
            </a:r>
          </a:p>
        </p:txBody>
      </p:sp>
      <p:sp>
        <p:nvSpPr>
          <p:cNvPr id="219" name="started in forex market, taking off after collapse of Bretton Woods and change to freely floating exchange rates…"/>
          <p:cNvSpPr txBox="1"/>
          <p:nvPr>
            <p:ph type="body" idx="1"/>
          </p:nvPr>
        </p:nvSpPr>
        <p:spPr>
          <a:xfrm>
            <a:off x="952500" y="2861001"/>
            <a:ext cx="11099800" cy="5987398"/>
          </a:xfrm>
          <a:prstGeom prst="rect">
            <a:avLst/>
          </a:prstGeom>
        </p:spPr>
        <p:txBody>
          <a:bodyPr/>
          <a:lstStyle/>
          <a:p>
            <a:pPr/>
            <a:r>
              <a:t>started in forex market, taking off after collapse of Bretton Woods and change to freely floating exchange rates</a:t>
            </a:r>
          </a:p>
          <a:p>
            <a:pPr/>
            <a:r>
              <a:t>includes vast expansion of derivatives markets</a:t>
            </a:r>
          </a:p>
          <a:p>
            <a:pPr/>
            <a:r>
              <a:t>technology changes trading practices</a:t>
            </a:r>
          </a:p>
          <a:p>
            <a:pPr/>
            <a:r>
              <a:t>threat to financial stability</a:t>
            </a:r>
          </a:p>
          <a:p>
            <a:pPr/>
            <a:r>
              <a:t>market manipulation</a:t>
            </a:r>
          </a:p>
        </p:txBody>
      </p:sp>
      <p:sp>
        <p:nvSpPr>
          <p:cNvPr id="2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inancial inno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Financial innovation </a:t>
            </a:r>
          </a:p>
        </p:txBody>
      </p:sp>
      <p:sp>
        <p:nvSpPr>
          <p:cNvPr id="223" name="increase in financial patents (on innovations and trademarks) as share of all patents…"/>
          <p:cNvSpPr txBox="1"/>
          <p:nvPr>
            <p:ph type="body" idx="1"/>
          </p:nvPr>
        </p:nvSpPr>
        <p:spPr>
          <a:xfrm>
            <a:off x="952500" y="2861001"/>
            <a:ext cx="11099800" cy="5987398"/>
          </a:xfrm>
          <a:prstGeom prst="rect">
            <a:avLst/>
          </a:prstGeom>
        </p:spPr>
        <p:txBody>
          <a:bodyPr/>
          <a:lstStyle/>
          <a:p>
            <a:pPr/>
            <a:r>
              <a:t>increase in financial patents (on innovations and trademarks) as share of all patents </a:t>
            </a:r>
          </a:p>
          <a:p>
            <a:pPr/>
            <a:r>
              <a:t>how useful?</a:t>
            </a:r>
          </a:p>
        </p:txBody>
      </p:sp>
      <p:sp>
        <p:nvSpPr>
          <p:cNvPr id="2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514" y="1208545"/>
            <a:ext cx="12692489" cy="5931886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ource: Fasianos, Guevara and Pierros (2016)"/>
          <p:cNvSpPr txBox="1"/>
          <p:nvPr/>
        </p:nvSpPr>
        <p:spPr>
          <a:xfrm>
            <a:off x="1615272" y="7453689"/>
            <a:ext cx="4524922" cy="349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1700"/>
            </a:lvl1pPr>
          </a:lstStyle>
          <a:p>
            <a:pPr>
              <a:defRPr b="1" sz="2400"/>
            </a:pPr>
            <a:r>
              <a:rPr b="0" sz="1700"/>
              <a:t>Source: Fasianos, Guevara and Pierros (2016)</a:t>
            </a:r>
          </a:p>
        </p:txBody>
      </p:sp>
      <p:sp>
        <p:nvSpPr>
          <p:cNvPr id="2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6022" y="1976555"/>
            <a:ext cx="6552756" cy="6716166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utures and Option Contracts Outstanding in Commodity Exchanges…"/>
          <p:cNvSpPr txBox="1"/>
          <p:nvPr/>
        </p:nvSpPr>
        <p:spPr>
          <a:xfrm>
            <a:off x="781231" y="261327"/>
            <a:ext cx="11177191" cy="1503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40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Futures and Option Contracts Outstanding in Commodity Exchanges</a:t>
            </a:r>
          </a:p>
          <a:p>
            <a:pPr defTabSz="914400"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(Number of contracts in millions)</a:t>
            </a:r>
          </a:p>
        </p:txBody>
      </p:sp>
      <p:sp>
        <p:nvSpPr>
          <p:cNvPr id="232" name="Source: José Antonio Murillo (2011)"/>
          <p:cNvSpPr txBox="1"/>
          <p:nvPr/>
        </p:nvSpPr>
        <p:spPr>
          <a:xfrm>
            <a:off x="3236114" y="9040757"/>
            <a:ext cx="4146254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000"/>
            </a:pPr>
            <a:r>
              <a:t>Source:</a:t>
            </a:r>
            <a:r>
              <a:rPr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t>José Antonio Murillo (2011)</a:t>
            </a:r>
          </a:p>
        </p:txBody>
      </p:sp>
      <p:sp>
        <p:nvSpPr>
          <p:cNvPr id="2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egulatory fail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Regulatory failure</a:t>
            </a:r>
          </a:p>
        </p:txBody>
      </p:sp>
      <p:sp>
        <p:nvSpPr>
          <p:cNvPr id="236" name="reliance on self-regulation…"/>
          <p:cNvSpPr txBox="1"/>
          <p:nvPr>
            <p:ph type="body" idx="1"/>
          </p:nvPr>
        </p:nvSpPr>
        <p:spPr>
          <a:xfrm>
            <a:off x="952500" y="3054690"/>
            <a:ext cx="11099800" cy="5987397"/>
          </a:xfrm>
          <a:prstGeom prst="rect">
            <a:avLst/>
          </a:prstGeom>
        </p:spPr>
        <p:txBody>
          <a:bodyPr/>
          <a:lstStyle/>
          <a:p>
            <a:pPr/>
            <a:r>
              <a:t>reliance on self-regulation </a:t>
            </a:r>
          </a:p>
          <a:p>
            <a:pPr/>
            <a:r>
              <a:t>inability of regulators keeping up with financial innovation</a:t>
            </a:r>
          </a:p>
          <a:p>
            <a:pPr/>
            <a:r>
              <a:t>regulatory capture: revolving doors, campaign contributions and political influence</a:t>
            </a:r>
          </a:p>
          <a:p>
            <a:pPr/>
            <a:r>
              <a:t>regulatory relapse: memory loss, reinterpretation of history and intellectual justification for change</a:t>
            </a:r>
          </a:p>
          <a:p>
            <a:pPr/>
            <a:r>
              <a:t>regulatory escape: e.g. shadow banking </a:t>
            </a:r>
          </a:p>
        </p:txBody>
      </p:sp>
      <p:sp>
        <p:nvSpPr>
          <p:cNvPr id="2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dow banks vs regulated banks in the 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Shadow banks vs regulated banks in the US</a:t>
            </a:r>
          </a:p>
        </p:txBody>
      </p:sp>
      <p:pic>
        <p:nvPicPr>
          <p:cNvPr id="2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4465" y="1593835"/>
            <a:ext cx="9091989" cy="6778986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ource: Sebastian Pool (2018)"/>
          <p:cNvSpPr txBox="1"/>
          <p:nvPr/>
        </p:nvSpPr>
        <p:spPr>
          <a:xfrm>
            <a:off x="2675382" y="8487155"/>
            <a:ext cx="3539237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Sebastian Pool (2018)</a:t>
            </a:r>
          </a:p>
        </p:txBody>
      </p:sp>
      <p:sp>
        <p:nvSpPr>
          <p:cNvPr id="2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Financialisation and the individu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Financialisation and the individual</a:t>
            </a:r>
          </a:p>
        </p:txBody>
      </p:sp>
      <p:sp>
        <p:nvSpPr>
          <p:cNvPr id="245" name="increasing share of financial services in consumption expendit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increasing share of financial services in consumption expenditure</a:t>
            </a:r>
          </a:p>
          <a:p>
            <a:pPr/>
            <a:r>
              <a:t>growing dependence on credit/debt</a:t>
            </a:r>
          </a:p>
          <a:p>
            <a:pPr/>
            <a:r>
              <a:t>migration from defined benefit to defined contribution retirement plans</a:t>
            </a:r>
          </a:p>
          <a:p>
            <a:pPr/>
            <a:r>
              <a:t>proliferation of on-line day trading platforms</a:t>
            </a:r>
          </a:p>
        </p:txBody>
      </p:sp>
      <p:sp>
        <p:nvSpPr>
          <p:cNvPr id="2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Economic consequences of  Financialis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Economic consequences of  Financialisation</a:t>
            </a:r>
          </a:p>
        </p:txBody>
      </p:sp>
      <p:sp>
        <p:nvSpPr>
          <p:cNvPr id="249" name="changed incentiv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changed incentives</a:t>
            </a:r>
          </a:p>
          <a:p>
            <a:pPr/>
            <a:r>
              <a:t>questions regarding the efficiency of capital allocation</a:t>
            </a:r>
          </a:p>
          <a:p>
            <a:pPr/>
            <a:r>
              <a:t>effect on the distribution of income and wealth</a:t>
            </a:r>
          </a:p>
          <a:p>
            <a:pPr/>
            <a:r>
              <a:t>the interaction between the real and financial sectors</a:t>
            </a:r>
          </a:p>
          <a:p>
            <a:pPr/>
            <a:r>
              <a:t>impact on monetary and fiscal policy</a:t>
            </a:r>
          </a:p>
        </p:txBody>
      </p:sp>
      <p:sp>
        <p:nvSpPr>
          <p:cNvPr id="2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Financialisation and changed incentives"/>
          <p:cNvSpPr txBox="1"/>
          <p:nvPr>
            <p:ph type="title"/>
          </p:nvPr>
        </p:nvSpPr>
        <p:spPr>
          <a:xfrm>
            <a:off x="952500" y="4826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Financialisation and changed incentives</a:t>
            </a:r>
          </a:p>
        </p:txBody>
      </p:sp>
      <p:sp>
        <p:nvSpPr>
          <p:cNvPr id="253" name="solving the agency problem through stock options rather than exercising fiduciary responsibility…"/>
          <p:cNvSpPr txBox="1"/>
          <p:nvPr>
            <p:ph type="body" idx="1"/>
          </p:nvPr>
        </p:nvSpPr>
        <p:spPr>
          <a:xfrm>
            <a:off x="1059013" y="2597150"/>
            <a:ext cx="11099801" cy="6286500"/>
          </a:xfrm>
          <a:prstGeom prst="rect">
            <a:avLst/>
          </a:prstGeom>
        </p:spPr>
        <p:txBody>
          <a:bodyPr/>
          <a:lstStyle/>
          <a:p>
            <a:pPr marL="422275" indent="-422275" defTabSz="554990">
              <a:spcBef>
                <a:spcPts val="3900"/>
              </a:spcBef>
              <a:defRPr sz="3040"/>
            </a:pPr>
            <a:r>
              <a:t>solving the agency problem through stock options rather than exercising fiduciary responsibility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change to short-termism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executive compensation positively correlated with corporate size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encouraging herd behaviour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focus on ROE/growth in earnings-per-share 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the moral hazard problem</a:t>
            </a:r>
          </a:p>
        </p:txBody>
      </p:sp>
      <p:sp>
        <p:nvSpPr>
          <p:cNvPr id="2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Efficiency of capital alloc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Efficiency of capital allocation</a:t>
            </a:r>
          </a:p>
        </p:txBody>
      </p:sp>
      <p:sp>
        <p:nvSpPr>
          <p:cNvPr id="257" name="growing internal capital marke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growing internal capital market</a:t>
            </a:r>
          </a:p>
          <a:p>
            <a:pPr/>
            <a:r>
              <a:t>mergers and acquisitions</a:t>
            </a:r>
          </a:p>
          <a:p>
            <a:pPr/>
            <a:r>
              <a:t>share buy-backs </a:t>
            </a:r>
          </a:p>
          <a:p>
            <a:pPr/>
            <a:r>
              <a:t>cash hoarding </a:t>
            </a:r>
          </a:p>
        </p:txBody>
      </p:sp>
      <p:sp>
        <p:nvSpPr>
          <p:cNvPr id="2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54511"/>
            <a:ext cx="13004800" cy="6444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35776"/>
            <a:ext cx="13004800" cy="7482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Efficiency of capital alloc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Efficiency of capital allocation</a:t>
            </a:r>
          </a:p>
        </p:txBody>
      </p:sp>
      <p:sp>
        <p:nvSpPr>
          <p:cNvPr id="267" name="growing internal capital marke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growing internal capital market</a:t>
            </a:r>
          </a:p>
          <a:p>
            <a:pPr/>
            <a:r>
              <a:t>mergers and acquisitions</a:t>
            </a:r>
          </a:p>
          <a:p>
            <a:pPr/>
            <a:r>
              <a:t>share buy-backs </a:t>
            </a:r>
          </a:p>
          <a:p>
            <a:pPr/>
            <a:r>
              <a:t>cash hoarding </a:t>
            </a:r>
          </a:p>
          <a:p>
            <a:pPr/>
            <a:r>
              <a:t>asset management: active vs passive investment</a:t>
            </a:r>
          </a:p>
        </p:txBody>
      </p:sp>
      <p:sp>
        <p:nvSpPr>
          <p:cNvPr id="2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5299" y="899077"/>
            <a:ext cx="13004801" cy="7297658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Source: BIS March 2018"/>
          <p:cNvSpPr txBox="1"/>
          <p:nvPr/>
        </p:nvSpPr>
        <p:spPr>
          <a:xfrm>
            <a:off x="207272" y="8431081"/>
            <a:ext cx="2885695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BIS March 2018</a:t>
            </a:r>
          </a:p>
        </p:txBody>
      </p:sp>
      <p:sp>
        <p:nvSpPr>
          <p:cNvPr id="2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he distribution of income and wealt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The distribution of income and wealth</a:t>
            </a:r>
          </a:p>
        </p:txBody>
      </p:sp>
      <p:sp>
        <p:nvSpPr>
          <p:cNvPr id="275" name="the share of capital in income increased and that of labour decreased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share of capital in income increased and that of labour decreased</a:t>
            </a:r>
          </a:p>
        </p:txBody>
      </p:sp>
      <p:sp>
        <p:nvSpPr>
          <p:cNvPr id="2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" name="Remuneration per Worker vs Non-agricultural Labour Productivity"/>
          <p:cNvGraphicFramePr/>
          <p:nvPr/>
        </p:nvGraphicFramePr>
        <p:xfrm>
          <a:off x="708118" y="1458931"/>
          <a:ext cx="10935910" cy="743616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79" name="Source: SARB Quarterly Bulletin, own calculations"/>
          <p:cNvSpPr txBox="1"/>
          <p:nvPr/>
        </p:nvSpPr>
        <p:spPr>
          <a:xfrm>
            <a:off x="680720" y="9054422"/>
            <a:ext cx="580136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280" name="Remuneration"/>
          <p:cNvSpPr txBox="1"/>
          <p:nvPr/>
        </p:nvSpPr>
        <p:spPr>
          <a:xfrm>
            <a:off x="8300169" y="6277355"/>
            <a:ext cx="1704595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Remuneration</a:t>
            </a:r>
          </a:p>
        </p:txBody>
      </p:sp>
      <p:sp>
        <p:nvSpPr>
          <p:cNvPr id="281" name="Productivity"/>
          <p:cNvSpPr txBox="1"/>
          <p:nvPr/>
        </p:nvSpPr>
        <p:spPr>
          <a:xfrm>
            <a:off x="7491264" y="4194555"/>
            <a:ext cx="1459739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Productivity</a:t>
            </a:r>
          </a:p>
        </p:txBody>
      </p:sp>
      <p:sp>
        <p:nvSpPr>
          <p:cNvPr id="2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he distribution of income and wealt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The distribution of income and wealth</a:t>
            </a:r>
          </a:p>
        </p:txBody>
      </p:sp>
      <p:sp>
        <p:nvSpPr>
          <p:cNvPr id="285" name="the share of capital in income increased and that of labour decrease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share of capital in income increased and that of labour decreased</a:t>
            </a:r>
          </a:p>
          <a:p>
            <a:pPr/>
            <a:r>
              <a:t>an increase in managers’ share in labour income at the expense of non-managers</a:t>
            </a:r>
          </a:p>
        </p:txBody>
      </p:sp>
      <p:sp>
        <p:nvSpPr>
          <p:cNvPr id="2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619" y="287807"/>
            <a:ext cx="11126619" cy="8588452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Source: Furman and Orszag"/>
          <p:cNvSpPr txBox="1"/>
          <p:nvPr/>
        </p:nvSpPr>
        <p:spPr>
          <a:xfrm>
            <a:off x="791082" y="8761515"/>
            <a:ext cx="3304033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Furman and Orszag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Body"/>
          <p:cNvSpPr txBox="1"/>
          <p:nvPr>
            <p:ph type="body" sz="half" idx="1"/>
          </p:nvPr>
        </p:nvSpPr>
        <p:spPr>
          <a:xfrm>
            <a:off x="952500" y="2590800"/>
            <a:ext cx="11099800" cy="387785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4436" y="1402368"/>
            <a:ext cx="10615928" cy="4846023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Source: Mergence Investment Managers"/>
          <p:cNvSpPr txBox="1"/>
          <p:nvPr/>
        </p:nvSpPr>
        <p:spPr>
          <a:xfrm>
            <a:off x="940151" y="7460241"/>
            <a:ext cx="4713225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Mergence Investment Managers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he distribution of income and wealt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The distribution of income and wealth</a:t>
            </a:r>
          </a:p>
        </p:txBody>
      </p:sp>
      <p:sp>
        <p:nvSpPr>
          <p:cNvPr id="298" name="the share of capital in income increased and that of labour decrease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share of capital in income increased and that of labour decreased</a:t>
            </a:r>
          </a:p>
          <a:p>
            <a:pPr/>
            <a:r>
              <a:t>an increase in managers’ share in labour income at the expense of non-managers</a:t>
            </a:r>
          </a:p>
          <a:p>
            <a:pPr/>
            <a:r>
              <a:t>the growth in large corporations and their role in rising inequality </a:t>
            </a:r>
          </a:p>
          <a:p>
            <a:pPr/>
            <a:r>
              <a:t>the interest share rising with the profit share declining</a:t>
            </a:r>
          </a:p>
          <a:p>
            <a:pPr/>
            <a:r>
              <a:t>increased rentier incomes</a:t>
            </a:r>
          </a:p>
        </p:txBody>
      </p:sp>
      <p:sp>
        <p:nvSpPr>
          <p:cNvPr id="2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1" name="Compensation of Employees vs Net Operating Surplus                    1980 - 2016"/>
          <p:cNvGraphicFramePr/>
          <p:nvPr/>
        </p:nvGraphicFramePr>
        <p:xfrm>
          <a:off x="1036643" y="1367625"/>
          <a:ext cx="10882366" cy="74689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02" name="Source: SARB Quarterly Bulletin, own calculations"/>
          <p:cNvSpPr txBox="1"/>
          <p:nvPr/>
        </p:nvSpPr>
        <p:spPr>
          <a:xfrm>
            <a:off x="951653" y="8952822"/>
            <a:ext cx="5801361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SARB Quarterly Bulletin, own calculations</a:t>
            </a:r>
          </a:p>
        </p:txBody>
      </p:sp>
      <p:sp>
        <p:nvSpPr>
          <p:cNvPr id="3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92502"/>
            <a:ext cx="13004800" cy="6568596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ource: Mergence Investment Managers 2017"/>
          <p:cNvSpPr txBox="1"/>
          <p:nvPr/>
        </p:nvSpPr>
        <p:spPr>
          <a:xfrm>
            <a:off x="224238" y="8988744"/>
            <a:ext cx="5348733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/>
            </a:lvl1pPr>
          </a:lstStyle>
          <a:p>
            <a:pPr/>
            <a:r>
              <a:t>Source: Mergence Investment Managers 2017</a:t>
            </a:r>
          </a:p>
        </p:txBody>
      </p:sp>
      <p:pic>
        <p:nvPicPr>
          <p:cNvPr id="30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401" y="7963062"/>
            <a:ext cx="13004801" cy="10474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he macro-economic implications of financialis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9833">
              <a:defRPr sz="6160"/>
            </a:lvl1pPr>
          </a:lstStyle>
          <a:p>
            <a:pPr/>
            <a:r>
              <a:t>The macro-economic implications of financialisation</a:t>
            </a:r>
          </a:p>
        </p:txBody>
      </p:sp>
      <p:sp>
        <p:nvSpPr>
          <p:cNvPr id="311" name="creation of a growing structural aggregate demand gap filled by increasing debt…"/>
          <p:cNvSpPr txBox="1"/>
          <p:nvPr>
            <p:ph type="body" idx="1"/>
          </p:nvPr>
        </p:nvSpPr>
        <p:spPr>
          <a:xfrm>
            <a:off x="507701" y="2711450"/>
            <a:ext cx="11099801" cy="6286500"/>
          </a:xfrm>
          <a:prstGeom prst="rect">
            <a:avLst/>
          </a:prstGeom>
        </p:spPr>
        <p:txBody>
          <a:bodyPr/>
          <a:lstStyle/>
          <a:p>
            <a:pPr/>
            <a:r>
              <a:t>creation of a growing structural aggregate demand gap filled by increasing debt </a:t>
            </a:r>
          </a:p>
          <a:p>
            <a:pPr/>
            <a:r>
              <a:t>credit became an important driver of demand growth</a:t>
            </a:r>
          </a:p>
          <a:p>
            <a:pPr/>
            <a:r>
              <a:t>asset price inflation plays bigger role in consumption</a:t>
            </a:r>
          </a:p>
          <a:p>
            <a:pPr/>
            <a:r>
              <a:t>interest transfer payments increasingly affects aggregate demand through differences in propensities to spend</a:t>
            </a:r>
          </a:p>
          <a:p>
            <a:pPr/>
            <a:r>
              <a:t>financialisation has slowed down growth by suppressing consumer demand, but also by curtailing investment</a:t>
            </a:r>
          </a:p>
        </p:txBody>
      </p:sp>
      <p:sp>
        <p:nvSpPr>
          <p:cNvPr id="3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Financialisation and monetary policy"/>
          <p:cNvSpPr txBox="1"/>
          <p:nvPr>
            <p:ph type="title"/>
          </p:nvPr>
        </p:nvSpPr>
        <p:spPr>
          <a:xfrm>
            <a:off x="952500" y="83548"/>
            <a:ext cx="11099800" cy="2159001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Financialisation and monetary policy</a:t>
            </a:r>
          </a:p>
        </p:txBody>
      </p:sp>
      <p:sp>
        <p:nvSpPr>
          <p:cNvPr id="315" name="financialisation resulted in a bigger role for central banks and monetary policy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/>
          <a:p>
            <a:pPr marL="346709" indent="-346709" defTabSz="455675">
              <a:spcBef>
                <a:spcPts val="3200"/>
              </a:spcBef>
              <a:defRPr sz="2496"/>
            </a:pPr>
            <a:r>
              <a:t>financialisation resulted in a bigger role for central banks and monetary policy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push for greater central bank transparency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support for central bank independence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central bank mandates changed to inflation targeting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influence on causes of inflation and monetary policy transmission channels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role of financial cycles: credit and property prices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macro-prudential oversight: accept responsibility for financial stability, prevention of asset price bubbles - conflicts of interest</a:t>
            </a:r>
          </a:p>
        </p:txBody>
      </p:sp>
      <p:sp>
        <p:nvSpPr>
          <p:cNvPr id="3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Financialisation and fiscal and tax polic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Financialisation and fiscal and tax policy</a:t>
            </a:r>
          </a:p>
        </p:txBody>
      </p:sp>
      <p:sp>
        <p:nvSpPr>
          <p:cNvPr id="319" name="Structural demand for government securities creates incentive for sustained defici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Structural demand for government securities creates incentive for sustained deficits</a:t>
            </a:r>
          </a:p>
          <a:p>
            <a:pPr/>
            <a:r>
              <a:t>Market discipline and the role of credit rating agencies</a:t>
            </a:r>
          </a:p>
          <a:p>
            <a:pPr/>
            <a:r>
              <a:t>Managing government debt according to market needs and preferences</a:t>
            </a:r>
          </a:p>
          <a:p>
            <a:pPr/>
            <a:r>
              <a:t>Tax revenue: the challenge of corporate taxation</a:t>
            </a:r>
          </a:p>
        </p:txBody>
      </p:sp>
      <p:sp>
        <p:nvSpPr>
          <p:cNvPr id="3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2009 - ?: The future of fin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2009 - ?: The future of finance</a:t>
            </a:r>
          </a:p>
        </p:txBody>
      </p:sp>
      <p:sp>
        <p:nvSpPr>
          <p:cNvPr id="323" name="financialisation is here to sta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financialisation is here to stay</a:t>
            </a:r>
          </a:p>
          <a:p>
            <a:pPr/>
            <a:r>
              <a:t>mutating into new forms</a:t>
            </a:r>
          </a:p>
          <a:p>
            <a:pPr/>
            <a:r>
              <a:t>is financialisation all good or bad?</a:t>
            </a:r>
          </a:p>
        </p:txBody>
      </p:sp>
      <p:sp>
        <p:nvSpPr>
          <p:cNvPr id="3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End of sto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End of story</a:t>
            </a:r>
          </a:p>
        </p:txBody>
      </p:sp>
      <p:sp>
        <p:nvSpPr>
          <p:cNvPr id="3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